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2225" cx="18288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9" orient="horz"/>
        <p:guide pos="57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[Mandatory Slide]</a:t>
            </a:r>
            <a:br>
              <a:rPr lang="en"/>
            </a:br>
            <a:r>
              <a:rPr lang="en"/>
              <a:t>This would be the introduction slide of the topic that you are covering in this section.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this slide plays, you could talk about the main aim that we’d be covering in this section.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[Mandatory Slide]</a:t>
            </a:r>
            <a:br>
              <a:rPr lang="en"/>
            </a:br>
            <a:r>
              <a:rPr lang="en"/>
              <a:t>This would be the introduction slide of the topic that you are covering in this subsection.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this slide plays, you could talk about the main aim that we’d be covering in this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slide, like mentioned above is for multiple pointers. The information above covers the types of information that can be used in this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[Mandatory Slide]</a:t>
            </a:r>
            <a:br>
              <a:rPr lang="en"/>
            </a:br>
            <a:r>
              <a:rPr lang="en"/>
              <a:t>This would be the slide of the next video that you will be covering.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this slide plays, you could talk about the main aim that we’d be covering in the next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and Subsection Title">
  <p:cSld name="Section and Subsection Title">
    <p:bg>
      <p:bgPr>
        <a:solidFill>
          <a:srgbClr val="33333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5"/>
              <a:buFont typeface="Calibri"/>
              <a:buNone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2pPr>
            <a:lvl3pPr lvl="2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3pPr>
            <a:lvl4pPr lvl="3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4pPr>
            <a:lvl5pPr lvl="4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5pPr>
            <a:lvl6pPr lvl="5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6pPr>
            <a:lvl7pPr lvl="6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7pPr>
            <a:lvl8pPr lvl="7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8pPr>
            <a:lvl9pPr lvl="8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Assembly)">
  <p:cSld name="Blank (Assembly)">
    <p:bg>
      <p:bgPr>
        <a:solidFill>
          <a:srgbClr val="3E5DAA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Classic)">
  <p:cSld name="Blank (Classic)">
    <p:bg>
      <p:bgPr>
        <a:solidFill>
          <a:srgbClr val="F3702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Ruby)">
  <p:cSld name="Blank (Ruby)">
    <p:bg>
      <p:bgPr>
        <a:solidFill>
          <a:srgbClr val="EE2D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Field)">
  <p:cSld name="Blank (Field)">
    <p:bg>
      <p:bgPr>
        <a:solidFill>
          <a:srgbClr val="00A349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Evolve)">
  <p:cSld name="Blank (Evolve)">
    <p:bg>
      <p:bgPr>
        <a:solidFill>
          <a:srgbClr val="29BEC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Hack)">
  <p:cSld name="Blank (Hack)">
    <p:bg>
      <p:bgPr>
        <a:solidFill>
          <a:srgbClr val="4C389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Sprint)">
  <p:cSld name="Blank (Sprint)">
    <p:bg>
      <p:bgPr>
        <a:solidFill>
          <a:srgbClr val="BE1A8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312197"/>
            <a:ext cx="18288001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1312097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2"/>
              <a:buNone/>
              <a:defRPr sz="4002"/>
            </a:lvl1pPr>
            <a:lvl2pPr lvl="1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2pPr>
            <a:lvl3pPr lvl="2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3pPr>
            <a:lvl4pPr lvl="3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4pPr>
            <a:lvl5pPr lvl="4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5pPr>
            <a:lvl6pPr lvl="5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6pPr>
            <a:lvl7pPr lvl="6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7pPr>
            <a:lvl8pPr lvl="7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8pPr>
            <a:lvl9pPr lvl="8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1pPr>
            <a:lvl2pPr lvl="1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2pPr>
            <a:lvl3pPr lvl="2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3pPr>
            <a:lvl4pPr lvl="3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4pPr>
            <a:lvl5pPr lvl="4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5pPr>
            <a:lvl6pPr lvl="5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6pPr>
            <a:lvl7pPr lvl="6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7pPr>
            <a:lvl8pPr lvl="7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8pPr>
            <a:lvl9pPr lvl="8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None/>
              <a:defRPr sz="24011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flipH="1" rot="10800000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1pPr>
            <a:lvl2pPr lvl="1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2pPr>
            <a:lvl3pPr lvl="2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3pPr>
            <a:lvl4pPr lvl="3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4pPr>
            <a:lvl5pPr lvl="4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5pPr>
            <a:lvl6pPr lvl="5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6pPr>
            <a:lvl7pPr lvl="6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7pPr>
            <a:lvl8pPr lvl="7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8pPr>
            <a:lvl9pPr lvl="8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ummary">
  <p:cSld name="Split Summar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None/>
              <a:defRPr sz="8404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Font typeface="Calibri"/>
              <a:buNone/>
              <a:defRPr sz="4202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None/>
              <a:defRPr sz="3202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 flipH="1" rot="10800000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 flipH="1" rot="10800000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/>
              <a:t>Advanced Operators: when? where? and why?</a:t>
            </a:r>
            <a:endParaRPr/>
          </a:p>
        </p:txBody>
      </p:sp>
      <p:sp>
        <p:nvSpPr>
          <p:cNvPr id="60" name="Google Shape;60;p19"/>
          <p:cNvSpPr txBox="1"/>
          <p:nvPr>
            <p:ph idx="1" type="subTitle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Section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Calibri"/>
              <a:buNone/>
            </a:pPr>
            <a:r>
              <a:rPr lang="en"/>
              <a:t>Bitwise Operators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192558" y="-11"/>
            <a:ext cx="176613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2"/>
              <a:buNone/>
            </a:pPr>
            <a:r>
              <a:rPr lang="en" sz="4402"/>
              <a:t>Key points about the Bitwise Operators</a:t>
            </a:r>
            <a:endParaRPr sz="4402"/>
          </a:p>
        </p:txBody>
      </p:sp>
      <p:sp>
        <p:nvSpPr>
          <p:cNvPr id="71" name="Google Shape;71;p21"/>
          <p:cNvSpPr txBox="1"/>
          <p:nvPr>
            <p:ph idx="4294967295" type="body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711281" lvl="0" marL="91450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Quick multiplication and division by a power of 2 - Especially important in embedded applications.</a:t>
            </a:r>
            <a:endParaRPr sz="4002">
              <a:solidFill>
                <a:srgbClr val="434343"/>
              </a:solidFill>
            </a:endParaRPr>
          </a:p>
          <a:p>
            <a:pPr indent="-711281" lvl="0" marL="91450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CRC computation - Handy for networks e.g. Ethernet</a:t>
            </a:r>
            <a:endParaRPr sz="4002">
              <a:solidFill>
                <a:srgbClr val="434343"/>
              </a:solidFill>
            </a:endParaRPr>
          </a:p>
          <a:p>
            <a:pPr indent="-711281" lvl="0" marL="91450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Mathematical calculations that requires very large numbers</a:t>
            </a:r>
            <a:endParaRPr sz="4002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</a:pPr>
            <a:r>
              <a:rPr lang="en"/>
              <a:t>Overflow Operators</a:t>
            </a:r>
            <a:endParaRPr/>
          </a:p>
        </p:txBody>
      </p:sp>
      <p:sp>
        <p:nvSpPr>
          <p:cNvPr id="77" name="Google Shape;77;p22"/>
          <p:cNvSpPr txBox="1"/>
          <p:nvPr>
            <p:ph idx="1" type="subTitle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"/>
              <a:t>Next 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