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3DFE6-796F-4F2F-84A1-42AECDD87401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AD6FF-2E24-458A-967A-512ED4C79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AD6FF-2E24-458A-967A-512ED4C79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943A-F692-48EC-88CB-1FF178844FF5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002A-D62A-40BB-9B78-1F6A167109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Simple Introduction to Scrum Master Certified(SMC)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AC6-B220-4C45-B076-41B47D79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Process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C9F4-073F-4DA9-ABBC-E57E4127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Scrum, decisions are made based on observation and experimentation rather than detailed planning.</a:t>
            </a:r>
          </a:p>
          <a:p>
            <a:r>
              <a:rPr lang="en-US" dirty="0"/>
              <a:t>Empirical process relies on three main ideas of transparency, inspection, and adaptation.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1183B-74CC-4837-8511-376133F7F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40758"/>
              </p:ext>
            </p:extLst>
          </p:nvPr>
        </p:nvGraphicFramePr>
        <p:xfrm>
          <a:off x="2032000" y="4267200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75097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35733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273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6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to be observed by anyone.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means of feedback.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meet evolving customer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2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1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6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31F-2F0F-406A-B220-D713590F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2751-1FBF-4CE5-B09C-F9930703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“Servant Leadership” focus on achieving results for the team.</a:t>
            </a:r>
          </a:p>
          <a:p>
            <a:r>
              <a:rPr lang="en-US" dirty="0"/>
              <a:t>Helps team buy-in and shared ownership.</a:t>
            </a:r>
          </a:p>
          <a:p>
            <a:r>
              <a:rPr lang="en-US" dirty="0"/>
              <a:t>Scrum master works as coach, facilitator and team protector.</a:t>
            </a:r>
          </a:p>
          <a:p>
            <a:r>
              <a:rPr lang="en-US" dirty="0"/>
              <a:t>Scrum master must acts as server leader to remove factors which are acting as impediments.</a:t>
            </a:r>
          </a:p>
          <a:p>
            <a:r>
              <a:rPr lang="en-US" dirty="0"/>
              <a:t>The goal is also to motivate the team for performance improvement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1226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AC0E-529F-4A7B-9E26-C29CF13A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160B-071F-4A4E-9F54-81AD0AE2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 involved in scrum working together and interfacing with stakeholders.</a:t>
            </a:r>
          </a:p>
          <a:p>
            <a:r>
              <a:rPr lang="en-US" dirty="0"/>
              <a:t>Colocation is strongly preferred.</a:t>
            </a:r>
          </a:p>
          <a:p>
            <a:pPr lvl="1"/>
            <a:r>
              <a:rPr lang="en-US" dirty="0"/>
              <a:t>Problems fixed on spot.</a:t>
            </a:r>
          </a:p>
          <a:p>
            <a:pPr lvl="1"/>
            <a:r>
              <a:rPr lang="en-US" dirty="0"/>
              <a:t>Trust gained and less friction.</a:t>
            </a:r>
          </a:p>
          <a:p>
            <a:r>
              <a:rPr lang="en-US" dirty="0"/>
              <a:t>Core dimensions are:</a:t>
            </a:r>
          </a:p>
          <a:p>
            <a:pPr lvl="1"/>
            <a:r>
              <a:rPr lang="en-US" dirty="0"/>
              <a:t>Awareness: visibility in to one another work.</a:t>
            </a:r>
          </a:p>
          <a:p>
            <a:pPr lvl="1"/>
            <a:r>
              <a:rPr lang="en-US" dirty="0"/>
              <a:t>Articulation: Partitioning and re-integration of work.</a:t>
            </a:r>
          </a:p>
          <a:p>
            <a:pPr lvl="1"/>
            <a:r>
              <a:rPr lang="en-US" dirty="0"/>
              <a:t>Appropriation: Adapt technology to fit the situation. </a:t>
            </a:r>
          </a:p>
        </p:txBody>
      </p:sp>
    </p:spTree>
    <p:extLst>
      <p:ext uri="{BB962C8B-B14F-4D97-AF65-F5344CB8AC3E}">
        <p14:creationId xmlns:p14="http://schemas.microsoft.com/office/powerpoint/2010/main" val="90165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423-2957-40DC-A8AA-3C0F6AF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Based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72B2-18B6-4215-9AF1-4878CF73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features and capabilities based on business value.</a:t>
            </a:r>
          </a:p>
          <a:p>
            <a:r>
              <a:rPr lang="en-US" dirty="0"/>
              <a:t>Goal of delivering maximum business value in minimum amount of time.</a:t>
            </a:r>
          </a:p>
          <a:p>
            <a:r>
              <a:rPr lang="en-US" dirty="0"/>
              <a:t>Uses prioritized product backlog as basis for sprint planning and delivery.</a:t>
            </a:r>
          </a:p>
          <a:p>
            <a:r>
              <a:rPr lang="en-US" dirty="0"/>
              <a:t>Considers </a:t>
            </a:r>
          </a:p>
          <a:p>
            <a:pPr lvl="1"/>
            <a:r>
              <a:rPr lang="en-US" dirty="0"/>
              <a:t>Value to business.</a:t>
            </a:r>
          </a:p>
          <a:p>
            <a:pPr lvl="1"/>
            <a:r>
              <a:rPr lang="en-US" dirty="0"/>
              <a:t>Risk.</a:t>
            </a:r>
          </a:p>
          <a:p>
            <a:pPr lvl="1"/>
            <a:r>
              <a:rPr lang="en-US" dirty="0"/>
              <a:t>Dependencies.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7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F9DA-DC5C-4475-BA7B-A0E553C5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93C2-9B7A-4410-868F-675A9399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18" y="1600200"/>
            <a:ext cx="10972800" cy="4525963"/>
          </a:xfrm>
        </p:spPr>
        <p:txBody>
          <a:bodyPr/>
          <a:lstStyle/>
          <a:p>
            <a:r>
              <a:rPr lang="en-US" dirty="0"/>
              <a:t>Sprints are created and used to effectively manage time.</a:t>
            </a:r>
          </a:p>
          <a:p>
            <a:r>
              <a:rPr lang="en-US" dirty="0"/>
              <a:t>Many activities are intentionally constrained to a deadline.</a:t>
            </a:r>
          </a:p>
          <a:p>
            <a:r>
              <a:rPr lang="en-US" dirty="0"/>
              <a:t>Scrum Time boxes.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E4EA2-D69E-42D7-BD06-9B324DA2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27880"/>
              </p:ext>
            </p:extLst>
          </p:nvPr>
        </p:nvGraphicFramePr>
        <p:xfrm>
          <a:off x="1143000" y="3507972"/>
          <a:ext cx="104147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391">
                  <a:extLst>
                    <a:ext uri="{9D8B030D-6E8A-4147-A177-3AD203B41FA5}">
                      <a16:colId xmlns:a16="http://schemas.microsoft.com/office/drawing/2014/main" val="1307205358"/>
                    </a:ext>
                  </a:extLst>
                </a:gridCol>
                <a:gridCol w="5207391">
                  <a:extLst>
                    <a:ext uri="{9D8B030D-6E8A-4147-A177-3AD203B41FA5}">
                      <a16:colId xmlns:a16="http://schemas.microsoft.com/office/drawing/2014/main" val="41229819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Scrum Time Boxes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Standup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6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Planning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 for 2 Weeks Sprint, 8 Hours for 4 Week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7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Review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Hours for 2 Weeks Sprint, 4 Hours for 4 Week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Retrospect Sprint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Hours for 2 Weeks Sprint, 4 Hours for 4 Week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0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4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10EE-BD32-4BCF-BB6D-B5EBF457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3854-5972-43B5-B36B-FAAB7691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are never clear in the beginning.</a:t>
            </a:r>
          </a:p>
          <a:p>
            <a:r>
              <a:rPr lang="en-US" dirty="0"/>
              <a:t>Until some part of project or project deliverable are seen clarity cannot be achieved.</a:t>
            </a:r>
          </a:p>
          <a:p>
            <a:r>
              <a:rPr lang="en-US" dirty="0"/>
              <a:t>Risk becomes visible.</a:t>
            </a:r>
          </a:p>
          <a:p>
            <a:r>
              <a:rPr lang="en-US" dirty="0"/>
              <a:t>Risk mitigation and identification becomes 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16E7-EF10-4BAE-8A07-2BCC5329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972800" cy="1143000"/>
          </a:xfrm>
        </p:spPr>
        <p:txBody>
          <a:bodyPr/>
          <a:lstStyle/>
          <a:p>
            <a:r>
              <a:rPr lang="en-US" dirty="0"/>
              <a:t>Scrum Phases/Processes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BE507-3A92-43B5-BBE6-5CB38CB7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23244"/>
              </p:ext>
            </p:extLst>
          </p:nvPr>
        </p:nvGraphicFramePr>
        <p:xfrm>
          <a:off x="838200" y="822960"/>
          <a:ext cx="103632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237873400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4268303542"/>
                    </a:ext>
                  </a:extLst>
                </a:gridCol>
              </a:tblGrid>
              <a:tr h="364836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12175"/>
                  </a:ext>
                </a:extLst>
              </a:tr>
              <a:tr h="1732973">
                <a:tc>
                  <a:txBody>
                    <a:bodyPr/>
                    <a:lstStyle/>
                    <a:p>
                      <a:r>
                        <a:rPr lang="en-US" dirty="0"/>
                        <a:t>Initiate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-Create Product Vision.</a:t>
                      </a:r>
                    </a:p>
                    <a:p>
                      <a:r>
                        <a:rPr lang="en-US" dirty="0"/>
                        <a:t>-Identify Scrum Master and Stakeholder(s).</a:t>
                      </a:r>
                    </a:p>
                    <a:p>
                      <a:r>
                        <a:rPr lang="en-US" dirty="0"/>
                        <a:t>-Form Scrum Team.</a:t>
                      </a:r>
                    </a:p>
                    <a:p>
                      <a:r>
                        <a:rPr lang="en-US" dirty="0"/>
                        <a:t>-Develop Epic(s).</a:t>
                      </a:r>
                    </a:p>
                    <a:p>
                      <a:r>
                        <a:rPr lang="en-US" dirty="0"/>
                        <a:t>-Create Prioritized Backlog.</a:t>
                      </a:r>
                    </a:p>
                    <a:p>
                      <a:r>
                        <a:rPr lang="en-US" dirty="0"/>
                        <a:t>-Conduct Release Planning.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45666"/>
                  </a:ext>
                </a:extLst>
              </a:tr>
              <a:tr h="1732973">
                <a:tc>
                  <a:txBody>
                    <a:bodyPr/>
                    <a:lstStyle/>
                    <a:p>
                      <a:r>
                        <a:rPr lang="en-US" dirty="0"/>
                        <a:t>Plan and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-Create User Stories.</a:t>
                      </a:r>
                    </a:p>
                    <a:p>
                      <a:r>
                        <a:rPr lang="en-US" dirty="0"/>
                        <a:t>-Estimate User Stories.</a:t>
                      </a:r>
                    </a:p>
                    <a:p>
                      <a:r>
                        <a:rPr lang="en-US" dirty="0"/>
                        <a:t>-Commit User Stories.</a:t>
                      </a:r>
                    </a:p>
                    <a:p>
                      <a:r>
                        <a:rPr lang="en-US" dirty="0"/>
                        <a:t>-Identify Tasks.</a:t>
                      </a:r>
                    </a:p>
                    <a:p>
                      <a:r>
                        <a:rPr lang="en-US" dirty="0"/>
                        <a:t>-Estimate Tasks.</a:t>
                      </a:r>
                    </a:p>
                    <a:p>
                      <a:r>
                        <a:rPr lang="en-US" dirty="0"/>
                        <a:t>-Create Sprint Backlog.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58011"/>
                  </a:ext>
                </a:extLst>
              </a:tr>
              <a:tr h="912091">
                <a:tc>
                  <a:txBody>
                    <a:bodyPr/>
                    <a:lstStyle/>
                    <a:p>
                      <a:r>
                        <a:rPr lang="en-US" dirty="0"/>
                        <a:t>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-Create Deliverables.</a:t>
                      </a:r>
                    </a:p>
                    <a:p>
                      <a:r>
                        <a:rPr lang="en-US" dirty="0"/>
                        <a:t>-Conduct Daily Standup.</a:t>
                      </a:r>
                    </a:p>
                    <a:p>
                      <a:r>
                        <a:rPr lang="en-US" dirty="0"/>
                        <a:t>-Groom Prioritized Product Backlog.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0349"/>
                  </a:ext>
                </a:extLst>
              </a:tr>
              <a:tr h="638464">
                <a:tc>
                  <a:txBody>
                    <a:bodyPr/>
                    <a:lstStyle/>
                    <a:p>
                      <a:r>
                        <a:rPr lang="en-US" dirty="0"/>
                        <a:t>Review and Retrospect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-Demonstrate and Validate Sprint.</a:t>
                      </a:r>
                    </a:p>
                    <a:p>
                      <a:r>
                        <a:rPr lang="en-US" dirty="0"/>
                        <a:t>-Retrospect Sprint.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2512"/>
                  </a:ext>
                </a:extLst>
              </a:tr>
              <a:tr h="638464"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 Deliverables.</a:t>
                      </a:r>
                    </a:p>
                    <a:p>
                      <a:r>
                        <a:rPr lang="en-US" dirty="0"/>
                        <a:t>Retrospect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9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4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4527-1878-4956-8847-4F8D51F9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C804-9B66-4284-A456-9D93E938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r>
              <a:rPr lang="en-US" dirty="0"/>
              <a:t>Create Product Vision.</a:t>
            </a:r>
          </a:p>
          <a:p>
            <a:r>
              <a:rPr lang="en-US" dirty="0"/>
              <a:t>Identify Scrum Master and Stakeholder(s).</a:t>
            </a:r>
          </a:p>
          <a:p>
            <a:r>
              <a:rPr lang="en-US" dirty="0"/>
              <a:t>Form Scrum Team.</a:t>
            </a:r>
          </a:p>
          <a:p>
            <a:r>
              <a:rPr lang="en-US" dirty="0"/>
              <a:t>Develop Epic(s).</a:t>
            </a:r>
          </a:p>
          <a:p>
            <a:r>
              <a:rPr lang="en-US" dirty="0"/>
              <a:t>Create Prioritized Backlog.</a:t>
            </a:r>
          </a:p>
          <a:p>
            <a:r>
              <a:rPr lang="en-US" dirty="0"/>
              <a:t>Conduct Release Planning.</a:t>
            </a:r>
          </a:p>
        </p:txBody>
      </p:sp>
    </p:spTree>
    <p:extLst>
      <p:ext uri="{BB962C8B-B14F-4D97-AF65-F5344CB8AC3E}">
        <p14:creationId xmlns:p14="http://schemas.microsoft.com/office/powerpoint/2010/main" val="279149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6F7D-9C90-49FE-BCDF-25144DA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Estimate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8F5D-8757-4EB3-8C61-9E29F99D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Stories.</a:t>
            </a:r>
          </a:p>
          <a:p>
            <a:r>
              <a:rPr lang="en-US" dirty="0"/>
              <a:t>Estimate User Stories.</a:t>
            </a:r>
          </a:p>
          <a:p>
            <a:r>
              <a:rPr lang="en-US" dirty="0"/>
              <a:t>Commit User Stories.</a:t>
            </a:r>
          </a:p>
          <a:p>
            <a:r>
              <a:rPr lang="en-US" dirty="0"/>
              <a:t>Identify Tasks.</a:t>
            </a:r>
          </a:p>
          <a:p>
            <a:r>
              <a:rPr lang="en-US" dirty="0"/>
              <a:t>Estimate Tasks.</a:t>
            </a:r>
          </a:p>
          <a:p>
            <a:r>
              <a:rPr lang="en-US" dirty="0"/>
              <a:t>Create Sprint Backlog.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1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E1BC-F91E-4B36-ACCE-3C7162C6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9948-89CA-46C8-904E-151597C4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Deliverables.</a:t>
            </a:r>
          </a:p>
          <a:p>
            <a:r>
              <a:rPr lang="en-US" dirty="0"/>
              <a:t>Conduct Daily Standup.</a:t>
            </a:r>
          </a:p>
          <a:p>
            <a:r>
              <a:rPr lang="en-US" dirty="0"/>
              <a:t>Groom Prioritized Product Backlog.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is one of popular agile methods.</a:t>
            </a:r>
          </a:p>
          <a:p>
            <a:r>
              <a:rPr lang="en-US" dirty="0"/>
              <a:t>Provide solutions for traditional project management limitations.</a:t>
            </a:r>
          </a:p>
          <a:p>
            <a:r>
              <a:rPr lang="en-US" dirty="0"/>
              <a:t>Scrum provides a structure for lifecycle of project.</a:t>
            </a:r>
          </a:p>
          <a:p>
            <a:r>
              <a:rPr lang="en-US" dirty="0"/>
              <a:t>Provides effective control regarding how projects are initiated, executed and controlled.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F82-14D3-406C-9E36-967E0B3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Retrospect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27F0-DF9A-4B9C-8285-2A629C07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and Validate Sprint.</a:t>
            </a:r>
          </a:p>
          <a:p>
            <a:r>
              <a:rPr lang="en-US" dirty="0"/>
              <a:t>Retrospect Sprint.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4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ECBA-E66A-47E4-8A58-2E0F20E7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8A20-EEC7-47DF-865A-DB37E0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Ship Deliverables.</a:t>
            </a:r>
          </a:p>
          <a:p>
            <a:r>
              <a:rPr lang="en-US" dirty="0"/>
              <a:t>Retrospect Project.</a:t>
            </a:r>
          </a:p>
        </p:txBody>
      </p:sp>
    </p:spTree>
    <p:extLst>
      <p:ext uri="{BB962C8B-B14F-4D97-AF65-F5344CB8AC3E}">
        <p14:creationId xmlns:p14="http://schemas.microsoft.com/office/powerpoint/2010/main" val="300313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4244-6BA9-49FF-9F25-8397BE67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 Project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851DAA-755E-4822-846F-B746BD619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547439"/>
              </p:ext>
            </p:extLst>
          </p:nvPr>
        </p:nvGraphicFramePr>
        <p:xfrm>
          <a:off x="609600" y="1600200"/>
          <a:ext cx="109728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71472552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1102375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72079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57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 is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9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Comprehensive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Essences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 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Nature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1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Attitude to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Changes and Gold plating is to be avoided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5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Collaborative-actively involved throughout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Authoritative-approving the plan and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 gets more detailed as project evolves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Rather fixed from beginning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0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against final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against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40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2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924B-E272-45E2-AD59-0189B157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Using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40E0-413C-476C-9A41-B596F47D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05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Adaptability.</a:t>
            </a:r>
          </a:p>
          <a:p>
            <a:r>
              <a:rPr lang="en-US" dirty="0"/>
              <a:t>Transparency.</a:t>
            </a:r>
          </a:p>
          <a:p>
            <a:r>
              <a:rPr lang="en-US" dirty="0"/>
              <a:t>Continuous Feedback.</a:t>
            </a:r>
          </a:p>
          <a:p>
            <a:r>
              <a:rPr lang="en-US" dirty="0"/>
              <a:t>Continuous Improvement.</a:t>
            </a:r>
          </a:p>
          <a:p>
            <a:r>
              <a:rPr lang="en-US" dirty="0"/>
              <a:t>Continuous Delivery of Value.</a:t>
            </a:r>
          </a:p>
          <a:p>
            <a:r>
              <a:rPr lang="en-US" dirty="0"/>
              <a:t>Sustainable Pace.</a:t>
            </a:r>
          </a:p>
          <a:p>
            <a:r>
              <a:rPr lang="en-US" dirty="0"/>
              <a:t>Early Delivery of High Value.</a:t>
            </a:r>
          </a:p>
          <a:p>
            <a:r>
              <a:rPr lang="en-US" dirty="0"/>
              <a:t>Efficient Development Process.</a:t>
            </a:r>
          </a:p>
          <a:p>
            <a:r>
              <a:rPr lang="en-US" dirty="0"/>
              <a:t>Motivation.</a:t>
            </a:r>
          </a:p>
          <a:p>
            <a:r>
              <a:rPr lang="en-US" dirty="0"/>
              <a:t>Faster Problem Resolution.</a:t>
            </a:r>
          </a:p>
          <a:p>
            <a:r>
              <a:rPr lang="en-US" dirty="0"/>
              <a:t>Effective Deliverables.</a:t>
            </a:r>
          </a:p>
          <a:p>
            <a:r>
              <a:rPr lang="en-US" dirty="0"/>
              <a:t>Customer Centric.</a:t>
            </a:r>
          </a:p>
          <a:p>
            <a:r>
              <a:rPr lang="en-US" dirty="0"/>
              <a:t>High Trust Environment.</a:t>
            </a:r>
          </a:p>
          <a:p>
            <a:r>
              <a:rPr lang="en-US" dirty="0"/>
              <a:t>Velocity.</a:t>
            </a:r>
          </a:p>
          <a:p>
            <a:r>
              <a:rPr lang="en-US" dirty="0"/>
              <a:t>Innovative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835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09800"/>
          </a:xfrm>
        </p:spPr>
        <p:txBody>
          <a:bodyPr/>
          <a:lstStyle/>
          <a:p>
            <a:r>
              <a:rPr lang="en-US" dirty="0"/>
              <a:t>Traditional Project Management focus on processes, comprehensive documentation.</a:t>
            </a:r>
          </a:p>
          <a:p>
            <a:r>
              <a:rPr lang="en-US" dirty="0"/>
              <a:t>Project manager control resource allocation, cost and project schedule.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733801"/>
            <a:ext cx="6324600" cy="277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manifesto released on February 2001.</a:t>
            </a:r>
          </a:p>
          <a:p>
            <a:r>
              <a:rPr lang="en-US" dirty="0"/>
              <a:t>Focus shifted on individuals, interactions, collaboration and responsiveness to change.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5E5983-81A8-43D9-AAA7-51ABF5D5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22873"/>
              </p:ext>
            </p:extLst>
          </p:nvPr>
        </p:nvGraphicFramePr>
        <p:xfrm>
          <a:off x="2209800" y="3257232"/>
          <a:ext cx="8483600" cy="3206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600">
                  <a:extLst>
                    <a:ext uri="{9D8B030D-6E8A-4147-A177-3AD203B41FA5}">
                      <a16:colId xmlns:a16="http://schemas.microsoft.com/office/drawing/2014/main" val="3050472052"/>
                    </a:ext>
                  </a:extLst>
                </a:gridCol>
              </a:tblGrid>
              <a:tr h="342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four values of agile manifesto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96583"/>
                  </a:ext>
                </a:extLst>
              </a:tr>
              <a:tr h="59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 are uncovering better ways of developing software by doing it and helping others do it. Through this work we have come to value: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06016"/>
                  </a:ext>
                </a:extLst>
              </a:tr>
              <a:tr h="342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Individuals and Interactions             OVER                  Processes and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6959"/>
                  </a:ext>
                </a:extLst>
              </a:tr>
              <a:tr h="342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 Software                              OVER                  Comprehensive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84026"/>
                  </a:ext>
                </a:extLst>
              </a:tr>
              <a:tr h="342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 Collaboration                    OVER                  Contract Negotiation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14574"/>
                  </a:ext>
                </a:extLst>
              </a:tr>
              <a:tr h="342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Responding to change                       OVER                  Following a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84761"/>
                  </a:ext>
                </a:extLst>
              </a:tr>
              <a:tr h="737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is , while there is value in the items on the right, we value the items on the left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1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4284-772A-4A21-BFA0-3A3CC4A4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Manifesto Principles 1-5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7ED5-1D1E-410D-9C10-BC74C020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Our highest priority is to satisfy the customer through early and continuous delivery of valuable software.</a:t>
            </a:r>
          </a:p>
          <a:p>
            <a:r>
              <a:rPr lang="en-US" dirty="0"/>
              <a:t>2. Welcome changing requirements, even late in development. Agile processes harness change for the customer’s competitive advantage.</a:t>
            </a:r>
          </a:p>
          <a:p>
            <a:r>
              <a:rPr lang="en-US" dirty="0"/>
              <a:t>3. Deliver working software frequently, from a couple of weeks to a couple of months, with a preference for the shorter timescale.</a:t>
            </a:r>
          </a:p>
          <a:p>
            <a:r>
              <a:rPr lang="en-US" dirty="0"/>
              <a:t>4. Business people and developers must work together daily throughout the project.</a:t>
            </a:r>
          </a:p>
          <a:p>
            <a:r>
              <a:rPr lang="en-US" dirty="0"/>
              <a:t>5. Build projects around motivated individual, give them the environment and support they need, and trust them to get the job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5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609B-65C8-41C8-8592-3D5F077B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 Principles 6-12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333E-3D3C-44C1-B05B-8529E22B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6. The most efficient and effective method of conveying information with and within a development team is face-to-face conversation.</a:t>
            </a:r>
          </a:p>
          <a:p>
            <a:r>
              <a:rPr lang="en-US" dirty="0"/>
              <a:t>7. Working software is the primary measure of progress.</a:t>
            </a:r>
          </a:p>
          <a:p>
            <a:r>
              <a:rPr lang="en-US" dirty="0"/>
              <a:t>8. Agile processes promote sustainable development. The sponsor, developers and users should be able to maintain a constant pace indefinitely.</a:t>
            </a:r>
          </a:p>
          <a:p>
            <a:r>
              <a:rPr lang="en-US" dirty="0"/>
              <a:t>9. Continuous attention to technical excellence and good design enhances agility.</a:t>
            </a:r>
          </a:p>
          <a:p>
            <a:r>
              <a:rPr lang="en-US" dirty="0"/>
              <a:t>10. Simplicity- the art of maximizing the amount of work not done is essential.</a:t>
            </a:r>
          </a:p>
          <a:p>
            <a:r>
              <a:rPr lang="en-US" dirty="0"/>
              <a:t>11. The best architectures, requirements, and designs emerge from self-organizing teams.</a:t>
            </a:r>
          </a:p>
          <a:p>
            <a:r>
              <a:rPr lang="en-US" dirty="0"/>
              <a:t>12. At regular intervals, the team reflects on how to become more effective, then tunes and adjusts its behavior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8E17-054A-4BDB-9DB1-53CFB48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20F3-DC26-4A00-BE6B-4FAF4EF7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in 1980s with </a:t>
            </a:r>
            <a:r>
              <a:rPr lang="en-US" dirty="0" err="1"/>
              <a:t>Hitotaka</a:t>
            </a:r>
            <a:r>
              <a:rPr lang="en-US" dirty="0"/>
              <a:t> Takeuchi and </a:t>
            </a:r>
            <a:r>
              <a:rPr lang="en-US" dirty="0" err="1"/>
              <a:t>ikujiro</a:t>
            </a:r>
            <a:r>
              <a:rPr lang="en-US" dirty="0"/>
              <a:t> Nonaka.</a:t>
            </a:r>
          </a:p>
          <a:p>
            <a:r>
              <a:rPr lang="en-US" dirty="0"/>
              <a:t>Working as team- like rugby approach vs relay race.</a:t>
            </a:r>
          </a:p>
          <a:p>
            <a:r>
              <a:rPr lang="en-US" dirty="0"/>
              <a:t>Expanded by </a:t>
            </a:r>
            <a:r>
              <a:rPr lang="en-US" dirty="0" err="1"/>
              <a:t>Schwaber</a:t>
            </a:r>
            <a:r>
              <a:rPr lang="en-US" dirty="0"/>
              <a:t> and Sutherland in 1995.</a:t>
            </a:r>
          </a:p>
          <a:p>
            <a:r>
              <a:rPr lang="en-US" dirty="0"/>
              <a:t>Scrum approach was proposed.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4BEE-A1E3-48DA-AC0F-A0DA4601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08F-B722-458B-AAFA-57CE507B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other agile methods with different ways of implementations.</a:t>
            </a:r>
          </a:p>
          <a:p>
            <a:pPr lvl="1"/>
            <a:r>
              <a:rPr lang="en-US" dirty="0"/>
              <a:t>Extreme Programming(XP)</a:t>
            </a:r>
          </a:p>
          <a:p>
            <a:pPr lvl="1"/>
            <a:r>
              <a:rPr lang="en-US" dirty="0"/>
              <a:t>Lean Software Development(LSD)</a:t>
            </a:r>
          </a:p>
          <a:p>
            <a:pPr lvl="1"/>
            <a:r>
              <a:rPr lang="en-US" dirty="0"/>
              <a:t>Crystal</a:t>
            </a:r>
          </a:p>
          <a:p>
            <a:pPr lvl="1"/>
            <a:r>
              <a:rPr lang="en-US" dirty="0"/>
              <a:t>Dynamic System Development Method(DSDM)</a:t>
            </a:r>
          </a:p>
          <a:p>
            <a:pPr lvl="1"/>
            <a:r>
              <a:rPr lang="en-US" dirty="0"/>
              <a:t>Feature Driven Development(FDD)</a:t>
            </a:r>
          </a:p>
          <a:p>
            <a:pPr lvl="1"/>
            <a:r>
              <a:rPr lang="en-US" dirty="0"/>
              <a:t>Kanban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A573-56C0-4B79-B9FF-274510FA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E71-7345-4D84-9034-AFB0E726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process control</a:t>
            </a:r>
          </a:p>
          <a:p>
            <a:r>
              <a:rPr lang="en-US" dirty="0"/>
              <a:t>Self-organization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Value based prioritization</a:t>
            </a:r>
          </a:p>
          <a:p>
            <a:r>
              <a:rPr lang="en-US" dirty="0"/>
              <a:t>Time-boxing</a:t>
            </a:r>
          </a:p>
          <a:p>
            <a:r>
              <a:rPr lang="en-US" dirty="0"/>
              <a:t>Iterative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CDBDAB6-42C2-4F39-B146-D01A4CAAD8E9}"/>
</file>

<file path=customXml/itemProps2.xml><?xml version="1.0" encoding="utf-8"?>
<ds:datastoreItem xmlns:ds="http://schemas.openxmlformats.org/officeDocument/2006/customXml" ds:itemID="{92E5E098-C05F-481B-9A6E-82C59812E16F}"/>
</file>

<file path=customXml/itemProps3.xml><?xml version="1.0" encoding="utf-8"?>
<ds:datastoreItem xmlns:ds="http://schemas.openxmlformats.org/officeDocument/2006/customXml" ds:itemID="{47766910-32AD-46CD-B38E-31D437B32E51}"/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1170</Words>
  <Application>Microsoft Office PowerPoint</Application>
  <PresentationFormat>Widescreen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 Simple Introduction to Scrum Master Certified(SMC)</vt:lpstr>
      <vt:lpstr>Overview of Scrum</vt:lpstr>
      <vt:lpstr>Project Management</vt:lpstr>
      <vt:lpstr>Agile History</vt:lpstr>
      <vt:lpstr>Agile Manifesto Principles 1-5</vt:lpstr>
      <vt:lpstr>Agile Manifesto Principles 6-12</vt:lpstr>
      <vt:lpstr>Scrum History</vt:lpstr>
      <vt:lpstr>Agile Methods</vt:lpstr>
      <vt:lpstr>Scrum Principles</vt:lpstr>
      <vt:lpstr>Empirical Process Control</vt:lpstr>
      <vt:lpstr>Self-Organization</vt:lpstr>
      <vt:lpstr>Collaboration</vt:lpstr>
      <vt:lpstr>Value Based Prioritization</vt:lpstr>
      <vt:lpstr>Time-Boxing</vt:lpstr>
      <vt:lpstr>Iterative Development</vt:lpstr>
      <vt:lpstr>Scrum Phases/Processes</vt:lpstr>
      <vt:lpstr>Initiate Phase</vt:lpstr>
      <vt:lpstr>Plan and Estimate Phase</vt:lpstr>
      <vt:lpstr>Implement Phase</vt:lpstr>
      <vt:lpstr>Review and Retrospect Phase</vt:lpstr>
      <vt:lpstr>Release Phase</vt:lpstr>
      <vt:lpstr>Scrum vs Project Management</vt:lpstr>
      <vt:lpstr>Benefits of Using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Scrum</dc:title>
  <dc:creator>Zaid</dc:creator>
  <cp:lastModifiedBy>Lalita</cp:lastModifiedBy>
  <cp:revision>47</cp:revision>
  <dcterms:created xsi:type="dcterms:W3CDTF">2019-06-25T07:07:07Z</dcterms:created>
  <dcterms:modified xsi:type="dcterms:W3CDTF">2019-06-27T14:08:25Z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