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3DFE6-796F-4F2F-84A1-42AECDD8740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AD6FF-2E24-458A-967A-512ED4C79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943A-F692-48EC-88CB-1FF178844FF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Introduction to Scrum Master Certified(SMC)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20F3-2884-48FD-BA86-E1478FC4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Daily Scrum(Part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2C7A-E204-405B-8C50-AABE85C9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During the Daily Scrum, each member of the Scrum Team should answer these three questions: </a:t>
            </a:r>
          </a:p>
          <a:p>
            <a:pPr lvl="1"/>
            <a:r>
              <a:rPr lang="en-GB" dirty="0"/>
              <a:t>1. What has been accomplished since the last meeting? </a:t>
            </a:r>
          </a:p>
          <a:p>
            <a:pPr lvl="1"/>
            <a:r>
              <a:rPr lang="en-GB" dirty="0"/>
              <a:t>2. What will be done before the next meeting? </a:t>
            </a:r>
          </a:p>
          <a:p>
            <a:pPr lvl="1"/>
            <a:r>
              <a:rPr lang="en-GB" dirty="0"/>
              <a:t>3. What obstacles are in the way for me or the Scrum Team from meeting the Sprint Goal?  </a:t>
            </a:r>
          </a:p>
          <a:p>
            <a:r>
              <a:rPr lang="en-GB" dirty="0"/>
              <a:t>The Scrum Master ensures that the Scrum Team has the meeting, but the Scrum Team is responsible for conducting the Daily Scrum. </a:t>
            </a:r>
          </a:p>
          <a:p>
            <a:r>
              <a:rPr lang="en-GB" dirty="0"/>
              <a:t>The Scrum Master teaches the Development Team to keep the Daily Scrum within the 15-minute time-box.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35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1E03-FDB1-4EE1-A9E3-91F1A9C7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Daily Scrum(Part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2940-A1AD-4CD2-ACE4-CAE041DB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Daily Scrum is an internal meeting for the Scrum Team. If others are present, the Scrum Master ensures that they do not disrupt </a:t>
            </a:r>
          </a:p>
          <a:p>
            <a:r>
              <a:rPr lang="en-GB" dirty="0"/>
              <a:t>Daily Scrums improve:</a:t>
            </a:r>
          </a:p>
          <a:p>
            <a:pPr lvl="1"/>
            <a:r>
              <a:rPr lang="en-GB" dirty="0"/>
              <a:t>Communications, </a:t>
            </a:r>
          </a:p>
          <a:p>
            <a:pPr lvl="1"/>
            <a:r>
              <a:rPr lang="en-GB" dirty="0"/>
              <a:t>Eliminate other meetings, </a:t>
            </a:r>
          </a:p>
          <a:p>
            <a:pPr lvl="1"/>
            <a:r>
              <a:rPr lang="en-GB" dirty="0"/>
              <a:t>Identify impediments for removal, </a:t>
            </a:r>
          </a:p>
          <a:p>
            <a:pPr lvl="1"/>
            <a:r>
              <a:rPr lang="en-GB" dirty="0"/>
              <a:t>Highlight and promote quick decision-making, and </a:t>
            </a:r>
          </a:p>
          <a:p>
            <a:pPr lvl="1"/>
            <a:r>
              <a:rPr lang="en-GB" dirty="0"/>
              <a:t>Improve the Scrum Team’s level of knowledge.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84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2EB6-08B9-4411-AF81-B8C8A80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Sprint Review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FCC9-7790-40F0-A960-93729DEE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Sprint Review is held at the end of the Sprint to inspect the Increment and adapt the Product Backlog if needed. </a:t>
            </a:r>
          </a:p>
          <a:p>
            <a:r>
              <a:rPr lang="en-GB" dirty="0"/>
              <a:t>During the Sprint Review, the Scrum Team and stakeholders collaborate about what was done in the Sprint. </a:t>
            </a:r>
          </a:p>
          <a:p>
            <a:r>
              <a:rPr lang="en-GB" dirty="0"/>
              <a:t>Based on that and any changes to the Product Backlog during the Sprint, attendees collaborate on the next things that could be done to optimize value. </a:t>
            </a:r>
          </a:p>
          <a:p>
            <a:r>
              <a:rPr lang="en-GB" dirty="0"/>
              <a:t>This is an informal meeting, not a status meeting, and the presentation of the Increment is intended to elicit feedback and foster collaboration.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5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C737-8082-4E37-B0F9-372865A6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Events: Sprint Review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7B69-617D-4020-868F-9B043336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at most a four-hour meeting for one-month Sprints. </a:t>
            </a:r>
          </a:p>
          <a:p>
            <a:r>
              <a:rPr lang="en-GB" dirty="0"/>
              <a:t>For shorter Sprints, the event is usually shorter. </a:t>
            </a:r>
          </a:p>
          <a:p>
            <a:r>
              <a:rPr lang="en-GB" dirty="0"/>
              <a:t>The Scrum Master ensures that the event takes place and that attendees understand its purpose. </a:t>
            </a:r>
          </a:p>
          <a:p>
            <a:r>
              <a:rPr lang="en-GB" dirty="0"/>
              <a:t>The Scrum Master teaches everyone involved to keep it within the timebox.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9DC-45BF-4EEA-A696-7B30228E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Sprint Review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BA79-2FB7-4AB2-A272-8C227A0C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Sprint Review includes the following elements: </a:t>
            </a:r>
          </a:p>
          <a:p>
            <a:pPr lvl="1"/>
            <a:r>
              <a:rPr lang="en-GB" dirty="0"/>
              <a:t>Attendees include the Scrum Team and key stakeholders invited by the Product Owner; </a:t>
            </a:r>
          </a:p>
          <a:p>
            <a:pPr lvl="1"/>
            <a:r>
              <a:rPr lang="en-GB" dirty="0"/>
              <a:t>The Product Owner explains what Product Backlog items have been “Done” and what has not been “Done”; The Scrum Team does not present an item, unless it is 100% complete based on the definition of “Done”.</a:t>
            </a:r>
          </a:p>
          <a:p>
            <a:pPr lvl="1"/>
            <a:r>
              <a:rPr lang="en-GB" dirty="0"/>
              <a:t>The Scrum Team discusses what went well during the Sprint, what problems it ran into, and how those problems were solved; </a:t>
            </a:r>
          </a:p>
          <a:p>
            <a:pPr lvl="1"/>
            <a:r>
              <a:rPr lang="en-GB" dirty="0"/>
              <a:t>The Scrum Team demonstrates the work that it has “Done” and answers questions about the Increment; </a:t>
            </a:r>
          </a:p>
          <a:p>
            <a:pPr lvl="1"/>
            <a:r>
              <a:rPr lang="en-GB" dirty="0"/>
              <a:t>The Product Owner discusses the Product Backlog as it stands. He or she projects likely target and delivery dates based on progress to date (if needed); </a:t>
            </a:r>
          </a:p>
          <a:p>
            <a:pPr lvl="1"/>
            <a:r>
              <a:rPr lang="en-GB" dirty="0"/>
              <a:t>The entire group collaborates on what to do next, so that the Sprint Review provides valuable input to subsequent Sprint Planning; </a:t>
            </a:r>
          </a:p>
          <a:p>
            <a:pPr lvl="1"/>
            <a:r>
              <a:rPr lang="en-GB" dirty="0"/>
              <a:t>Review of how the marketplace or potential use of the product might have changed what is the most valuable thing to do next; and,  </a:t>
            </a:r>
          </a:p>
          <a:p>
            <a:pPr lvl="1"/>
            <a:r>
              <a:rPr lang="en-GB" dirty="0"/>
              <a:t>Review of the timeline, budget, potential capabilities, and marketplace for the next anticipated releases of functionality or capability of the product.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5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5ECC-DCAD-4B77-BC60-9507EBD1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Sprint Retrospective(Part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D803-85B3-483C-B82D-6F2D100E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Sprint Retrospective occurs after the Sprint Review and prior to the next Sprint Planning. </a:t>
            </a:r>
          </a:p>
          <a:p>
            <a:r>
              <a:rPr lang="en-GB" dirty="0"/>
              <a:t>The Sprint Retrospective is an opportunity for the Scrum Team to inspect itself and create a plan for improvements to be enacted during the next Sprint.  </a:t>
            </a:r>
          </a:p>
          <a:p>
            <a:r>
              <a:rPr lang="en-GB" dirty="0"/>
              <a:t>This is at most a three-hour meeting for one-month Sprints. For shorter Sprints, the event is usually shorter. </a:t>
            </a:r>
          </a:p>
          <a:p>
            <a:r>
              <a:rPr lang="en-GB" dirty="0"/>
              <a:t>The Scrum Master ensures that the event takes place and that attendants understand its purpose.  </a:t>
            </a:r>
          </a:p>
          <a:p>
            <a:r>
              <a:rPr lang="en-GB" dirty="0"/>
              <a:t>The Scrum Master ensures that the meeting is positive and productive.</a:t>
            </a:r>
          </a:p>
          <a:p>
            <a:r>
              <a:rPr lang="en-GB" dirty="0"/>
              <a:t>The Scrum Master teaches all to keep it within the time-box. </a:t>
            </a:r>
          </a:p>
        </p:txBody>
      </p:sp>
    </p:spTree>
    <p:extLst>
      <p:ext uri="{BB962C8B-B14F-4D97-AF65-F5344CB8AC3E}">
        <p14:creationId xmlns:p14="http://schemas.microsoft.com/office/powerpoint/2010/main" val="209011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AFCD-017A-4C66-B629-E763D194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Sprint Retrospective(Part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7AD5-C8E6-49A8-BD9B-C221C07B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There is a rule: we should always look for ways to improve. It does not matter how little the improvement is, there should be an improvement.</a:t>
            </a:r>
          </a:p>
          <a:p>
            <a:r>
              <a:rPr lang="en-GB" dirty="0"/>
              <a:t>The purpose of the Sprint Retrospective is to: </a:t>
            </a:r>
          </a:p>
          <a:p>
            <a:pPr lvl="1"/>
            <a:r>
              <a:rPr lang="en-GB" dirty="0"/>
              <a:t>Inspect how the last Sprint went with regards to people, relationships, process, and tools; </a:t>
            </a:r>
          </a:p>
          <a:p>
            <a:pPr lvl="1"/>
            <a:r>
              <a:rPr lang="en-GB" dirty="0"/>
              <a:t>Identify and order the major items that went well and potential improvements; and, </a:t>
            </a:r>
          </a:p>
          <a:p>
            <a:pPr lvl="1"/>
            <a:r>
              <a:rPr lang="en-GB" dirty="0"/>
              <a:t>Create a plan for implementing improvements to the way the Scrum Team does its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6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0B70-F33A-4955-9097-1A4A1269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Sprint Retrospective(Part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C69F-F737-47E1-A01B-EF45E82B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the Sprint Retrospective, the Scrum Team should have identified improvements that it will implement in the next Sprint. </a:t>
            </a:r>
          </a:p>
          <a:p>
            <a:r>
              <a:rPr lang="en-GB" dirty="0"/>
              <a:t>Implementing these improvements in the next Sprint is the adaptation to the inspection of the Scrum Team itself.</a:t>
            </a:r>
          </a:p>
          <a:p>
            <a:r>
              <a:rPr lang="en-GB" dirty="0"/>
              <a:t>Although improvements may be implemented at any time, the Sprint Retrospective provides a formal opportunity to focus on inspection and adaptation.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3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E479-5982-483D-8496-02A7BF66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4D91-FC85-487E-B8E0-383DF5BF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Product Backlog.</a:t>
            </a:r>
          </a:p>
          <a:p>
            <a:r>
              <a:rPr lang="en-US" dirty="0"/>
              <a:t>2. Monitoring Progress Toward Goals</a:t>
            </a:r>
          </a:p>
          <a:p>
            <a:r>
              <a:rPr lang="en-US" dirty="0"/>
              <a:t>3. Sprint Backlog.</a:t>
            </a:r>
          </a:p>
          <a:p>
            <a:r>
              <a:rPr lang="en-US" dirty="0"/>
              <a:t>4. Increments.</a:t>
            </a:r>
          </a:p>
          <a:p>
            <a:r>
              <a:rPr lang="en-US" dirty="0"/>
              <a:t>5. Definition of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4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50A8-C02A-42BE-A41D-266CA227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8021-7B8E-4F42-A2AD-916713D8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Sprint.</a:t>
            </a:r>
          </a:p>
          <a:p>
            <a:r>
              <a:rPr lang="en-US" dirty="0"/>
              <a:t>2. Sprint Planning.</a:t>
            </a:r>
          </a:p>
          <a:p>
            <a:r>
              <a:rPr lang="en-US" dirty="0"/>
              <a:t>3. Daily Scrum or Daily Standup meeting.</a:t>
            </a:r>
          </a:p>
          <a:p>
            <a:r>
              <a:rPr lang="en-US" dirty="0"/>
              <a:t>4. Sprint Review Meeting.</a:t>
            </a:r>
          </a:p>
          <a:p>
            <a:r>
              <a:rPr lang="en-US" dirty="0"/>
              <a:t>5. Sprint Retrospective </a:t>
            </a:r>
          </a:p>
        </p:txBody>
      </p:sp>
    </p:spTree>
    <p:extLst>
      <p:ext uri="{BB962C8B-B14F-4D97-AF65-F5344CB8AC3E}">
        <p14:creationId xmlns:p14="http://schemas.microsoft.com/office/powerpoint/2010/main" val="141352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5287-410E-4FBD-A1A8-45F9DCD0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The Sprint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76EE-C8FE-4F4E-9332-14DC99CE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12" y="1346793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scrum project delivers final product after a number of cycles called Sprints.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increment is developed in each sprint, which could be potentially be released.</a:t>
            </a:r>
          </a:p>
          <a:p>
            <a:r>
              <a:rPr lang="en-US" dirty="0"/>
              <a:t>An increment may or may not be released at the end of sprint but is must be potentially releasable.</a:t>
            </a:r>
          </a:p>
          <a:p>
            <a:r>
              <a:rPr lang="en-US" dirty="0"/>
              <a:t>Customer request changes when they see increment(sprint review) and we apply changes in product backlog.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FA229-47CD-4F1A-AE15-6216FE36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28800"/>
            <a:ext cx="6400800" cy="1780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C8853-01BB-40E2-BCD0-A36DEDEC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5040906"/>
            <a:ext cx="6196774" cy="16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4092-5880-42DA-9027-9DB3B81D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The Sprint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D176-46D7-40EC-B362-C14060A4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Sprint is time-boxed event, its duration should be fixed at beginning of the project.</a:t>
            </a:r>
          </a:p>
          <a:p>
            <a:r>
              <a:rPr lang="en-US" dirty="0"/>
              <a:t>Items in sprint backlog should not change after sprint gets started.</a:t>
            </a:r>
          </a:p>
          <a:p>
            <a:r>
              <a:rPr lang="en-US" dirty="0"/>
              <a:t>Sprint goal (discussed in sprint planning) should not change at all.</a:t>
            </a:r>
          </a:p>
          <a:p>
            <a:r>
              <a:rPr lang="en-US" dirty="0"/>
              <a:t>The PO and Scrum team might try to negotiate scope as more is learned.</a:t>
            </a:r>
          </a:p>
          <a:p>
            <a:r>
              <a:rPr lang="en-US" dirty="0"/>
              <a:t>Each user story in product backlog should be developed in a single sprint.</a:t>
            </a:r>
          </a:p>
          <a:p>
            <a:r>
              <a:rPr lang="en-US" dirty="0"/>
              <a:t>Important to agree on definition of “Done” at beginning of project. A 99.99% completed item is not considered “Done”.</a:t>
            </a:r>
          </a:p>
          <a:p>
            <a:r>
              <a:rPr lang="en-US" dirty="0"/>
              <a:t>It will not be part of increment and demonstrated to customer at sprint meeting.</a:t>
            </a:r>
          </a:p>
        </p:txBody>
      </p:sp>
    </p:spTree>
    <p:extLst>
      <p:ext uri="{BB962C8B-B14F-4D97-AF65-F5344CB8AC3E}">
        <p14:creationId xmlns:p14="http://schemas.microsoft.com/office/powerpoint/2010/main" val="30291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727C-2A2D-45C1-8AD0-00FA95C8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The Sprint(Part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15D3-7B4A-4534-8522-7334C90A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Sprint Time Boxes</a:t>
            </a:r>
          </a:p>
          <a:p>
            <a:r>
              <a:rPr lang="en-US" dirty="0"/>
              <a:t>Most companies uses sprint time boxes of 2 to 4 weeks.</a:t>
            </a:r>
          </a:p>
          <a:p>
            <a:r>
              <a:rPr lang="en-US" dirty="0"/>
              <a:t>If we use time boxes larger than one month then unapplied changes will become large enough.</a:t>
            </a:r>
          </a:p>
          <a:p>
            <a:r>
              <a:rPr lang="en-US" dirty="0"/>
              <a:t>Will add complexity and risk.</a:t>
            </a:r>
          </a:p>
          <a:p>
            <a:r>
              <a:rPr lang="en-US" dirty="0"/>
              <a:t>Sprint should not be too short, else we will not be able to deliver final product.</a:t>
            </a:r>
          </a:p>
          <a:p>
            <a:pPr marL="0" indent="0" algn="ctr">
              <a:buNone/>
            </a:pPr>
            <a:r>
              <a:rPr lang="en-US" dirty="0"/>
              <a:t>Can Sprint be cancelled?</a:t>
            </a:r>
          </a:p>
          <a:p>
            <a:r>
              <a:rPr lang="en-US" dirty="0"/>
              <a:t>The PO has authority to cancel a sprint. This can happen when sprint becomes obsolete, due to changes in product backlog, strategies etc.</a:t>
            </a:r>
          </a:p>
          <a:p>
            <a:r>
              <a:rPr lang="en-US" dirty="0"/>
              <a:t>When cancelled, items “Done” will be reviewed and accepted and rest will be put back in product backlog.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3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8F7E-8408-4DEA-82FF-D5FB8A1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Sprint Planning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FEA6-8E86-49ED-8C49-1ED95FDA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Scrum team does not wait until product backlog is 100% complete.</a:t>
            </a:r>
          </a:p>
          <a:p>
            <a:r>
              <a:rPr lang="en-US" dirty="0"/>
              <a:t>The PO and Scrum team can start the first sprint.</a:t>
            </a:r>
          </a:p>
          <a:p>
            <a:r>
              <a:rPr lang="en-US" dirty="0"/>
              <a:t>First thing in each sprint is Sprint Planning. [8 hours for 1 month sprint and 4 hours for 2 weeks sprint]</a:t>
            </a:r>
          </a:p>
          <a:p>
            <a:r>
              <a:rPr lang="en-US" dirty="0"/>
              <a:t>All 3 roles should attend this meeting.</a:t>
            </a:r>
          </a:p>
          <a:p>
            <a:r>
              <a:rPr lang="en-US" dirty="0"/>
              <a:t>Scrum team estimate work it can do in single sprint.</a:t>
            </a:r>
          </a:p>
          <a:p>
            <a:r>
              <a:rPr lang="en-US" dirty="0"/>
              <a:t>PO has ranked and ordered product backlog based on value of items.</a:t>
            </a:r>
          </a:p>
          <a:p>
            <a:r>
              <a:rPr lang="en-US" dirty="0"/>
              <a:t>PO also ensured that user stories are easy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1836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1570-A894-4BF4-A850-0B8BFFCC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Sprint Planning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471D-D09A-4F16-8C9E-E490E69A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team selects the user stories from top of product backlog and puts them in sprint backlog.</a:t>
            </a:r>
          </a:p>
          <a:p>
            <a:r>
              <a:rPr lang="en-US" dirty="0"/>
              <a:t>Estimation of amount of work is done by Scrum team.</a:t>
            </a:r>
          </a:p>
          <a:p>
            <a:r>
              <a:rPr lang="en-US" dirty="0"/>
              <a:t>Scrum team should create a sprint goal.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Sample sprint goal:</a:t>
            </a:r>
          </a:p>
          <a:p>
            <a:pPr marL="0" indent="0">
              <a:buNone/>
            </a:pPr>
            <a:r>
              <a:rPr lang="en-US" dirty="0"/>
              <a:t>	We are going to enable parts of product to set up login process. This makes other features of product more useful to customer and potential change request will be raised soon.</a:t>
            </a:r>
          </a:p>
        </p:txBody>
      </p:sp>
    </p:spTree>
    <p:extLst>
      <p:ext uri="{BB962C8B-B14F-4D97-AF65-F5344CB8AC3E}">
        <p14:creationId xmlns:p14="http://schemas.microsoft.com/office/powerpoint/2010/main" val="16275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63A0-F01D-4BF7-A360-D58F1776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Sprint Planning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D508-F002-44AB-B3F4-6D9852A5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Backlog will be ready at the end of meeting and scrum team will be able to deliver through sprint.</a:t>
            </a:r>
          </a:p>
          <a:p>
            <a:r>
              <a:rPr lang="en-US" dirty="0"/>
              <a:t>Following is a sprint backlog and user story shown.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1D58E-8278-4991-86C8-46081EC9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41" y="3173414"/>
            <a:ext cx="8667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1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BA71-81E0-4FF0-A8A5-1F59A894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Events: Daily Scrum(Part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2E3-0A3E-449A-AB0B-0B86B8E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Daily Scrum is a 15-minute time-boxed event for the Scrum Team. </a:t>
            </a:r>
          </a:p>
          <a:p>
            <a:r>
              <a:rPr lang="en-IN" dirty="0"/>
              <a:t>Held every day, Scrum team </a:t>
            </a:r>
            <a:r>
              <a:rPr lang="en-GB" dirty="0"/>
              <a:t>plans work for the next 24 hours.</a:t>
            </a:r>
          </a:p>
          <a:p>
            <a:r>
              <a:rPr lang="en-GB" dirty="0"/>
              <a:t>The Daily Scrum is held at the same time and place.</a:t>
            </a:r>
          </a:p>
          <a:p>
            <a:r>
              <a:rPr lang="en-GB" dirty="0"/>
              <a:t>Daily Scrum to inspect progress toward the Sprint Goal and to inspect how progress is trending toward completing the work in the Sprint Backlog. </a:t>
            </a:r>
          </a:p>
          <a:p>
            <a:r>
              <a:rPr lang="en-GB" dirty="0"/>
              <a:t>Optimizes the probability that the Scrum Team will meet the Sprint Goal.  </a:t>
            </a:r>
          </a:p>
          <a:p>
            <a:r>
              <a:rPr lang="en-GB" dirty="0"/>
              <a:t>It is not a status meeting for all the stakeholders.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2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2FDE410-D984-40CF-9AFE-117E42653744}"/>
</file>

<file path=customXml/itemProps2.xml><?xml version="1.0" encoding="utf-8"?>
<ds:datastoreItem xmlns:ds="http://schemas.openxmlformats.org/officeDocument/2006/customXml" ds:itemID="{E55F3944-AE40-4099-B399-6BFD832D95B1}"/>
</file>

<file path=customXml/itemProps3.xml><?xml version="1.0" encoding="utf-8"?>
<ds:datastoreItem xmlns:ds="http://schemas.openxmlformats.org/officeDocument/2006/customXml" ds:itemID="{B9E3CDB8-14B1-4EF7-AE05-9CC73830F131}"/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1511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 Simple Introduction to Scrum Master Certified(SMC)</vt:lpstr>
      <vt:lpstr>Scrum Events</vt:lpstr>
      <vt:lpstr>Scrum Events: The Sprint (Part 1)</vt:lpstr>
      <vt:lpstr>Scrum Events: The Sprint (Part 2)</vt:lpstr>
      <vt:lpstr>Scrum Events: The Sprint(Part 3)</vt:lpstr>
      <vt:lpstr>Scrum Events: Sprint Planning (Part 1)</vt:lpstr>
      <vt:lpstr>Scrum Events: Sprint Planning (Part 2)</vt:lpstr>
      <vt:lpstr>Scrum Events: Sprint Planning (Part 3)</vt:lpstr>
      <vt:lpstr>Scrum Events: Daily Scrum(Part 1)</vt:lpstr>
      <vt:lpstr>Scrum Events: Daily Scrum(Part 2)</vt:lpstr>
      <vt:lpstr>Scrum Events: Daily Scrum(Part 3)</vt:lpstr>
      <vt:lpstr>Scrum Events: Sprint Review (Part 1)</vt:lpstr>
      <vt:lpstr>Scrum Events: Sprint Review (Part 2)</vt:lpstr>
      <vt:lpstr>Scrum Events: Sprint Review (Part 3)</vt:lpstr>
      <vt:lpstr>Scrum Events: Sprint Retrospective(Part 1)</vt:lpstr>
      <vt:lpstr>Scrum Events: Sprint Retrospective(Part 2)</vt:lpstr>
      <vt:lpstr>Scrum Events: Sprint Retrospective(Part 3)</vt:lpstr>
      <vt:lpstr>Scrum 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Scrum</dc:title>
  <dc:creator>Zaid</dc:creator>
  <cp:lastModifiedBy>Pooja</cp:lastModifiedBy>
  <cp:revision>102</cp:revision>
  <dcterms:created xsi:type="dcterms:W3CDTF">2019-06-25T07:07:07Z</dcterms:created>
  <dcterms:modified xsi:type="dcterms:W3CDTF">2019-07-03T12:03:19Z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