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3DFE6-796F-4F2F-84A1-42AECDD87401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AD6FF-2E24-458A-967A-512ED4C791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943A-F692-48EC-88CB-1FF178844FF5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002A-D62A-40BB-9B78-1F6A1671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Introduction to Scrum Master Certified(SMC)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E479-5982-483D-8496-02A7BF66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4D91-FC85-487E-B8E0-383DF5BF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These values play a significant role in the success of agile teams because they give direction to:</a:t>
            </a:r>
          </a:p>
          <a:p>
            <a:pPr lvl="1"/>
            <a:r>
              <a:rPr lang="en-US" dirty="0"/>
              <a:t>How people work</a:t>
            </a:r>
          </a:p>
          <a:p>
            <a:pPr lvl="1"/>
            <a:r>
              <a:rPr lang="en-US" dirty="0"/>
              <a:t>Behave</a:t>
            </a:r>
          </a:p>
          <a:p>
            <a:pPr lvl="1"/>
            <a:r>
              <a:rPr lang="en-US" dirty="0"/>
              <a:t>Make decisions</a:t>
            </a:r>
          </a:p>
          <a:p>
            <a:pPr lvl="1"/>
            <a:r>
              <a:rPr lang="en-US" dirty="0"/>
              <a:t>Plan</a:t>
            </a:r>
          </a:p>
          <a:p>
            <a:pPr lvl="1"/>
            <a:r>
              <a:rPr lang="en-US" dirty="0"/>
              <a:t>Execute their tasks. </a:t>
            </a:r>
          </a:p>
          <a:p>
            <a:r>
              <a:rPr lang="en-US" dirty="0"/>
              <a:t>Every Scrum team understands the need for these values. </a:t>
            </a:r>
          </a:p>
          <a:p>
            <a:r>
              <a:rPr lang="en-US" dirty="0"/>
              <a:t>The 5 values are: </a:t>
            </a:r>
          </a:p>
          <a:p>
            <a:pPr lvl="1"/>
            <a:r>
              <a:rPr lang="en-US" dirty="0"/>
              <a:t>1. Commitment</a:t>
            </a:r>
          </a:p>
          <a:p>
            <a:pPr lvl="1"/>
            <a:r>
              <a:rPr lang="en-US" dirty="0"/>
              <a:t>2. Courage</a:t>
            </a:r>
          </a:p>
          <a:p>
            <a:pPr lvl="1"/>
            <a:r>
              <a:rPr lang="en-US" dirty="0"/>
              <a:t>3. Focus</a:t>
            </a:r>
          </a:p>
          <a:p>
            <a:pPr lvl="1"/>
            <a:r>
              <a:rPr lang="en-US" dirty="0"/>
              <a:t>4. Openness</a:t>
            </a:r>
          </a:p>
          <a:p>
            <a:pPr lvl="1"/>
            <a:r>
              <a:rPr lang="en-US" dirty="0"/>
              <a:t>5. Respect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4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91F6-0FD4-4AE3-9975-BE7B623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D304-3D62-4D94-8D39-530E7E55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GB" dirty="0"/>
              <a:t>Commitment is central to the empirical process. At the same time, it fosters collaborative work – an essential aspect of the Scrum methodology.</a:t>
            </a:r>
          </a:p>
          <a:p>
            <a:pPr fontAlgn="base"/>
            <a:r>
              <a:rPr lang="en-GB" dirty="0"/>
              <a:t>This value, in the context of Scrum, covers the following:</a:t>
            </a:r>
          </a:p>
          <a:p>
            <a:pPr lvl="1" fontAlgn="base"/>
            <a:r>
              <a:rPr lang="en-GB" dirty="0"/>
              <a:t>The Scrum team commits to delivering quality work regardless of the challenges that come along the way.</a:t>
            </a:r>
          </a:p>
          <a:p>
            <a:pPr lvl="1" fontAlgn="base"/>
            <a:r>
              <a:rPr lang="en-GB" dirty="0"/>
              <a:t>Meet the sprint goal and work on the backlog items with the highest value.</a:t>
            </a:r>
          </a:p>
          <a:p>
            <a:pPr lvl="1" fontAlgn="base"/>
            <a:r>
              <a:rPr lang="en-GB" dirty="0"/>
              <a:t>Deliver a shippable product that meets the expectations of the customer.</a:t>
            </a:r>
          </a:p>
          <a:p>
            <a:pPr lvl="1" fontAlgn="base"/>
            <a:r>
              <a:rPr lang="en-GB" dirty="0"/>
              <a:t>Focus on the success of the team by promoting productive problem-solving, trust, and high team standards.</a:t>
            </a:r>
          </a:p>
          <a:p>
            <a:pPr lvl="1" fontAlgn="base"/>
            <a:r>
              <a:rPr lang="en-GB" dirty="0"/>
              <a:t>Dedication to doing their best.</a:t>
            </a:r>
          </a:p>
          <a:p>
            <a:pPr fontAlgn="base"/>
            <a:r>
              <a:rPr lang="en-GB" dirty="0"/>
              <a:t>Everyone in the Scrum team already understands what needs to be done and at what pace in order to meet their sprint goal. </a:t>
            </a:r>
          </a:p>
          <a:p>
            <a:pPr fontAlgn="base"/>
            <a:r>
              <a:rPr lang="en-GB" dirty="0"/>
              <a:t>Meanwhile, the Sprint Retrospective promotes the commitment to practice continuous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6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AEC3-3498-4AD3-B93F-101B3F13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D72B-0111-42FA-AD2B-9AE98CAF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Courage is essential in solving complex problems and in growing high-performing teams.</a:t>
            </a:r>
          </a:p>
          <a:p>
            <a:r>
              <a:rPr lang="en-US" dirty="0"/>
              <a:t>Scrum is designed to address complex adaptive problems. </a:t>
            </a:r>
          </a:p>
          <a:p>
            <a:pPr fontAlgn="base"/>
            <a:r>
              <a:rPr lang="en-US" dirty="0"/>
              <a:t>How else does courage apply in the Scrum methodology?</a:t>
            </a:r>
          </a:p>
          <a:p>
            <a:pPr lvl="1" fontAlgn="base"/>
            <a:r>
              <a:rPr lang="en-US" dirty="0"/>
              <a:t>To be transparent in everyone’s progress, no matter how difficult the task is.</a:t>
            </a:r>
          </a:p>
          <a:p>
            <a:pPr lvl="1" fontAlgn="base"/>
            <a:r>
              <a:rPr lang="en-US" dirty="0"/>
              <a:t>To hold others accountable for their respective roles and responsibilities.</a:t>
            </a:r>
          </a:p>
          <a:p>
            <a:pPr lvl="1" fontAlgn="base"/>
            <a:r>
              <a:rPr lang="en-US" dirty="0"/>
              <a:t>To change the sprint backlog items after feedback by the customers.</a:t>
            </a:r>
          </a:p>
          <a:p>
            <a:pPr lvl="1" fontAlgn="base"/>
            <a:r>
              <a:rPr lang="en-US" dirty="0"/>
              <a:t>Build something that no one has done before.</a:t>
            </a:r>
          </a:p>
          <a:p>
            <a:pPr lvl="1" fontAlgn="base"/>
            <a:r>
              <a:rPr lang="en-US" dirty="0"/>
              <a:t>Share a opinion in a positive and encouraging manner.</a:t>
            </a:r>
          </a:p>
          <a:p>
            <a:pPr lvl="1" fontAlgn="base"/>
            <a:r>
              <a:rPr lang="en-US" dirty="0"/>
              <a:t>Admit mistakes and shortcomings.</a:t>
            </a:r>
          </a:p>
          <a:p>
            <a:r>
              <a:rPr lang="en-US" dirty="0"/>
              <a:t>Additionally, the time-box nature of the sprint allows the Scrum team to try new things, experiment, and challenge the status quo. </a:t>
            </a:r>
          </a:p>
          <a:p>
            <a:r>
              <a:rPr lang="en-US" dirty="0"/>
              <a:t>Ultimately, the Sprint Retrospective allows the team to identify opportunities for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BD33-A209-45DB-A437-1C88D979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4D6F-1822-4AEE-A640-11AA04E8F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Regardless of everybody’s expertise, task and skills, they are focused on one end goal – deliver a high-quality product. Collaboration is essential to the success of the team. </a:t>
            </a:r>
          </a:p>
          <a:p>
            <a:pPr fontAlgn="base"/>
            <a:r>
              <a:rPr lang="en-US" dirty="0"/>
              <a:t>Here’s how focus is practiced in agile teams:</a:t>
            </a:r>
          </a:p>
          <a:p>
            <a:pPr lvl="1" fontAlgn="base"/>
            <a:r>
              <a:rPr lang="en-US" dirty="0"/>
              <a:t>Determine what needs to be tackled first. </a:t>
            </a:r>
          </a:p>
          <a:p>
            <a:pPr lvl="1" fontAlgn="base"/>
            <a:r>
              <a:rPr lang="en-US" dirty="0"/>
              <a:t>During the sprint planning, the PO creates the epics, user stories, and tasks of the project and the members voluntary gets a task based on their skills and expertise.</a:t>
            </a:r>
          </a:p>
          <a:p>
            <a:pPr lvl="1" fontAlgn="base"/>
            <a:r>
              <a:rPr lang="en-US" dirty="0"/>
              <a:t>Decide on what is the most important thing at the present moment and work on it first. Less time wasted.</a:t>
            </a:r>
          </a:p>
          <a:p>
            <a:pPr lvl="1" fontAlgn="base"/>
            <a:r>
              <a:rPr lang="en-US" dirty="0"/>
              <a:t>Accept uncertainty and take steps to move forward.</a:t>
            </a:r>
          </a:p>
          <a:p>
            <a:pPr lvl="1" fontAlgn="base"/>
            <a:r>
              <a:rPr lang="en-US" dirty="0"/>
              <a:t>Focus on the desired outcome.</a:t>
            </a:r>
          </a:p>
          <a:p>
            <a:r>
              <a:rPr lang="en-US" dirty="0"/>
              <a:t>The Scrum events and artifacts are what drive the focus and the time-box Sprint creates a sense of urgency.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1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6297-9D5D-4772-BF32-D2A0AE2A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FFA3-4ACE-4D41-BC22-FE2B286B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0972800" cy="45259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Openness, as a Scrum value, fosters transparency. It simply means being honest. Scrum team members should keep no secrets relevant to their work and responsibilities. </a:t>
            </a:r>
          </a:p>
          <a:p>
            <a:pPr fontAlgn="base"/>
            <a:r>
              <a:rPr lang="en-US" dirty="0"/>
              <a:t>Furthermore, organizations that adopt the agile framework is open and visible to feedback, inspection and adaptation.</a:t>
            </a:r>
          </a:p>
          <a:p>
            <a:pPr fontAlgn="base"/>
            <a:r>
              <a:rPr lang="en-US" dirty="0"/>
              <a:t>Below are the ways in which openness is reflected in an agile framework:</a:t>
            </a:r>
          </a:p>
          <a:p>
            <a:pPr lvl="1" fontAlgn="base"/>
            <a:r>
              <a:rPr lang="en-US" dirty="0"/>
              <a:t>Asking for help and guidance when necessary.</a:t>
            </a:r>
          </a:p>
          <a:p>
            <a:pPr lvl="1" fontAlgn="base"/>
            <a:r>
              <a:rPr lang="en-US" dirty="0"/>
              <a:t>Offering help to one another.</a:t>
            </a:r>
          </a:p>
          <a:p>
            <a:pPr lvl="1" fontAlgn="base"/>
            <a:r>
              <a:rPr lang="en-US" dirty="0"/>
              <a:t>Share their perspectives and support team decisions.</a:t>
            </a:r>
          </a:p>
          <a:p>
            <a:pPr lvl="1" fontAlgn="base"/>
            <a:r>
              <a:rPr lang="en-US" dirty="0"/>
              <a:t>Admit mistakes and change direction.</a:t>
            </a:r>
          </a:p>
          <a:p>
            <a:pPr fontAlgn="base"/>
            <a:r>
              <a:rPr lang="en-US" dirty="0"/>
              <a:t>The Product Backlog demonstrates openness as everyone gets to see what other people are working on. </a:t>
            </a:r>
          </a:p>
          <a:p>
            <a:pPr fontAlgn="base"/>
            <a:r>
              <a:rPr lang="en-US" dirty="0"/>
              <a:t>Furthermore, the Sprint Retrospective drives openness to feedback and the need to change.</a:t>
            </a:r>
          </a:p>
        </p:txBody>
      </p:sp>
    </p:spTree>
    <p:extLst>
      <p:ext uri="{BB962C8B-B14F-4D97-AF65-F5344CB8AC3E}">
        <p14:creationId xmlns:p14="http://schemas.microsoft.com/office/powerpoint/2010/main" val="42399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3A18-0FC9-4C86-B16B-0CB41CCC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EE65-C190-4E99-BF11-ABB2459B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When there is respect, the Scrum team is able to maintain transparency and stick to their goals. It empowers the team to self-organize, solve problems, and collaborate with one another.</a:t>
            </a:r>
          </a:p>
          <a:p>
            <a:pPr fontAlgn="base"/>
            <a:r>
              <a:rPr lang="en-US" dirty="0"/>
              <a:t>Respect is shown in many different Scrum dealings:</a:t>
            </a:r>
          </a:p>
          <a:p>
            <a:pPr lvl="1" fontAlgn="base"/>
            <a:r>
              <a:rPr lang="en-US" dirty="0"/>
              <a:t>Respect and acknowledgement of the team’s diverse backgrounds, experiences, and range of skills.</a:t>
            </a:r>
          </a:p>
          <a:p>
            <a:pPr lvl="1" fontAlgn="base"/>
            <a:r>
              <a:rPr lang="en-US" dirty="0"/>
              <a:t>Respect that everyone, despite being part of the team, has autonomy, purpose and mastery of their own skills.</a:t>
            </a:r>
          </a:p>
          <a:p>
            <a:pPr lvl="1" fontAlgn="base"/>
            <a:r>
              <a:rPr lang="en-US" dirty="0"/>
              <a:t>Respect for everyone and the assumption that they all have good intentions.</a:t>
            </a:r>
          </a:p>
          <a:p>
            <a:pPr lvl="1" fontAlgn="base"/>
            <a:r>
              <a:rPr lang="en-US" dirty="0"/>
              <a:t>Respect for all opinions and perspectives.</a:t>
            </a:r>
          </a:p>
          <a:p>
            <a:r>
              <a:rPr lang="en-US" dirty="0"/>
              <a:t>Respect is observed in all Scrum processes, from the Sprint planning to the product backlog creation, and Sprint Review.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5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5B83-CE5C-4695-84C9-21C5720E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1" y="18473"/>
            <a:ext cx="10972800" cy="1143000"/>
          </a:xfrm>
        </p:spPr>
        <p:txBody>
          <a:bodyPr/>
          <a:lstStyle/>
          <a:p>
            <a:r>
              <a:rPr lang="en-GB" dirty="0"/>
              <a:t>Scrum Overall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F77C-CBBA-4FF9-AA2C-57E2A6E4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24BAE-3A41-416B-ADEA-0CF555D1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1915581" cy="59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0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21688E5-D810-49AC-A6C6-5DC930F30E4F}"/>
</file>

<file path=customXml/itemProps2.xml><?xml version="1.0" encoding="utf-8"?>
<ds:datastoreItem xmlns:ds="http://schemas.openxmlformats.org/officeDocument/2006/customXml" ds:itemID="{78E94E95-AE04-474F-BD9C-E333F546DD2A}"/>
</file>

<file path=customXml/itemProps3.xml><?xml version="1.0" encoding="utf-8"?>
<ds:datastoreItem xmlns:ds="http://schemas.openxmlformats.org/officeDocument/2006/customXml" ds:itemID="{FA5BF743-F7F9-4685-B5C9-350AE92A2C1B}"/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373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 Simple Introduction to Scrum Master Certified(SMC)</vt:lpstr>
      <vt:lpstr>Scrum Values</vt:lpstr>
      <vt:lpstr>Commitment</vt:lpstr>
      <vt:lpstr>Courage</vt:lpstr>
      <vt:lpstr>Focus</vt:lpstr>
      <vt:lpstr>Openness</vt:lpstr>
      <vt:lpstr>Respect</vt:lpstr>
      <vt:lpstr>Scrum Overall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Scrum</dc:title>
  <dc:creator>Zaid</dc:creator>
  <cp:lastModifiedBy>Pooja</cp:lastModifiedBy>
  <cp:revision>239</cp:revision>
  <dcterms:created xsi:type="dcterms:W3CDTF">2019-06-25T07:07:07Z</dcterms:created>
  <dcterms:modified xsi:type="dcterms:W3CDTF">2019-07-13T12:08:06Z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