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11" r:id="rId54"/>
    <p:sldId id="309" r:id="rId55"/>
    <p:sldId id="310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12192000" cy="7772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24EB02-6026-47BE-B5A2-00D3E5732456}">
          <p14:sldIdLst>
            <p14:sldId id="256"/>
            <p14:sldId id="257"/>
            <p14:sldId id="258"/>
            <p14:sldId id="259"/>
            <p14:sldId id="260"/>
            <p14:sldId id="262"/>
            <p14:sldId id="263"/>
          </p14:sldIdLst>
        </p14:section>
        <p14:section name="Untitled Section" id="{4BB44F2D-9836-4DF1-9554-CD71DCBDE326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1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540" y="126"/>
      </p:cViewPr>
      <p:guideLst>
        <p:guide orient="horz" pos="247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9" y="15"/>
            <a:ext cx="3038145" cy="465743"/>
          </a:xfrm>
          <a:prstGeom prst="rect">
            <a:avLst/>
          </a:prstGeom>
        </p:spPr>
        <p:txBody>
          <a:bodyPr vert="horz" lIns="87944" tIns="43973" rIns="87944" bIns="439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15"/>
            <a:ext cx="3038145" cy="465743"/>
          </a:xfrm>
          <a:prstGeom prst="rect">
            <a:avLst/>
          </a:prstGeom>
        </p:spPr>
        <p:txBody>
          <a:bodyPr vert="horz" lIns="87944" tIns="43973" rIns="87944" bIns="43973" rtlCol="0"/>
          <a:lstStyle>
            <a:lvl1pPr algn="r">
              <a:defRPr sz="1200"/>
            </a:lvl1pPr>
          </a:lstStyle>
          <a:p>
            <a:fld id="{85BE93FA-12C7-4D46-A6BA-B2A795A8130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62050"/>
            <a:ext cx="492125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44" tIns="43973" rIns="87944" bIns="439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60" y="4474508"/>
            <a:ext cx="5607711" cy="3659842"/>
          </a:xfrm>
          <a:prstGeom prst="rect">
            <a:avLst/>
          </a:prstGeom>
        </p:spPr>
        <p:txBody>
          <a:bodyPr vert="horz" lIns="87944" tIns="43973" rIns="87944" bIns="4397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9" y="8830658"/>
            <a:ext cx="3038145" cy="465742"/>
          </a:xfrm>
          <a:prstGeom prst="rect">
            <a:avLst/>
          </a:prstGeom>
        </p:spPr>
        <p:txBody>
          <a:bodyPr vert="horz" lIns="87944" tIns="43973" rIns="87944" bIns="439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58"/>
            <a:ext cx="3038145" cy="465742"/>
          </a:xfrm>
          <a:prstGeom prst="rect">
            <a:avLst/>
          </a:prstGeom>
        </p:spPr>
        <p:txBody>
          <a:bodyPr vert="horz" lIns="87944" tIns="43973" rIns="87944" bIns="43973" rtlCol="0" anchor="b"/>
          <a:lstStyle>
            <a:lvl1pPr algn="r">
              <a:defRPr sz="1200"/>
            </a:lvl1pPr>
          </a:lstStyle>
          <a:p>
            <a:fld id="{D9A075EE-857A-4460-9A1C-828909FB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442-C578-495C-B232-6F927A76858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F287-ED23-493E-9371-07ECA71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7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442-C578-495C-B232-6F927A76858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F287-ED23-493E-9371-07ECA71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2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442-C578-495C-B232-6F927A76858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F287-ED23-493E-9371-07ECA71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8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442-C578-495C-B232-6F927A76858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F287-ED23-493E-9371-07ECA71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1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442-C578-495C-B232-6F927A76858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F287-ED23-493E-9371-07ECA71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442-C578-495C-B232-6F927A76858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F287-ED23-493E-9371-07ECA71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442-C578-495C-B232-6F927A76858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F287-ED23-493E-9371-07ECA71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4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442-C578-495C-B232-6F927A76858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F287-ED23-493E-9371-07ECA71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1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442-C578-495C-B232-6F927A76858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F287-ED23-493E-9371-07ECA71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1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442-C578-495C-B232-6F927A76858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F287-ED23-493E-9371-07ECA71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6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442-C578-495C-B232-6F927A76858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F287-ED23-493E-9371-07ECA71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9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B442-C578-495C-B232-6F927A76858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4F287-ED23-493E-9371-07ECA71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BEF754-6D56-4F01-A82C-A1A18CC13F70}"/>
              </a:ext>
            </a:extLst>
          </p:cNvPr>
          <p:cNvSpPr/>
          <p:nvPr/>
        </p:nvSpPr>
        <p:spPr>
          <a:xfrm>
            <a:off x="-224616" y="1403539"/>
            <a:ext cx="1264123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3400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</a:p>
          <a:p>
            <a:r>
              <a:rPr lang="en-US" sz="3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3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3400" dirty="0">
                <a:solidFill>
                  <a:srgbClr val="008000"/>
                </a:solidFill>
                <a:latin typeface="Consolas" panose="020B0609020204030204" pitchFamily="49" charset="0"/>
              </a:rPr>
              <a:t>--select * from </a:t>
            </a:r>
            <a:r>
              <a:rPr lang="en-US" sz="3400" dirty="0" err="1">
                <a:solidFill>
                  <a:srgbClr val="008000"/>
                </a:solidFill>
                <a:latin typeface="Consolas" panose="020B0609020204030204" pitchFamily="49" charset="0"/>
              </a:rPr>
              <a:t>Production.Product</a:t>
            </a:r>
            <a:endParaRPr lang="en-US" sz="3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3400" dirty="0">
                <a:solidFill>
                  <a:srgbClr val="008000"/>
                </a:solidFill>
                <a:latin typeface="Consolas" panose="020B0609020204030204" pitchFamily="49" charset="0"/>
              </a:rPr>
              <a:t>--where UPPER(name) in ('BLADE', 'BB BALL BEARING','LL CRANKARM')</a:t>
            </a:r>
            <a:endParaRPr lang="en-US" sz="3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3400" dirty="0">
                <a:solidFill>
                  <a:srgbClr val="008000"/>
                </a:solidFill>
                <a:latin typeface="Consolas" panose="020B0609020204030204" pitchFamily="49" charset="0"/>
              </a:rPr>
              <a:t>--select color, count(color) as Colors from </a:t>
            </a:r>
            <a:r>
              <a:rPr lang="en-US" sz="3400" dirty="0" err="1">
                <a:solidFill>
                  <a:srgbClr val="008000"/>
                </a:solidFill>
                <a:latin typeface="Consolas" panose="020B0609020204030204" pitchFamily="49" charset="0"/>
              </a:rPr>
              <a:t>Production.Product</a:t>
            </a:r>
            <a:endParaRPr lang="en-US" sz="3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3400" dirty="0">
                <a:solidFill>
                  <a:srgbClr val="008000"/>
                </a:solidFill>
                <a:latin typeface="Consolas" panose="020B0609020204030204" pitchFamily="49" charset="0"/>
              </a:rPr>
              <a:t>--where upper(color) not in ('BLACK','WHITE') </a:t>
            </a:r>
            <a:endParaRPr lang="en-US" sz="3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3400" dirty="0">
                <a:solidFill>
                  <a:srgbClr val="008000"/>
                </a:solidFill>
                <a:latin typeface="Consolas" panose="020B0609020204030204" pitchFamily="49" charset="0"/>
              </a:rPr>
              <a:t>--group by color</a:t>
            </a:r>
          </a:p>
        </p:txBody>
      </p:sp>
    </p:spTree>
    <p:extLst>
      <p:ext uri="{BB962C8B-B14F-4D97-AF65-F5344CB8AC3E}">
        <p14:creationId xmlns:p14="http://schemas.microsoft.com/office/powerpoint/2010/main" val="155055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7E69D8-E088-4679-BA7C-156CB0FEC3AB}"/>
              </a:ext>
            </a:extLst>
          </p:cNvPr>
          <p:cNvSpPr/>
          <p:nvPr/>
        </p:nvSpPr>
        <p:spPr>
          <a:xfrm>
            <a:off x="-397338" y="223659"/>
            <a:ext cx="12986676" cy="731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--1. case/when/then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--2. when </a:t>
            </a:r>
            <a:r>
              <a:rPr lang="en-US" sz="2040" dirty="0" err="1">
                <a:solidFill>
                  <a:srgbClr val="008000"/>
                </a:solidFill>
                <a:latin typeface="Consolas" panose="020B0609020204030204" pitchFamily="49" charset="0"/>
              </a:rPr>
              <a:t>SalesYTD</a:t>
            </a:r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&lt;200000, then commission=</a:t>
            </a:r>
            <a:r>
              <a:rPr lang="en-US" sz="2040" dirty="0" err="1">
                <a:solidFill>
                  <a:srgbClr val="008000"/>
                </a:solidFill>
                <a:latin typeface="Consolas" panose="020B0609020204030204" pitchFamily="49" charset="0"/>
              </a:rPr>
              <a:t>SalesYTD</a:t>
            </a:r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*.1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--3. when </a:t>
            </a:r>
            <a:r>
              <a:rPr lang="en-US" sz="2040" dirty="0" err="1">
                <a:solidFill>
                  <a:srgbClr val="008000"/>
                </a:solidFill>
                <a:latin typeface="Consolas" panose="020B0609020204030204" pitchFamily="49" charset="0"/>
              </a:rPr>
              <a:t>SalesYTD</a:t>
            </a:r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 between 200,000 and 1,000,000, then commission=</a:t>
            </a:r>
            <a:r>
              <a:rPr lang="en-US" sz="2040" dirty="0" err="1">
                <a:solidFill>
                  <a:srgbClr val="008000"/>
                </a:solidFill>
                <a:latin typeface="Consolas" panose="020B0609020204030204" pitchFamily="49" charset="0"/>
              </a:rPr>
              <a:t>SalesYTD</a:t>
            </a:r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*.2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--4. when </a:t>
            </a:r>
            <a:r>
              <a:rPr lang="en-US" sz="2040" dirty="0" err="1">
                <a:solidFill>
                  <a:srgbClr val="008000"/>
                </a:solidFill>
                <a:latin typeface="Consolas" panose="020B0609020204030204" pitchFamily="49" charset="0"/>
              </a:rPr>
              <a:t>SalesYTD</a:t>
            </a:r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 &gt;1,000,000, then commission=</a:t>
            </a:r>
            <a:r>
              <a:rPr lang="en-US" sz="2040" dirty="0" err="1">
                <a:solidFill>
                  <a:srgbClr val="008000"/>
                </a:solidFill>
                <a:latin typeface="Consolas" panose="020B0609020204030204" pitchFamily="49" charset="0"/>
              </a:rPr>
              <a:t>SalesYTD</a:t>
            </a:r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*.3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204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Commissions</a:t>
            </a: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SalesYTD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40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SalesYTD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       "Commission Earned"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SalesYTD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200000</a:t>
            </a: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SalesYTD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0.1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40" dirty="0">
                <a:solidFill>
                  <a:srgbClr val="FF0000"/>
                </a:solidFill>
                <a:latin typeface="Consolas" panose="020B0609020204030204" pitchFamily="49" charset="0"/>
              </a:rPr>
              <a:t>'C’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SalesYTD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200000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1000000 </a:t>
            </a: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SalesYTD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0.2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40" dirty="0">
                <a:solidFill>
                  <a:srgbClr val="FF0000"/>
                </a:solidFill>
                <a:latin typeface="Consolas" panose="020B0609020204030204" pitchFamily="49" charset="0"/>
              </a:rPr>
              <a:t>'C’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SalesYTD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1000000</a:t>
            </a: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SalesYTD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0.3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40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204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Commissions</a:t>
            </a:r>
          </a:p>
          <a:p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7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5807CD-5B2E-40FA-8BE5-C167C0CC4B6E}"/>
              </a:ext>
            </a:extLst>
          </p:cNvPr>
          <p:cNvSpPr/>
          <p:nvPr/>
        </p:nvSpPr>
        <p:spPr>
          <a:xfrm>
            <a:off x="-215280" y="0"/>
            <a:ext cx="12968005" cy="807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mydbase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RandomValues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RandomValues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ID </a:t>
            </a:r>
            <a:r>
              <a:rPr lang="en-US" sz="2493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Random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@counter </a:t>
            </a:r>
            <a:r>
              <a:rPr lang="en-US" sz="2493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@counter 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@counter 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25</a:t>
            </a:r>
          </a:p>
          <a:p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RandomValues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10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493" dirty="0">
                <a:solidFill>
                  <a:srgbClr val="FF00FF"/>
                </a:solidFill>
                <a:latin typeface="Consolas" panose="020B0609020204030204" pitchFamily="49" charset="0"/>
              </a:rPr>
              <a:t>Rand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@counter 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@counter 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1    </a:t>
            </a:r>
          </a:p>
          <a:p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RandomValues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01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4831E5-CFD8-49AF-9B75-33426CA5E44F}"/>
              </a:ext>
            </a:extLst>
          </p:cNvPr>
          <p:cNvSpPr/>
          <p:nvPr/>
        </p:nvSpPr>
        <p:spPr>
          <a:xfrm>
            <a:off x="-196610" y="343871"/>
            <a:ext cx="12062392" cy="720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GetSum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GetSum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@total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@total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=(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LineTotal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272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@total</a:t>
            </a: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@Money </a:t>
            </a:r>
            <a:r>
              <a:rPr lang="en-US" sz="2720" dirty="0" err="1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GetSum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@total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@Money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FF0000"/>
                </a:solidFill>
                <a:latin typeface="Consolas" panose="020B0609020204030204" pitchFamily="49" charset="0"/>
              </a:rPr>
              <a:t>'The amount sold is '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72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Money</a:t>
            </a:r>
            <a:r>
              <a:rPr lang="en-US" sz="272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720" dirty="0" err="1">
                <a:solidFill>
                  <a:srgbClr val="FF0000"/>
                </a:solidFill>
                <a:latin typeface="Consolas" panose="020B0609020204030204" pitchFamily="49" charset="0"/>
              </a:rPr>
              <a:t>'C</a:t>
            </a:r>
            <a:r>
              <a:rPr lang="en-US" sz="272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185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698519-E727-4083-AB55-F14D6DEAE872}"/>
              </a:ext>
            </a:extLst>
          </p:cNvPr>
          <p:cNvSpPr/>
          <p:nvPr/>
        </p:nvSpPr>
        <p:spPr>
          <a:xfrm>
            <a:off x="-458024" y="140798"/>
            <a:ext cx="13462824" cy="731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--1. local variables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--2. generating random values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--3. begin/end and while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mydbase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RandomValues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RandomValues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ID </a:t>
            </a:r>
            <a:r>
              <a:rPr lang="en-US" sz="204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Random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loopCounter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loopCounter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1 </a:t>
            </a:r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--4. this condition </a:t>
            </a:r>
            <a:r>
              <a:rPr lang="en-US" sz="2040" dirty="0" err="1">
                <a:solidFill>
                  <a:srgbClr val="008000"/>
                </a:solidFill>
                <a:latin typeface="Consolas" panose="020B0609020204030204" pitchFamily="49" charset="0"/>
              </a:rPr>
              <a:t>shoudl</a:t>
            </a:r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 reflect your specific need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loopCounter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250 </a:t>
            </a:r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--5. @counter&lt;=250 is a logical condition we have chosen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RandomValues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40" dirty="0">
                <a:solidFill>
                  <a:srgbClr val="FF00FF"/>
                </a:solidFill>
                <a:latin typeface="Consolas" panose="020B0609020204030204" pitchFamily="49" charset="0"/>
              </a:rPr>
              <a:t>Rand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--6. generate and save 250 random values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loopCounter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@loopCounter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1 </a:t>
            </a:r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--7. needed to grow loop counter value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RandomValues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--8. if </a:t>
            </a:r>
            <a:r>
              <a:rPr lang="en-US" sz="2040" dirty="0" err="1">
                <a:solidFill>
                  <a:srgbClr val="008000"/>
                </a:solidFill>
                <a:latin typeface="Consolas" panose="020B0609020204030204" pitchFamily="49" charset="0"/>
              </a:rPr>
              <a:t>loopCounter</a:t>
            </a:r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 is not incremented, you get an infinite while loop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--9. if begin/end are missing, you get an infinite loop</a:t>
            </a:r>
          </a:p>
        </p:txBody>
      </p:sp>
    </p:spTree>
    <p:extLst>
      <p:ext uri="{BB962C8B-B14F-4D97-AF65-F5344CB8AC3E}">
        <p14:creationId xmlns:p14="http://schemas.microsoft.com/office/powerpoint/2010/main" val="372425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55F8BD-F194-4B1E-BDB3-7409CE2BD9FD}"/>
              </a:ext>
            </a:extLst>
          </p:cNvPr>
          <p:cNvSpPr/>
          <p:nvPr/>
        </p:nvSpPr>
        <p:spPr>
          <a:xfrm>
            <a:off x="-476696" y="903849"/>
            <a:ext cx="13481496" cy="595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0" dirty="0">
                <a:solidFill>
                  <a:srgbClr val="008000"/>
                </a:solidFill>
                <a:latin typeface="Consolas" panose="020B0609020204030204" pitchFamily="49" charset="0"/>
              </a:rPr>
              <a:t>--1. we had procedures that accepted values through input parameters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008000"/>
                </a:solidFill>
                <a:latin typeface="Consolas" panose="020B0609020204030204" pitchFamily="49" charset="0"/>
              </a:rPr>
              <a:t>--2. we are going instead to return a single value using an output parameter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</a:p>
          <a:p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GetSum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GetSum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@total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380" dirty="0">
                <a:solidFill>
                  <a:srgbClr val="008000"/>
                </a:solidFill>
                <a:latin typeface="Consolas" panose="020B0609020204030204" pitchFamily="49" charset="0"/>
              </a:rPr>
              <a:t>--3. find total of </a:t>
            </a:r>
            <a:r>
              <a:rPr lang="en-US" sz="2380" dirty="0" err="1">
                <a:solidFill>
                  <a:srgbClr val="008000"/>
                </a:solidFill>
                <a:latin typeface="Consolas" panose="020B0609020204030204" pitchFamily="49" charset="0"/>
              </a:rPr>
              <a:t>linetotal</a:t>
            </a:r>
            <a:r>
              <a:rPr lang="en-US" sz="2380" dirty="0">
                <a:solidFill>
                  <a:srgbClr val="008000"/>
                </a:solidFill>
                <a:latin typeface="Consolas" panose="020B0609020204030204" pitchFamily="49" charset="0"/>
              </a:rPr>
              <a:t> in the table and set it to the @total parameter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380" dirty="0">
                <a:solidFill>
                  <a:srgbClr val="008000"/>
                </a:solidFill>
                <a:latin typeface="Consolas" panose="020B0609020204030204" pitchFamily="49" charset="0"/>
              </a:rPr>
              <a:t>--4. after that, return that value to the calling code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@total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=(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LineTotal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238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@total</a:t>
            </a:r>
          </a:p>
          <a:p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@total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GetSum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@total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FF0000"/>
                </a:solidFill>
                <a:latin typeface="Consolas" panose="020B0609020204030204" pitchFamily="49" charset="0"/>
              </a:rPr>
              <a:t>'Sum of line total '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38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total</a:t>
            </a:r>
            <a:r>
              <a:rPr lang="en-US" sz="238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380" dirty="0" err="1">
                <a:solidFill>
                  <a:srgbClr val="FF0000"/>
                </a:solidFill>
                <a:latin typeface="Consolas" panose="020B0609020204030204" pitchFamily="49" charset="0"/>
              </a:rPr>
              <a:t>'C</a:t>
            </a:r>
            <a:r>
              <a:rPr lang="en-US" sz="238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212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AAC7EF-4F7E-4AC7-AE3C-565F01065E76}"/>
              </a:ext>
            </a:extLst>
          </p:cNvPr>
          <p:cNvSpPr/>
          <p:nvPr/>
        </p:nvSpPr>
        <p:spPr>
          <a:xfrm>
            <a:off x="-345989" y="1369107"/>
            <a:ext cx="13957641" cy="5621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7" dirty="0">
                <a:solidFill>
                  <a:srgbClr val="008000"/>
                </a:solidFill>
                <a:latin typeface="Consolas" panose="020B0609020204030204" pitchFamily="49" charset="0"/>
              </a:rPr>
              <a:t>--1. using try/catch to create more stable code</a:t>
            </a:r>
            <a:endParaRPr lang="en-US" sz="260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607" dirty="0">
                <a:solidFill>
                  <a:srgbClr val="008000"/>
                </a:solidFill>
                <a:latin typeface="Consolas" panose="020B0609020204030204" pitchFamily="49" charset="0"/>
              </a:rPr>
              <a:t>--2. never divide by zero because division by zero is not defined</a:t>
            </a:r>
            <a:endParaRPr lang="en-US" sz="260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607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 @counter </a:t>
            </a:r>
            <a:r>
              <a:rPr lang="en-US" sz="2607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607" dirty="0">
                <a:solidFill>
                  <a:srgbClr val="808080"/>
                </a:solidFill>
                <a:latin typeface="Consolas" panose="020B0609020204030204" pitchFamily="49" charset="0"/>
              </a:rPr>
              <a:t>=-</a:t>
            </a:r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607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 @counter</a:t>
            </a:r>
            <a:r>
              <a:rPr lang="en-US" sz="2607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2607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7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260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607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 1.00</a:t>
            </a:r>
            <a:r>
              <a:rPr lang="en-US" sz="2607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@counter</a:t>
            </a:r>
          </a:p>
          <a:p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607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 @counter</a:t>
            </a:r>
            <a:r>
              <a:rPr lang="en-US" sz="260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@counter</a:t>
            </a:r>
            <a:r>
              <a:rPr lang="en-US" sz="2607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7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7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260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7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7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US" sz="260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607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7" dirty="0">
                <a:solidFill>
                  <a:srgbClr val="FF00FF"/>
                </a:solidFill>
                <a:latin typeface="Consolas" panose="020B0609020204030204" pitchFamily="49" charset="0"/>
              </a:rPr>
              <a:t>ERROR_MESSAGE</a:t>
            </a:r>
            <a:r>
              <a:rPr lang="en-US" sz="2607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7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7" dirty="0">
                <a:solidFill>
                  <a:srgbClr val="FF0000"/>
                </a:solidFill>
                <a:latin typeface="Consolas" panose="020B0609020204030204" pitchFamily="49" charset="0"/>
              </a:rPr>
              <a:t>'Error Message'</a:t>
            </a:r>
            <a:endParaRPr lang="en-US" sz="260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607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607" dirty="0">
                <a:solidFill>
                  <a:srgbClr val="008000"/>
                </a:solidFill>
                <a:latin typeface="Consolas" panose="020B0609020204030204" pitchFamily="49" charset="0"/>
              </a:rPr>
              <a:t>--3. helps to pop out of the loop after an error is handled</a:t>
            </a:r>
            <a:endParaRPr lang="en-US" sz="260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7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260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7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US" sz="260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60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86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9FF86C-7C5C-4924-B082-423B2710E29C}"/>
              </a:ext>
            </a:extLst>
          </p:cNvPr>
          <p:cNvSpPr/>
          <p:nvPr/>
        </p:nvSpPr>
        <p:spPr>
          <a:xfrm>
            <a:off x="-542047" y="1531711"/>
            <a:ext cx="13406806" cy="469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mydbase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lag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salesamount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PreviousDaySales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-(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lag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)))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FF00FF"/>
                </a:solidFill>
                <a:latin typeface="Consolas" panose="020B0609020204030204" pitchFamily="49" charset="0"/>
              </a:rPr>
              <a:t>Difference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-(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lag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)))/(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lag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))*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100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PercentChange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Sheet1$</a:t>
            </a:r>
          </a:p>
        </p:txBody>
      </p:sp>
    </p:spTree>
    <p:extLst>
      <p:ext uri="{BB962C8B-B14F-4D97-AF65-F5344CB8AC3E}">
        <p14:creationId xmlns:p14="http://schemas.microsoft.com/office/powerpoint/2010/main" val="292922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C417DF-2637-45DE-A3C9-C9FEC56C7A3C}"/>
              </a:ext>
            </a:extLst>
          </p:cNvPr>
          <p:cNvSpPr/>
          <p:nvPr/>
        </p:nvSpPr>
        <p:spPr>
          <a:xfrm>
            <a:off x="-644745" y="2080992"/>
            <a:ext cx="13649548" cy="3448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83" dirty="0">
                <a:solidFill>
                  <a:srgbClr val="008000"/>
                </a:solidFill>
                <a:latin typeface="Consolas" panose="020B0609020204030204" pitchFamily="49" charset="0"/>
              </a:rPr>
              <a:t>--1. Please pause the video and import the excel file under</a:t>
            </a:r>
            <a:endParaRPr lang="en-US" sz="198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983" dirty="0">
                <a:solidFill>
                  <a:srgbClr val="008000"/>
                </a:solidFill>
                <a:latin typeface="Consolas" panose="020B0609020204030204" pitchFamily="49" charset="0"/>
              </a:rPr>
              <a:t>--   lesson resources</a:t>
            </a:r>
            <a:endParaRPr lang="en-US" sz="198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983" dirty="0">
                <a:solidFill>
                  <a:srgbClr val="008000"/>
                </a:solidFill>
                <a:latin typeface="Consolas" panose="020B0609020204030204" pitchFamily="49" charset="0"/>
              </a:rPr>
              <a:t>--2. import the </a:t>
            </a:r>
            <a:r>
              <a:rPr lang="en-US" sz="1983" dirty="0" err="1">
                <a:solidFill>
                  <a:srgbClr val="008000"/>
                </a:solidFill>
                <a:latin typeface="Consolas" panose="020B0609020204030204" pitchFamily="49" charset="0"/>
              </a:rPr>
              <a:t>SalesAmount</a:t>
            </a:r>
            <a:r>
              <a:rPr lang="en-US" sz="1983" dirty="0">
                <a:solidFill>
                  <a:srgbClr val="008000"/>
                </a:solidFill>
                <a:latin typeface="Consolas" panose="020B0609020204030204" pitchFamily="49" charset="0"/>
              </a:rPr>
              <a:t> field as a money</a:t>
            </a:r>
            <a:endParaRPr lang="en-US" sz="198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983" dirty="0">
                <a:solidFill>
                  <a:srgbClr val="008000"/>
                </a:solidFill>
                <a:latin typeface="Consolas" panose="020B0609020204030204" pitchFamily="49" charset="0"/>
              </a:rPr>
              <a:t>--3. Date import as date data type</a:t>
            </a:r>
            <a:endParaRPr lang="en-US" sz="198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983" dirty="0">
                <a:solidFill>
                  <a:srgbClr val="008000"/>
                </a:solidFill>
                <a:latin typeface="Consolas" panose="020B0609020204030204" pitchFamily="49" charset="0"/>
              </a:rPr>
              <a:t>--4. percent change: (current amount - previous amount )/previous amount</a:t>
            </a:r>
            <a:endParaRPr lang="en-US" sz="198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98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83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</a:t>
            </a:r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98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lag</a:t>
            </a:r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983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</a:t>
            </a:r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83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98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8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83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83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83" dirty="0" err="1">
                <a:solidFill>
                  <a:prstClr val="black"/>
                </a:solidFill>
                <a:latin typeface="Consolas" panose="020B0609020204030204" pitchFamily="49" charset="0"/>
              </a:rPr>
              <a:t>PreviousDaylSales</a:t>
            </a:r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98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983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</a:t>
            </a:r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-(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lag</a:t>
            </a:r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983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</a:t>
            </a:r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83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98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8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83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)))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83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83" dirty="0">
                <a:solidFill>
                  <a:srgbClr val="FF00FF"/>
                </a:solidFill>
                <a:latin typeface="Consolas" panose="020B0609020204030204" pitchFamily="49" charset="0"/>
              </a:rPr>
              <a:t>Difference</a:t>
            </a:r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98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983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</a:t>
            </a:r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-(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lag</a:t>
            </a:r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983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</a:t>
            </a:r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83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98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8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83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)))/(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lag</a:t>
            </a:r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983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</a:t>
            </a:r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83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98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8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83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983" dirty="0">
                <a:solidFill>
                  <a:srgbClr val="808080"/>
                </a:solidFill>
                <a:latin typeface="Consolas" panose="020B0609020204030204" pitchFamily="49" charset="0"/>
              </a:rPr>
              <a:t>))*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sz="1983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83" dirty="0" err="1">
                <a:solidFill>
                  <a:prstClr val="black"/>
                </a:solidFill>
                <a:latin typeface="Consolas" panose="020B0609020204030204" pitchFamily="49" charset="0"/>
              </a:rPr>
              <a:t>PercentChange</a:t>
            </a:r>
            <a:endParaRPr lang="en-US" sz="198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98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983" dirty="0">
                <a:solidFill>
                  <a:prstClr val="black"/>
                </a:solidFill>
                <a:latin typeface="Consolas" panose="020B0609020204030204" pitchFamily="49" charset="0"/>
              </a:rPr>
              <a:t> Sheet1$</a:t>
            </a:r>
          </a:p>
        </p:txBody>
      </p:sp>
    </p:spTree>
    <p:extLst>
      <p:ext uri="{BB962C8B-B14F-4D97-AF65-F5344CB8AC3E}">
        <p14:creationId xmlns:p14="http://schemas.microsoft.com/office/powerpoint/2010/main" val="3707546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AB5083-6165-4B41-ABED-1639E9A5A668}"/>
              </a:ext>
            </a:extLst>
          </p:cNvPr>
          <p:cNvSpPr/>
          <p:nvPr/>
        </p:nvSpPr>
        <p:spPr>
          <a:xfrm>
            <a:off x="-448687" y="672388"/>
            <a:ext cx="13089374" cy="710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SalesOrderSummary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TotalQuantity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72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OrderQty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TotalQuantity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LineTotal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272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TotalQuantity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SalesOrderSummary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50000</a:t>
            </a:r>
          </a:p>
          <a:p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1478013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584063" y="7203865"/>
            <a:ext cx="3108960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A6AB30-9E88-49EB-9DE2-1EB372737B2A}"/>
              </a:ext>
            </a:extLst>
          </p:cNvPr>
          <p:cNvSpPr/>
          <p:nvPr/>
        </p:nvSpPr>
        <p:spPr>
          <a:xfrm>
            <a:off x="-584063" y="85685"/>
            <a:ext cx="13360125" cy="731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--1. common table expressions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--2. define the common table expression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--3. this table expression can be queried like a regular table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--3. be sure to highlight everything, including the query down below the CTE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--4. when running this code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SalesOrderSummary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TotalQuantity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       </a:t>
            </a:r>
            <a:r>
              <a:rPr lang="en-US" sz="204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OrderQty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TotalQuantity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04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LineTotal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204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TotalQuantity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04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40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SalesOrderSummary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43659</a:t>
            </a:r>
          </a:p>
          <a:p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27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6DF1FD-D8A3-4313-83E9-8C8F55E7CF5F}"/>
              </a:ext>
            </a:extLst>
          </p:cNvPr>
          <p:cNvSpPr/>
          <p:nvPr/>
        </p:nvSpPr>
        <p:spPr>
          <a:xfrm>
            <a:off x="316883" y="1241326"/>
            <a:ext cx="10708639" cy="4975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53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45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53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45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53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45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533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sz="453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4533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endParaRPr lang="en-US" sz="453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53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45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533" dirty="0">
                <a:solidFill>
                  <a:srgbClr val="FF00FF"/>
                </a:solidFill>
                <a:latin typeface="Consolas" panose="020B0609020204030204" pitchFamily="49" charset="0"/>
              </a:rPr>
              <a:t>lower</a:t>
            </a:r>
            <a:r>
              <a:rPr lang="en-US" sz="453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533" dirty="0">
                <a:solidFill>
                  <a:prstClr val="black"/>
                </a:solidFill>
                <a:latin typeface="Consolas" panose="020B0609020204030204" pitchFamily="49" charset="0"/>
              </a:rPr>
              <a:t>FirstName</a:t>
            </a:r>
            <a:r>
              <a:rPr lang="en-US" sz="453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45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533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453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533" dirty="0">
                <a:solidFill>
                  <a:srgbClr val="FF0000"/>
                </a:solidFill>
                <a:latin typeface="Consolas" panose="020B0609020204030204" pitchFamily="49" charset="0"/>
              </a:rPr>
              <a:t>'__a'</a:t>
            </a:r>
            <a:endParaRPr lang="en-US" sz="453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533" dirty="0">
                <a:solidFill>
                  <a:srgbClr val="008000"/>
                </a:solidFill>
                <a:latin typeface="Consolas" panose="020B0609020204030204" pitchFamily="49" charset="0"/>
              </a:rPr>
              <a:t>--'%</a:t>
            </a:r>
            <a:r>
              <a:rPr lang="en-US" sz="4533" dirty="0" err="1">
                <a:solidFill>
                  <a:srgbClr val="008000"/>
                </a:solidFill>
                <a:latin typeface="Consolas" panose="020B0609020204030204" pitchFamily="49" charset="0"/>
              </a:rPr>
              <a:t>sar</a:t>
            </a:r>
            <a:r>
              <a:rPr lang="en-US" sz="4533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en-US" sz="453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533" dirty="0">
                <a:solidFill>
                  <a:srgbClr val="008000"/>
                </a:solidFill>
                <a:latin typeface="Consolas" panose="020B0609020204030204" pitchFamily="49" charset="0"/>
              </a:rPr>
              <a:t>--'</a:t>
            </a:r>
            <a:r>
              <a:rPr lang="en-US" sz="4533" dirty="0" err="1">
                <a:solidFill>
                  <a:srgbClr val="008000"/>
                </a:solidFill>
                <a:latin typeface="Consolas" panose="020B0609020204030204" pitchFamily="49" charset="0"/>
              </a:rPr>
              <a:t>sar</a:t>
            </a:r>
            <a:r>
              <a:rPr lang="en-US" sz="4533" dirty="0">
                <a:solidFill>
                  <a:srgbClr val="008000"/>
                </a:solidFill>
                <a:latin typeface="Consolas" panose="020B0609020204030204" pitchFamily="49" charset="0"/>
              </a:rPr>
              <a:t>%'</a:t>
            </a:r>
            <a:endParaRPr lang="en-US" sz="453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533" dirty="0">
                <a:solidFill>
                  <a:srgbClr val="008000"/>
                </a:solidFill>
                <a:latin typeface="Consolas" panose="020B0609020204030204" pitchFamily="49" charset="0"/>
              </a:rPr>
              <a:t>--'%</a:t>
            </a:r>
            <a:r>
              <a:rPr lang="en-US" sz="4533" dirty="0" err="1">
                <a:solidFill>
                  <a:srgbClr val="008000"/>
                </a:solidFill>
                <a:latin typeface="Consolas" panose="020B0609020204030204" pitchFamily="49" charset="0"/>
              </a:rPr>
              <a:t>pe</a:t>
            </a:r>
            <a:r>
              <a:rPr lang="en-US" sz="4533" dirty="0">
                <a:solidFill>
                  <a:srgbClr val="008000"/>
                </a:solidFill>
                <a:latin typeface="Consolas" panose="020B0609020204030204" pitchFamily="49" charset="0"/>
              </a:rPr>
              <a:t>%'</a:t>
            </a:r>
            <a:endParaRPr lang="en-US" sz="453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533" dirty="0">
                <a:solidFill>
                  <a:srgbClr val="008000"/>
                </a:solidFill>
                <a:latin typeface="Consolas" panose="020B0609020204030204" pitchFamily="49" charset="0"/>
              </a:rPr>
              <a:t>--'_a%'</a:t>
            </a:r>
            <a:endParaRPr lang="en-US" sz="453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4533" dirty="0">
                <a:solidFill>
                  <a:srgbClr val="008000"/>
                </a:solidFill>
                <a:latin typeface="Consolas" panose="020B0609020204030204" pitchFamily="49" charset="0"/>
              </a:rPr>
              <a:t>--'__a'</a:t>
            </a:r>
          </a:p>
        </p:txBody>
      </p:sp>
    </p:spTree>
    <p:extLst>
      <p:ext uri="{BB962C8B-B14F-4D97-AF65-F5344CB8AC3E}">
        <p14:creationId xmlns:p14="http://schemas.microsoft.com/office/powerpoint/2010/main" val="1011055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584063" y="7203865"/>
            <a:ext cx="3108960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9BE94A-8BCE-494F-9AC7-5A5204F24AC8}"/>
              </a:ext>
            </a:extLst>
          </p:cNvPr>
          <p:cNvSpPr/>
          <p:nvPr/>
        </p:nvSpPr>
        <p:spPr>
          <a:xfrm>
            <a:off x="-584060" y="573191"/>
            <a:ext cx="13761583" cy="6023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67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</a:p>
          <a:p>
            <a:r>
              <a:rPr lang="en-US" sz="2267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26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26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67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 err="1">
                <a:solidFill>
                  <a:prstClr val="black"/>
                </a:solidFill>
                <a:latin typeface="Consolas" panose="020B0609020204030204" pitchFamily="49" charset="0"/>
              </a:rPr>
              <a:t>SalesSummary</a:t>
            </a:r>
            <a:r>
              <a:rPr lang="en-US" sz="2267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267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267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26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26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267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267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267" dirty="0" err="1">
                <a:solidFill>
                  <a:prstClr val="black"/>
                </a:solidFill>
                <a:latin typeface="Consolas" panose="020B0609020204030204" pitchFamily="49" charset="0"/>
              </a:rPr>
              <a:t>LineTotal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endParaRPr lang="en-US" sz="226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26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2267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267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</a:t>
            </a:r>
            <a:endParaRPr lang="en-US" sz="226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267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endParaRPr lang="en-US" sz="226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26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26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67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267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267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 err="1">
                <a:solidFill>
                  <a:prstClr val="black"/>
                </a:solidFill>
                <a:latin typeface="Consolas" panose="020B0609020204030204" pitchFamily="49" charset="0"/>
              </a:rPr>
              <a:t>CurrentAmount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26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267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lead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267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267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 err="1">
                <a:solidFill>
                  <a:prstClr val="black"/>
                </a:solidFill>
                <a:latin typeface="Consolas" panose="020B0609020204030204" pitchFamily="49" charset="0"/>
              </a:rPr>
              <a:t>NextAmount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26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267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-(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lead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267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267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267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>
                <a:solidFill>
                  <a:srgbClr val="FF00FF"/>
                </a:solidFill>
                <a:latin typeface="Consolas" panose="020B0609020204030204" pitchFamily="49" charset="0"/>
              </a:rPr>
              <a:t>Difference</a:t>
            </a:r>
            <a:endParaRPr lang="en-US" sz="226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67" dirty="0" err="1">
                <a:solidFill>
                  <a:prstClr val="black"/>
                </a:solidFill>
                <a:latin typeface="Consolas" panose="020B0609020204030204" pitchFamily="49" charset="0"/>
              </a:rPr>
              <a:t>SalesSummary</a:t>
            </a:r>
            <a:endParaRPr lang="en-US" sz="2267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450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691429" y="7129175"/>
            <a:ext cx="3108960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0A3172-C54E-432F-8662-FFF4FB8F9A76}"/>
              </a:ext>
            </a:extLst>
          </p:cNvPr>
          <p:cNvSpPr/>
          <p:nvPr/>
        </p:nvSpPr>
        <p:spPr>
          <a:xfrm>
            <a:off x="-691427" y="444232"/>
            <a:ext cx="13518841" cy="631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</a:p>
          <a:p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008000"/>
                </a:solidFill>
                <a:latin typeface="Consolas" panose="020B0609020204030204" pitchFamily="49" charset="0"/>
              </a:rPr>
              <a:t>--1. comparing sales from order to order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SalesSummary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380" dirty="0">
                <a:solidFill>
                  <a:srgbClr val="008000"/>
                </a:solidFill>
                <a:latin typeface="Consolas" panose="020B0609020204030204" pitchFamily="49" charset="0"/>
              </a:rPr>
              <a:t>--2. sum the line total by the order id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LineTotal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238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008000"/>
                </a:solidFill>
                <a:latin typeface="Consolas" panose="020B0609020204030204" pitchFamily="49" charset="0"/>
              </a:rPr>
              <a:t>--3. without formatting of </a:t>
            </a:r>
            <a:r>
              <a:rPr lang="en-US" sz="2380" dirty="0" err="1">
                <a:solidFill>
                  <a:srgbClr val="008000"/>
                </a:solidFill>
                <a:latin typeface="Consolas" panose="020B0609020204030204" pitchFamily="49" charset="0"/>
              </a:rPr>
              <a:t>NextAmount</a:t>
            </a:r>
            <a:r>
              <a:rPr lang="en-US" sz="2380" dirty="0">
                <a:solidFill>
                  <a:srgbClr val="008000"/>
                </a:solidFill>
                <a:latin typeface="Consolas" panose="020B0609020204030204" pitchFamily="49" charset="0"/>
              </a:rPr>
              <a:t> and Difference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38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380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CurrentAmount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       (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lead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NextAmount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-(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lead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FF00FF"/>
                </a:solidFill>
                <a:latin typeface="Consolas" panose="020B0609020204030204" pitchFamily="49" charset="0"/>
              </a:rPr>
              <a:t>Difference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SalesSummary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69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691429" y="7129175"/>
            <a:ext cx="3108960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0A3172-C54E-432F-8662-FFF4FB8F9A76}"/>
              </a:ext>
            </a:extLst>
          </p:cNvPr>
          <p:cNvSpPr/>
          <p:nvPr/>
        </p:nvSpPr>
        <p:spPr>
          <a:xfrm>
            <a:off x="-691427" y="444232"/>
            <a:ext cx="13518841" cy="631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</a:p>
          <a:p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008000"/>
                </a:solidFill>
                <a:latin typeface="Consolas" panose="020B0609020204030204" pitchFamily="49" charset="0"/>
              </a:rPr>
              <a:t>--1. comparing sales from order to order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SalesSummary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380" dirty="0">
                <a:solidFill>
                  <a:srgbClr val="008000"/>
                </a:solidFill>
                <a:latin typeface="Consolas" panose="020B0609020204030204" pitchFamily="49" charset="0"/>
              </a:rPr>
              <a:t>--2. sum the line total by the order id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LineTotal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238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008000"/>
                </a:solidFill>
                <a:latin typeface="Consolas" panose="020B0609020204030204" pitchFamily="49" charset="0"/>
              </a:rPr>
              <a:t>--3. without formatting of </a:t>
            </a:r>
            <a:r>
              <a:rPr lang="en-US" sz="2380" dirty="0" err="1">
                <a:solidFill>
                  <a:srgbClr val="008000"/>
                </a:solidFill>
                <a:latin typeface="Consolas" panose="020B0609020204030204" pitchFamily="49" charset="0"/>
              </a:rPr>
              <a:t>NextAmount</a:t>
            </a:r>
            <a:r>
              <a:rPr lang="en-US" sz="2380" dirty="0">
                <a:solidFill>
                  <a:srgbClr val="008000"/>
                </a:solidFill>
                <a:latin typeface="Consolas" panose="020B0609020204030204" pitchFamily="49" charset="0"/>
              </a:rPr>
              <a:t> and Difference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38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380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CurrentAmount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       (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lead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NextAmount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-(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lead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38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>
                <a:solidFill>
                  <a:srgbClr val="FF00FF"/>
                </a:solidFill>
                <a:latin typeface="Consolas" panose="020B0609020204030204" pitchFamily="49" charset="0"/>
              </a:rPr>
              <a:t>Difference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38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38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380" dirty="0" err="1">
                <a:solidFill>
                  <a:prstClr val="black"/>
                </a:solidFill>
                <a:latin typeface="Consolas" panose="020B0609020204030204" pitchFamily="49" charset="0"/>
              </a:rPr>
              <a:t>SalesSummary</a:t>
            </a:r>
            <a:endParaRPr lang="en-US" sz="238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98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691429" y="7129175"/>
            <a:ext cx="3108960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A42B3D-512A-45B8-9F8A-D0DD56512EF7}"/>
              </a:ext>
            </a:extLst>
          </p:cNvPr>
          <p:cNvSpPr/>
          <p:nvPr/>
        </p:nvSpPr>
        <p:spPr>
          <a:xfrm>
            <a:off x="-691429" y="686970"/>
            <a:ext cx="13528176" cy="6214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1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</a:p>
          <a:p>
            <a:r>
              <a:rPr lang="en-US" sz="221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21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10" dirty="0">
                <a:solidFill>
                  <a:srgbClr val="008000"/>
                </a:solidFill>
                <a:latin typeface="Consolas" panose="020B0609020204030204" pitchFamily="49" charset="0"/>
              </a:rPr>
              <a:t>--1. comparing sales from order to order</a:t>
            </a:r>
            <a:endParaRPr lang="en-US" sz="221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1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 err="1">
                <a:solidFill>
                  <a:prstClr val="black"/>
                </a:solidFill>
                <a:latin typeface="Consolas" panose="020B0609020204030204" pitchFamily="49" charset="0"/>
              </a:rPr>
              <a:t>SalesSummary</a:t>
            </a:r>
            <a:r>
              <a:rPr lang="en-US" sz="221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21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21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1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21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21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210" dirty="0">
                <a:solidFill>
                  <a:srgbClr val="008000"/>
                </a:solidFill>
                <a:latin typeface="Consolas" panose="020B0609020204030204" pitchFamily="49" charset="0"/>
              </a:rPr>
              <a:t>--2. sum the line total by the order id</a:t>
            </a:r>
            <a:endParaRPr lang="en-US" sz="221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21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210" dirty="0" err="1">
                <a:solidFill>
                  <a:prstClr val="black"/>
                </a:solidFill>
                <a:latin typeface="Consolas" panose="020B0609020204030204" pitchFamily="49" charset="0"/>
              </a:rPr>
              <a:t>LineTotal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endParaRPr lang="en-US" sz="221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21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221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21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</a:t>
            </a:r>
            <a:endParaRPr lang="en-US" sz="221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21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21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10" dirty="0">
                <a:solidFill>
                  <a:srgbClr val="008000"/>
                </a:solidFill>
                <a:latin typeface="Consolas" panose="020B0609020204030204" pitchFamily="49" charset="0"/>
              </a:rPr>
              <a:t>--3. With formatting of </a:t>
            </a:r>
            <a:r>
              <a:rPr lang="en-US" sz="2210" dirty="0" err="1">
                <a:solidFill>
                  <a:srgbClr val="008000"/>
                </a:solidFill>
                <a:latin typeface="Consolas" panose="020B0609020204030204" pitchFamily="49" charset="0"/>
              </a:rPr>
              <a:t>NextAmount</a:t>
            </a:r>
            <a:r>
              <a:rPr lang="en-US" sz="2210" dirty="0">
                <a:solidFill>
                  <a:srgbClr val="008000"/>
                </a:solidFill>
                <a:latin typeface="Consolas" panose="020B0609020204030204" pitchFamily="49" charset="0"/>
              </a:rPr>
              <a:t> and Difference</a:t>
            </a:r>
            <a:endParaRPr lang="en-US" sz="221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1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21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21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21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21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210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 err="1">
                <a:solidFill>
                  <a:prstClr val="black"/>
                </a:solidFill>
                <a:latin typeface="Consolas" panose="020B0609020204030204" pitchFamily="49" charset="0"/>
              </a:rPr>
              <a:t>CurrentAmount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21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21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((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lead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21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21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)),</a:t>
            </a:r>
            <a:r>
              <a:rPr lang="en-US" sz="2210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 err="1">
                <a:solidFill>
                  <a:prstClr val="black"/>
                </a:solidFill>
                <a:latin typeface="Consolas" panose="020B0609020204030204" pitchFamily="49" charset="0"/>
              </a:rPr>
              <a:t>NextAmount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21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21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21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-(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lead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21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21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)),</a:t>
            </a:r>
            <a:r>
              <a:rPr lang="en-US" sz="2210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US" sz="221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>
                <a:solidFill>
                  <a:srgbClr val="FF00FF"/>
                </a:solidFill>
                <a:latin typeface="Consolas" panose="020B0609020204030204" pitchFamily="49" charset="0"/>
              </a:rPr>
              <a:t>Difference</a:t>
            </a:r>
            <a:endParaRPr lang="en-US" sz="221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1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1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210" dirty="0" err="1">
                <a:solidFill>
                  <a:prstClr val="black"/>
                </a:solidFill>
                <a:latin typeface="Consolas" panose="020B0609020204030204" pitchFamily="49" charset="0"/>
              </a:rPr>
              <a:t>SalesSummary</a:t>
            </a:r>
            <a:endParaRPr lang="en-US" sz="221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880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672757" y="7250545"/>
            <a:ext cx="3108960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BB973F-815A-4826-8C8A-65260005FDCF}"/>
              </a:ext>
            </a:extLst>
          </p:cNvPr>
          <p:cNvSpPr/>
          <p:nvPr/>
        </p:nvSpPr>
        <p:spPr>
          <a:xfrm>
            <a:off x="-672756" y="1"/>
            <a:ext cx="13416143" cy="7903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 err="1">
                <a:solidFill>
                  <a:prstClr val="black"/>
                </a:solidFill>
                <a:latin typeface="Consolas" panose="020B0609020204030204" pitchFamily="49" charset="0"/>
              </a:rPr>
              <a:t>mydbase</a:t>
            </a:r>
            <a:endParaRPr lang="en-US" sz="181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81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BULK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SalesPeople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FF0000"/>
                </a:solidFill>
                <a:latin typeface="Consolas" panose="020B0609020204030204" pitchFamily="49" charset="0"/>
              </a:rPr>
              <a:t>'C:\Data\SalesPeople.csv'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FIRSTROW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1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FIELDTERMINATOR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13" dirty="0">
                <a:solidFill>
                  <a:srgbClr val="FF0000"/>
                </a:solidFill>
                <a:latin typeface="Consolas" panose="020B0609020204030204" pitchFamily="49" charset="0"/>
              </a:rPr>
              <a:t>','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ROWTERMINATOR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13" dirty="0">
                <a:solidFill>
                  <a:srgbClr val="FF0000"/>
                </a:solidFill>
                <a:latin typeface="Consolas" panose="020B0609020204030204" pitchFamily="49" charset="0"/>
              </a:rPr>
              <a:t>'\n'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1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BULK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SalesAmounts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FF0000"/>
                </a:solidFill>
                <a:latin typeface="Consolas" panose="020B0609020204030204" pitchFamily="49" charset="0"/>
              </a:rPr>
              <a:t>'C:\Data\SalesAmounts.csv'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FIRSTROW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1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        </a:t>
            </a:r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FIELDTERMINATOR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13" dirty="0">
                <a:solidFill>
                  <a:srgbClr val="FF0000"/>
                </a:solidFill>
                <a:latin typeface="Consolas" panose="020B0609020204030204" pitchFamily="49" charset="0"/>
              </a:rPr>
              <a:t>','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ROWTERMINATOR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13" dirty="0">
                <a:solidFill>
                  <a:srgbClr val="FF0000"/>
                </a:solidFill>
                <a:latin typeface="Consolas" panose="020B0609020204030204" pitchFamily="49" charset="0"/>
              </a:rPr>
              <a:t>'\n'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1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 err="1">
                <a:solidFill>
                  <a:prstClr val="black"/>
                </a:solidFill>
                <a:latin typeface="Consolas" panose="020B0609020204030204" pitchFamily="49" charset="0"/>
              </a:rPr>
              <a:t>JoinCTE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1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81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1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Name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181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Amount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endParaRPr lang="en-US" sz="181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  <a:r>
              <a:rPr lang="en-US" sz="1813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SalesPeople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s 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SalesAmounts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a </a:t>
            </a:r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 err="1">
                <a:solidFill>
                  <a:prstClr val="black"/>
                </a:solidFill>
                <a:latin typeface="Consolas" panose="020B0609020204030204" pitchFamily="49" charset="0"/>
              </a:rPr>
              <a:t>s</a:t>
            </a:r>
            <a:r>
              <a:rPr lang="en-US" sz="181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13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SalesPersonID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13" dirty="0" err="1">
                <a:solidFill>
                  <a:prstClr val="black"/>
                </a:solidFill>
                <a:latin typeface="Consolas" panose="020B0609020204030204" pitchFamily="49" charset="0"/>
              </a:rPr>
              <a:t>a</a:t>
            </a:r>
            <a:r>
              <a:rPr lang="en-US" sz="181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13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SalesPersonID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Name</a:t>
            </a:r>
          </a:p>
          <a:p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1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81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1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13" dirty="0" err="1">
                <a:solidFill>
                  <a:prstClr val="black"/>
                </a:solidFill>
                <a:latin typeface="Consolas" panose="020B0609020204030204" pitchFamily="49" charset="0"/>
              </a:rPr>
              <a:t>JoinCTE</a:t>
            </a:r>
            <a:endParaRPr lang="en-US" sz="181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D1367-4769-4F22-9590-AA8A663BF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452" y="599971"/>
            <a:ext cx="4490720" cy="45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7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69720" y="69076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75A4C2-437B-4A4F-AA7D-1123DB1AD7C3}"/>
              </a:ext>
            </a:extLst>
          </p:cNvPr>
          <p:cNvSpPr/>
          <p:nvPr/>
        </p:nvSpPr>
        <p:spPr>
          <a:xfrm>
            <a:off x="-682094" y="275981"/>
            <a:ext cx="13248091" cy="720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60" dirty="0">
                <a:solidFill>
                  <a:srgbClr val="008000"/>
                </a:solidFill>
                <a:latin typeface="Consolas" panose="020B0609020204030204" pitchFamily="49" charset="0"/>
              </a:rPr>
              <a:t>--1. importing CSV (comma separated files)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8000"/>
                </a:solidFill>
                <a:latin typeface="Consolas" panose="020B0609020204030204" pitchFamily="49" charset="0"/>
              </a:rPr>
              <a:t>--2. joining them in a common table expression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8000"/>
                </a:solidFill>
                <a:latin typeface="Consolas" panose="020B0609020204030204" pitchFamily="49" charset="0"/>
              </a:rPr>
              <a:t>--3. selecting records from the common table expression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8000"/>
                </a:solidFill>
                <a:latin typeface="Consolas" panose="020B0609020204030204" pitchFamily="49" charset="0"/>
              </a:rPr>
              <a:t>--4. drop table </a:t>
            </a:r>
            <a:r>
              <a:rPr lang="en-US" sz="1360" dirty="0" err="1">
                <a:solidFill>
                  <a:srgbClr val="008000"/>
                </a:solidFill>
                <a:latin typeface="Consolas" panose="020B0609020204030204" pitchFamily="49" charset="0"/>
              </a:rPr>
              <a:t>SalesAmounts</a:t>
            </a:r>
            <a:r>
              <a:rPr lang="en-US" sz="136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360" dirty="0" err="1">
                <a:solidFill>
                  <a:srgbClr val="008000"/>
                </a:solidFill>
                <a:latin typeface="Consolas" panose="020B0609020204030204" pitchFamily="49" charset="0"/>
              </a:rPr>
              <a:t>SalesPeople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bulk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SalesPeople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FF0000"/>
                </a:solidFill>
                <a:latin typeface="Consolas" panose="020B0609020204030204" pitchFamily="49" charset="0"/>
              </a:rPr>
              <a:t>'C:\Data\SalesPeople.csv'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FIRSTROW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FIELDTERMINATOR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60" dirty="0">
                <a:solidFill>
                  <a:srgbClr val="FF0000"/>
                </a:solidFill>
                <a:latin typeface="Consolas" panose="020B0609020204030204" pitchFamily="49" charset="0"/>
              </a:rPr>
              <a:t>','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ROWTERMINATOR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60" dirty="0">
                <a:solidFill>
                  <a:srgbClr val="FF0000"/>
                </a:solidFill>
                <a:latin typeface="Consolas" panose="020B0609020204030204" pitchFamily="49" charset="0"/>
              </a:rPr>
              <a:t>'\n'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SalesPeople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bulk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SalesAmounts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FF0000"/>
                </a:solidFill>
                <a:latin typeface="Consolas" panose="020B0609020204030204" pitchFamily="49" charset="0"/>
              </a:rPr>
              <a:t>'C:\Data\SalesAmounts.csv'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FIRSTROW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FIELDTERMINATOR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60" dirty="0">
                <a:solidFill>
                  <a:srgbClr val="FF0000"/>
                </a:solidFill>
                <a:latin typeface="Consolas" panose="020B0609020204030204" pitchFamily="49" charset="0"/>
              </a:rPr>
              <a:t>','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ROWTERMINATOR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60" dirty="0">
                <a:solidFill>
                  <a:srgbClr val="FF0000"/>
                </a:solidFill>
                <a:latin typeface="Consolas" panose="020B0609020204030204" pitchFamily="49" charset="0"/>
              </a:rPr>
              <a:t>'\n’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SalesAmounts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JoinCTE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US" sz="136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Name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Amount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SalesPeople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s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SalesAmounts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a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s</a:t>
            </a:r>
            <a:r>
              <a:rPr lang="en-US" sz="136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SalesPersonID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a</a:t>
            </a:r>
            <a:r>
              <a:rPr lang="en-US" sz="136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SalesPersonID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Name</a:t>
            </a:r>
          </a:p>
          <a:p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JoinCTE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024084-AAD7-4971-AF58-ED1D8F13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655" y="275979"/>
            <a:ext cx="4047620" cy="295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39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69720" y="69076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75A4C2-437B-4A4F-AA7D-1123DB1AD7C3}"/>
              </a:ext>
            </a:extLst>
          </p:cNvPr>
          <p:cNvSpPr/>
          <p:nvPr/>
        </p:nvSpPr>
        <p:spPr>
          <a:xfrm>
            <a:off x="-682094" y="275981"/>
            <a:ext cx="13248091" cy="720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60" dirty="0">
                <a:solidFill>
                  <a:srgbClr val="008000"/>
                </a:solidFill>
                <a:latin typeface="Consolas" panose="020B0609020204030204" pitchFamily="49" charset="0"/>
              </a:rPr>
              <a:t>--1. importing CSV (comma separated files)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8000"/>
                </a:solidFill>
                <a:latin typeface="Consolas" panose="020B0609020204030204" pitchFamily="49" charset="0"/>
              </a:rPr>
              <a:t>--2. joining them in a common table expression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8000"/>
                </a:solidFill>
                <a:latin typeface="Consolas" panose="020B0609020204030204" pitchFamily="49" charset="0"/>
              </a:rPr>
              <a:t>--3. selecting records from the common table expression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8000"/>
                </a:solidFill>
                <a:latin typeface="Consolas" panose="020B0609020204030204" pitchFamily="49" charset="0"/>
              </a:rPr>
              <a:t>--4. drop table </a:t>
            </a:r>
            <a:r>
              <a:rPr lang="en-US" sz="1360" dirty="0" err="1">
                <a:solidFill>
                  <a:srgbClr val="008000"/>
                </a:solidFill>
                <a:latin typeface="Consolas" panose="020B0609020204030204" pitchFamily="49" charset="0"/>
              </a:rPr>
              <a:t>SalesAmounts</a:t>
            </a:r>
            <a:r>
              <a:rPr lang="en-US" sz="136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360" dirty="0" err="1">
                <a:solidFill>
                  <a:srgbClr val="008000"/>
                </a:solidFill>
                <a:latin typeface="Consolas" panose="020B0609020204030204" pitchFamily="49" charset="0"/>
              </a:rPr>
              <a:t>SalesPeople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bulk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SalesPeople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FF0000"/>
                </a:solidFill>
                <a:latin typeface="Consolas" panose="020B0609020204030204" pitchFamily="49" charset="0"/>
              </a:rPr>
              <a:t>'C:\Data\SalesPeople.csv'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FIRSTROW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FIELDTERMINATOR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60" dirty="0">
                <a:solidFill>
                  <a:srgbClr val="FF0000"/>
                </a:solidFill>
                <a:latin typeface="Consolas" panose="020B0609020204030204" pitchFamily="49" charset="0"/>
              </a:rPr>
              <a:t>','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ROWTERMINATOR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60" dirty="0">
                <a:solidFill>
                  <a:srgbClr val="FF0000"/>
                </a:solidFill>
                <a:latin typeface="Consolas" panose="020B0609020204030204" pitchFamily="49" charset="0"/>
              </a:rPr>
              <a:t>'\n'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SalesPeople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bulk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SalesAmounts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FF0000"/>
                </a:solidFill>
                <a:latin typeface="Consolas" panose="020B0609020204030204" pitchFamily="49" charset="0"/>
              </a:rPr>
              <a:t>'C:\Data\SalesAmounts.csv'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FIRSTROW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FIELDTERMINATOR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60" dirty="0">
                <a:solidFill>
                  <a:srgbClr val="FF0000"/>
                </a:solidFill>
                <a:latin typeface="Consolas" panose="020B0609020204030204" pitchFamily="49" charset="0"/>
              </a:rPr>
              <a:t>','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ROWTERMINATOR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60" dirty="0">
                <a:solidFill>
                  <a:srgbClr val="FF0000"/>
                </a:solidFill>
                <a:latin typeface="Consolas" panose="020B0609020204030204" pitchFamily="49" charset="0"/>
              </a:rPr>
              <a:t>'\n’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SalesAmounts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JoinCTE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US" sz="136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Name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Amount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TotalSales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SalesPeople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s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SalesAmounts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a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s</a:t>
            </a:r>
            <a:r>
              <a:rPr lang="en-US" sz="136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SalesPersonID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a</a:t>
            </a:r>
            <a:r>
              <a:rPr lang="en-US" sz="136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SalesPersonID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Name</a:t>
            </a:r>
          </a:p>
          <a:p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6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prstClr val="black"/>
                </a:solidFill>
                <a:latin typeface="Consolas" panose="020B0609020204030204" pitchFamily="49" charset="0"/>
              </a:rPr>
              <a:t>JoinCTE</a:t>
            </a:r>
            <a:endParaRPr lang="en-US" sz="136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024084-AAD7-4971-AF58-ED1D8F13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655" y="275979"/>
            <a:ext cx="4047620" cy="29574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7C9D22-1D99-4ABA-9009-3D5E1312B6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511"/>
          <a:stretch/>
        </p:blipFill>
        <p:spPr>
          <a:xfrm>
            <a:off x="6301332" y="4029812"/>
            <a:ext cx="2831234" cy="13032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39B617-2C06-4EA8-A672-69884271B9E5}"/>
              </a:ext>
            </a:extLst>
          </p:cNvPr>
          <p:cNvSpPr txBox="1"/>
          <p:nvPr/>
        </p:nvSpPr>
        <p:spPr>
          <a:xfrm>
            <a:off x="9046245" y="4001244"/>
            <a:ext cx="3818513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These are the values after the first bulk insert. if you do bulk insert without clearing  the tables, the values will be bigger. </a:t>
            </a:r>
          </a:p>
        </p:txBody>
      </p:sp>
    </p:spTree>
    <p:extLst>
      <p:ext uri="{BB962C8B-B14F-4D97-AF65-F5344CB8AC3E}">
        <p14:creationId xmlns:p14="http://schemas.microsoft.com/office/powerpoint/2010/main" val="875826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69720" y="69076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25E52-C5D2-408A-A75A-13663DA67E24}"/>
              </a:ext>
            </a:extLst>
          </p:cNvPr>
          <p:cNvSpPr/>
          <p:nvPr/>
        </p:nvSpPr>
        <p:spPr>
          <a:xfrm>
            <a:off x="-588729" y="567937"/>
            <a:ext cx="13341452" cy="5846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93" dirty="0">
                <a:solidFill>
                  <a:srgbClr val="008000"/>
                </a:solidFill>
                <a:latin typeface="Consolas" panose="020B0609020204030204" pitchFamily="49" charset="0"/>
              </a:rPr>
              <a:t>--1. pivoting tables 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8000"/>
                </a:solidFill>
                <a:latin typeface="Consolas" panose="020B0609020204030204" pitchFamily="49" charset="0"/>
              </a:rPr>
              <a:t>--2. taking a column and turning it into a row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8000"/>
                </a:solidFill>
                <a:latin typeface="Consolas" panose="020B0609020204030204" pitchFamily="49" charset="0"/>
              </a:rPr>
              <a:t>--3. 1 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8000"/>
                </a:solidFill>
                <a:latin typeface="Consolas" panose="020B0609020204030204" pitchFamily="49" charset="0"/>
              </a:rPr>
              <a:t>--4. 2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8000"/>
                </a:solidFill>
                <a:latin typeface="Consolas" panose="020B0609020204030204" pitchFamily="49" charset="0"/>
              </a:rPr>
              <a:t>--5. 3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8000"/>
                </a:solidFill>
                <a:latin typeface="Consolas" panose="020B0609020204030204" pitchFamily="49" charset="0"/>
              </a:rPr>
              <a:t>--6. 1 2 3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493" dirty="0" err="1">
                <a:solidFill>
                  <a:srgbClr val="FF0000"/>
                </a:solidFill>
                <a:latin typeface="Consolas" panose="020B0609020204030204" pitchFamily="49" charset="0"/>
              </a:rPr>
              <a:t>TitleCount</a:t>
            </a:r>
            <a:r>
              <a:rPr lang="en-US" sz="2493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FF0000"/>
                </a:solidFill>
                <a:latin typeface="Consolas" panose="020B0609020204030204" pitchFamily="49" charset="0"/>
              </a:rPr>
              <a:t>'Title Count'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[Mr.]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[Ms.]</a:t>
            </a: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Title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sz="249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Person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SourceTable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 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Pivot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8"/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8"/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        </a:t>
            </a:r>
            <a:r>
              <a:rPr lang="en-US" sz="2493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Title 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[Mr.]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[Ms.]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8"/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PivotTable</a:t>
            </a:r>
          </a:p>
        </p:txBody>
      </p:sp>
    </p:spTree>
    <p:extLst>
      <p:ext uri="{BB962C8B-B14F-4D97-AF65-F5344CB8AC3E}">
        <p14:creationId xmlns:p14="http://schemas.microsoft.com/office/powerpoint/2010/main" val="3606170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69720" y="69076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F44F24-4808-481B-B86B-C4CE7B3D3F47}"/>
              </a:ext>
            </a:extLst>
          </p:cNvPr>
          <p:cNvSpPr/>
          <p:nvPr/>
        </p:nvSpPr>
        <p:spPr>
          <a:xfrm>
            <a:off x="-448688" y="616370"/>
            <a:ext cx="13089376" cy="678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ufnTotalAmount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TotalMoney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TotalMoney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72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LineTotal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272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TotalMoney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FF0000"/>
                </a:solidFill>
                <a:latin typeface="Consolas" panose="020B0609020204030204" pitchFamily="49" charset="0"/>
              </a:rPr>
              <a:t>'Order Total '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72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dbo</a:t>
            </a:r>
            <a:r>
              <a:rPr lang="en-US" sz="272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ufnTotalAmount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43659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2720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dbo</a:t>
            </a:r>
            <a:r>
              <a:rPr lang="en-US" sz="272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ufnTotalAmount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398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69720" y="69076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5F4D49-6F0E-4118-B147-939CAE5F1167}"/>
              </a:ext>
            </a:extLst>
          </p:cNvPr>
          <p:cNvSpPr/>
          <p:nvPr/>
        </p:nvSpPr>
        <p:spPr>
          <a:xfrm>
            <a:off x="-430015" y="482884"/>
            <a:ext cx="13304108" cy="6684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--1. user defined functions allow us to create </a:t>
            </a:r>
            <a:r>
              <a:rPr lang="en-US" sz="2040" dirty="0" err="1">
                <a:solidFill>
                  <a:srgbClr val="008000"/>
                </a:solidFill>
                <a:latin typeface="Consolas" panose="020B0609020204030204" pitchFamily="49" charset="0"/>
              </a:rPr>
              <a:t>reusuable</a:t>
            </a:r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 blocks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--of code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--2. scalar valued functions return one quantity as a result of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   of their operations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--3. create a function that returns the line total for an order id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--4. call function with order id, order id value goes into the body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--5. of the function, which uses it and then returns the sum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</a:rPr>
              <a:t>--6. for that order id back to the calling line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ufnTotalOrderAmount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TotalOrderAmount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TotalOrderAmount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4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LineTotal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204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TotalOrderAmount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FF0000"/>
                </a:solidFill>
                <a:latin typeface="Consolas" panose="020B0609020204030204" pitchFamily="49" charset="0"/>
              </a:rPr>
              <a:t>'Total Order Amount '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04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dbo</a:t>
            </a:r>
            <a:r>
              <a:rPr lang="en-US" sz="204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ufnTotalOrderAmount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43659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2040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50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4A1DE7-F5AE-4646-BC71-99BD9474EB9C}"/>
              </a:ext>
            </a:extLst>
          </p:cNvPr>
          <p:cNvSpPr/>
          <p:nvPr/>
        </p:nvSpPr>
        <p:spPr>
          <a:xfrm>
            <a:off x="-280635" y="511921"/>
            <a:ext cx="12435840" cy="654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93" dirty="0">
                <a:solidFill>
                  <a:srgbClr val="008000"/>
                </a:solidFill>
                <a:latin typeface="Consolas" panose="020B0609020204030204" pitchFamily="49" charset="0"/>
              </a:rPr>
              <a:t>--1. In English: for each order id, </a:t>
            </a:r>
          </a:p>
          <a:p>
            <a:r>
              <a:rPr lang="en-US" sz="2493" dirty="0">
                <a:solidFill>
                  <a:srgbClr val="008000"/>
                </a:solidFill>
                <a:latin typeface="Consolas" panose="020B0609020204030204" pitchFamily="49" charset="0"/>
              </a:rPr>
              <a:t>--   get max, get the min order qty and show the average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8000"/>
                </a:solidFill>
                <a:latin typeface="Consolas" panose="020B0609020204030204" pitchFamily="49" charset="0"/>
              </a:rPr>
              <a:t>--   price per unit and show that sorted from highest to lowest</a:t>
            </a:r>
          </a:p>
          <a:p>
            <a:endParaRPr lang="en-US" sz="2493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249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43659</a:t>
            </a:r>
          </a:p>
          <a:p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493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OrderQty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MaxQty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493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OrderQty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MinQty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493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93" dirty="0" err="1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UnitPrice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2493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93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493" dirty="0" err="1">
                <a:solidFill>
                  <a:srgbClr val="FF0000"/>
                </a:solidFill>
                <a:latin typeface="Consolas" panose="020B0609020204030204" pitchFamily="49" charset="0"/>
              </a:rPr>
              <a:t>en-gb</a:t>
            </a:r>
            <a:r>
              <a:rPr lang="en-US" sz="2493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AverageUnitPrice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249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avg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UnitPrice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  <a:r>
              <a:rPr lang="en-US" sz="2493" dirty="0" err="1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802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69720" y="69076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F929EB-DA07-4AC4-84B5-A711813F1116}"/>
              </a:ext>
            </a:extLst>
          </p:cNvPr>
          <p:cNvSpPr/>
          <p:nvPr/>
        </p:nvSpPr>
        <p:spPr>
          <a:xfrm>
            <a:off x="-495369" y="475095"/>
            <a:ext cx="13182737" cy="6810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AdventureWorks2014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GetProductDetails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ProductID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returns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ProductDetails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 </a:t>
            </a:r>
            <a:r>
              <a:rPr lang="en-US" sz="204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ListPrice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money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@Name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@Color </a:t>
            </a:r>
            <a:r>
              <a:rPr lang="en-US" sz="204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ListPrice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money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@Name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@Color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ListPrice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ListPrice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Production</a:t>
            </a:r>
            <a:r>
              <a:rPr lang="en-US" sz="204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ProductID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ProductDetails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@Name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@Color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ListPrice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204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4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GetProductDetails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drop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4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GetProductDetails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625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69720" y="69076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191F28-12B4-4E21-9132-7E076083EFB5}"/>
              </a:ext>
            </a:extLst>
          </p:cNvPr>
          <p:cNvSpPr/>
          <p:nvPr/>
        </p:nvSpPr>
        <p:spPr>
          <a:xfrm>
            <a:off x="-588732" y="765019"/>
            <a:ext cx="13238756" cy="6362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--1. returning entire tables from calling functions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--2. table-valued function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AdventureWorks2014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GetProductDetails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ProductID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returns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ProductDetails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204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204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ListPrice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money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@Name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@Color </a:t>
            </a:r>
            <a:r>
              <a:rPr lang="en-US" sz="204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ListPrice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money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@Name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@Color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ListPrice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ListPrice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Production</a:t>
            </a:r>
            <a:r>
              <a:rPr lang="en-US" sz="204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ProductID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ProductDetails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@Name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@Color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ListPrice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204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GetProductDetails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drop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GetProductDetails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3629">
              <a:lnSpc>
                <a:spcPct val="107000"/>
              </a:lnSpc>
              <a:spcAft>
                <a:spcPts val="907"/>
              </a:spcAft>
            </a:pPr>
            <a:r>
              <a:rPr lang="en-US" sz="136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01871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69720" y="69076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F0889C-079B-4A64-91F8-DFA4089A8836}"/>
              </a:ext>
            </a:extLst>
          </p:cNvPr>
          <p:cNvSpPr/>
          <p:nvPr/>
        </p:nvSpPr>
        <p:spPr>
          <a:xfrm>
            <a:off x="-486033" y="922782"/>
            <a:ext cx="13341454" cy="5131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mydbase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TableVar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 </a:t>
            </a:r>
            <a:r>
              <a:rPr lang="en-US" sz="204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@ID </a:t>
            </a:r>
            <a:r>
              <a:rPr lang="en-US" sz="204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@ID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TableVar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values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@ID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()*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50000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@ID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@ID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TomasTable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TableVar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4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between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1950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2017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drop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TomasTable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TomasTable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068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69720" y="69076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33D752-D336-4EC1-B99D-C5DAC112615F}"/>
              </a:ext>
            </a:extLst>
          </p:cNvPr>
          <p:cNvSpPr/>
          <p:nvPr/>
        </p:nvSpPr>
        <p:spPr>
          <a:xfrm>
            <a:off x="-710102" y="1314792"/>
            <a:ext cx="12865306" cy="479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mydbase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--1. table variables 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TableVar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 </a:t>
            </a:r>
            <a:r>
              <a:rPr lang="en-US" sz="204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@ID </a:t>
            </a:r>
            <a:r>
              <a:rPr lang="en-US" sz="204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@ID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TableVar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values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204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4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sz="204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()*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50000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@ID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@ID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PermaTable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TableVar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4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between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1950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2017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--drop table </a:t>
            </a:r>
            <a:r>
              <a:rPr lang="en-US" sz="204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PermaTable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PermaTable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43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41197" y="50619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DBF90-03A0-45E2-A2A3-3A6835048059}"/>
              </a:ext>
            </a:extLst>
          </p:cNvPr>
          <p:cNvSpPr/>
          <p:nvPr/>
        </p:nvSpPr>
        <p:spPr>
          <a:xfrm>
            <a:off x="-611558" y="3899"/>
            <a:ext cx="13415115" cy="7262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629">
              <a:lnSpc>
                <a:spcPct val="107000"/>
              </a:lnSpc>
              <a:spcAft>
                <a:spcPts val="907"/>
              </a:spcAft>
            </a:pP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72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System.Data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System.Data.SqlClient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System.Linq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partial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_Default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System.Web.UI.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Page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connString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@"Data Source=DESKTOP-4L6NSGO\SQLEXPRESS;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Initial Catalog=AdventureWorks2014;Integrated Security=True;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Connect Timeout=15;Encrypt=</a:t>
            </a:r>
            <a:r>
              <a:rPr lang="en-US" sz="17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False;TrustServerCertificate</a:t>
            </a:r>
            <a:r>
              <a:rPr lang="en-US" sz="17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=True;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ApplicationIntent</a:t>
            </a:r>
            <a:r>
              <a:rPr lang="en-US" sz="17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7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ReadWrite;MultiSubnetFailover</a:t>
            </a:r>
            <a:r>
              <a:rPr lang="en-US" sz="17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=False"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Button1_Click(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EventArgs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SqlConnection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conn =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SqlConnection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connString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SqlCommand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SqlCommand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"Select 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SalesYTD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From 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Sales.SalesPerson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conn);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SqlDataAdapter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adapter =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SqlDataAdapter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DataTable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DataTable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adapter.Fill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totalYTDSales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dt.AsEnumerable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().Sum(row =&gt;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row.Field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SalesYTD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lblTotalYTDSales.Text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.Format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"Total Year To Date Sales: {0:C}"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totalYTDSales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3629">
              <a:lnSpc>
                <a:spcPct val="107000"/>
              </a:lnSpc>
              <a:spcAft>
                <a:spcPts val="907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831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41197" y="50619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206ED-CD0C-4A22-81FF-574885B78444}"/>
              </a:ext>
            </a:extLst>
          </p:cNvPr>
          <p:cNvSpPr/>
          <p:nvPr/>
        </p:nvSpPr>
        <p:spPr>
          <a:xfrm>
            <a:off x="-641664" y="464426"/>
            <a:ext cx="13833446" cy="3755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&lt;%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800000"/>
                </a:solidFill>
                <a:latin typeface="Consolas" panose="020B0609020204030204" pitchFamily="49" charset="0"/>
              </a:rPr>
              <a:t>Page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="C#"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87" dirty="0" err="1">
                <a:solidFill>
                  <a:srgbClr val="FF0000"/>
                </a:solidFill>
                <a:latin typeface="Consolas" panose="020B0609020204030204" pitchFamily="49" charset="0"/>
              </a:rPr>
              <a:t>AutoEventWireup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87" dirty="0" err="1">
                <a:solidFill>
                  <a:srgbClr val="FF0000"/>
                </a:solidFill>
                <a:latin typeface="Consolas" panose="020B0609020204030204" pitchFamily="49" charset="0"/>
              </a:rPr>
              <a:t>CodeFile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587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Default.aspx.cs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FF0000"/>
                </a:solidFill>
                <a:latin typeface="Consolas" panose="020B0609020204030204" pitchFamily="49" charset="0"/>
              </a:rPr>
              <a:t>Inherits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="_Default"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%&gt;</a:t>
            </a:r>
          </a:p>
          <a:p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&lt;!</a:t>
            </a:r>
            <a:r>
              <a:rPr lang="en-US" sz="1587" dirty="0">
                <a:solidFill>
                  <a:srgbClr val="800000"/>
                </a:solidFill>
                <a:latin typeface="Consolas" panose="020B0609020204030204" pitchFamily="49" charset="0"/>
              </a:rPr>
              <a:t>DOCTYPE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58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587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87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n-US" sz="158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587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87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="server"&gt;</a:t>
            </a:r>
            <a:endParaRPr lang="en-US" sz="158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587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587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58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587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58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587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58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587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="form1"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87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="server"&gt;</a:t>
            </a:r>
            <a:endParaRPr lang="en-US" sz="158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587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587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US" sz="1587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587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="Button1"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87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="server"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="Find Total YTD Sales"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87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="Button1_Click"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/&gt;&lt;</a:t>
            </a:r>
            <a:r>
              <a:rPr lang="en-US" sz="1587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58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587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US" sz="1587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587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587" dirty="0" err="1">
                <a:solidFill>
                  <a:srgbClr val="0000FF"/>
                </a:solidFill>
                <a:latin typeface="Consolas" panose="020B0609020204030204" pitchFamily="49" charset="0"/>
              </a:rPr>
              <a:t>lblTotalYTDSales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87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="server"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="Label"&gt;&lt;/</a:t>
            </a:r>
            <a:r>
              <a:rPr lang="en-US" sz="1587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US" sz="1587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587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58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587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58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587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58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587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58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587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58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09019-3751-43E1-9253-EC6719D1E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620" y="4506021"/>
            <a:ext cx="4911725" cy="18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13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41197" y="50619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FC993-88C6-4D60-93DB-121C706B5A25}"/>
              </a:ext>
            </a:extLst>
          </p:cNvPr>
          <p:cNvSpPr/>
          <p:nvPr/>
        </p:nvSpPr>
        <p:spPr>
          <a:xfrm>
            <a:off x="-579395" y="1008490"/>
            <a:ext cx="13388134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4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040" dirty="0" err="1">
                <a:solidFill>
                  <a:srgbClr val="FF0000"/>
                </a:solidFill>
                <a:latin typeface="Consolas" panose="020B0609020204030204" pitchFamily="49" charset="0"/>
              </a:rPr>
              <a:t>EmployeeDetails</a:t>
            </a:r>
            <a:r>
              <a:rPr lang="en-US" sz="204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EmployeeDetails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EmployeeDetails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HireDate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      "Bonus"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=(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4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HireDate</a:t>
            </a:r>
            <a:r>
              <a:rPr lang="en-US" sz="204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4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())&gt;=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8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FF0000"/>
                </a:solidFill>
                <a:latin typeface="Consolas" panose="020B0609020204030204" pitchFamily="49" charset="0"/>
              </a:rPr>
              <a:t>'Yes'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FF0000"/>
                </a:solidFill>
                <a:latin typeface="Consolas" panose="020B0609020204030204" pitchFamily="49" charset="0"/>
              </a:rPr>
              <a:t>'No'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HumanResources</a:t>
            </a:r>
            <a:r>
              <a:rPr lang="en-US" sz="204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Employee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4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prstClr val="black"/>
                </a:solidFill>
                <a:latin typeface="Consolas" panose="020B0609020204030204" pitchFamily="49" charset="0"/>
              </a:rPr>
              <a:t>EmployeeDetails</a:t>
            </a:r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37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41197" y="50619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67A369-F64D-486B-9663-3EA9D2B94DA5}"/>
              </a:ext>
            </a:extLst>
          </p:cNvPr>
          <p:cNvSpPr/>
          <p:nvPr/>
        </p:nvSpPr>
        <p:spPr>
          <a:xfrm>
            <a:off x="-626076" y="464427"/>
            <a:ext cx="13444151" cy="7555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93" dirty="0">
                <a:solidFill>
                  <a:srgbClr val="008000"/>
                </a:solidFill>
                <a:latin typeface="Consolas" panose="020B0609020204030204" pitchFamily="49" charset="0"/>
              </a:rPr>
              <a:t>--1. creating views with scripts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"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EmployeeDetails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"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EmployeeDetails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EmployeeDetails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HireDate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 "Bonus"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=(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93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HireDate</a:t>
            </a:r>
            <a:r>
              <a:rPr lang="en-US" sz="2493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93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())&gt;=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8 </a:t>
            </a:r>
          </a:p>
          <a:p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FF0000"/>
                </a:solidFill>
                <a:latin typeface="Consolas" panose="020B0609020204030204" pitchFamily="49" charset="0"/>
              </a:rPr>
              <a:t>'Yes’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FF0000"/>
                </a:solidFill>
                <a:latin typeface="Consolas" panose="020B0609020204030204" pitchFamily="49" charset="0"/>
              </a:rPr>
              <a:t>'No’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           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HumanResources</a:t>
            </a:r>
            <a:r>
              <a:rPr lang="en-US" sz="249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Employee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EmployeeDetails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23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41197" y="50619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623FA6-703A-4B65-99FD-FA54FD22A820}"/>
              </a:ext>
            </a:extLst>
          </p:cNvPr>
          <p:cNvSpPr/>
          <p:nvPr/>
        </p:nvSpPr>
        <p:spPr>
          <a:xfrm>
            <a:off x="-598067" y="139217"/>
            <a:ext cx="13602867" cy="7482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--1. triggers allow taking actions after an update, delete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--or an insert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mydbase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sp_columns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204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SalesAmounts</a:t>
            </a:r>
            <a:r>
              <a:rPr lang="en-US" sz="204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alter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SalesAmounts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ID </a:t>
            </a:r>
            <a:r>
              <a:rPr lang="en-US" sz="204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identity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SalesAmounts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OBJECT_ID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4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204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OnDeleteUpdateInsert</a:t>
            </a:r>
            <a:r>
              <a:rPr lang="en-US" sz="204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drop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trigger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OnDeleteUpdateInsert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trigger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OnDeleteUpdateInsert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SalesAmounts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after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OBJECT_ID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4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204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SalesAmountsTemp</a:t>
            </a:r>
            <a:r>
              <a:rPr lang="en-US" sz="204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drop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SalesAmountsTemp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SalesAmountsTemp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SalesAmounts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4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SalesAmounts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Amount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6787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id</a:t>
            </a:r>
            <a:r>
              <a:rPr lang="en-US" sz="204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666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41197" y="50619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C5696C-8154-40BB-B0B9-81E6D6B6B3E0}"/>
              </a:ext>
            </a:extLst>
          </p:cNvPr>
          <p:cNvSpPr/>
          <p:nvPr/>
        </p:nvSpPr>
        <p:spPr>
          <a:xfrm>
            <a:off x="-603634" y="120396"/>
            <a:ext cx="13091859" cy="7518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4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36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153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--1. a transaction is a unit of work</a:t>
            </a:r>
            <a:endParaRPr lang="en-US" sz="215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153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--2. transactions help to ensure database consistency </a:t>
            </a:r>
            <a:endParaRPr lang="en-US" sz="215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153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--3. prevent existence of partial/inconsistent data</a:t>
            </a:r>
            <a:endParaRPr lang="en-US" sz="215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153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mydbase</a:t>
            </a:r>
            <a:endParaRPr lang="en-US" sz="215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n-US" sz="215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drop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temp</a:t>
            </a:r>
            <a:endParaRPr lang="en-US" sz="215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temp</a:t>
            </a: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15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 </a:t>
            </a:r>
            <a:r>
              <a:rPr lang="en-US" sz="215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15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 </a:t>
            </a: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en-US" sz="215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15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2153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InsertTransact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215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153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'Insert Transaction'</a:t>
            </a:r>
            <a:endParaRPr lang="en-US" sz="215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@counter </a:t>
            </a:r>
            <a:r>
              <a:rPr lang="en-US" sz="215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15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US" sz="215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@counter</a:t>
            </a:r>
            <a:r>
              <a:rPr lang="en-US" sz="215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</a:t>
            </a:r>
            <a:endParaRPr lang="en-US" sz="215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endParaRPr lang="en-US" sz="215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2153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InsertTransact</a:t>
            </a:r>
            <a:endParaRPr lang="en-US" sz="215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   </a:t>
            </a: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temp </a:t>
            </a: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values </a:t>
            </a:r>
            <a:r>
              <a:rPr lang="en-US" sz="215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@counter</a:t>
            </a:r>
            <a:r>
              <a:rPr lang="en-US" sz="215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15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</a:t>
            </a:r>
            <a:r>
              <a:rPr lang="en-US" sz="215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()*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</a:t>
            </a:r>
            <a:r>
              <a:rPr lang="en-US" sz="215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215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</a:t>
            </a: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15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@@TRANCOUNT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153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'Transaction Count'</a:t>
            </a:r>
            <a:endParaRPr lang="en-US" sz="215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</a:t>
            </a: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commit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endParaRPr lang="en-US" sz="215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</a:t>
            </a: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@counter</a:t>
            </a:r>
            <a:r>
              <a:rPr lang="en-US" sz="215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@counter</a:t>
            </a:r>
            <a:r>
              <a:rPr lang="en-US" sz="215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   </a:t>
            </a:r>
            <a:endParaRPr lang="en-US" sz="215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US" sz="215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n-US" sz="215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15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temp</a:t>
            </a:r>
            <a:endParaRPr lang="en-US" sz="215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15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@@TRANCOUNT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15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2153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153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transactioncount</a:t>
            </a:r>
            <a:endParaRPr lang="en-US" sz="215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92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B3C205-87FB-4895-9B10-5487AC1D16BC}"/>
              </a:ext>
            </a:extLst>
          </p:cNvPr>
          <p:cNvSpPr/>
          <p:nvPr/>
        </p:nvSpPr>
        <p:spPr>
          <a:xfrm>
            <a:off x="-613910" y="1437463"/>
            <a:ext cx="12833620" cy="5081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47" dirty="0">
                <a:solidFill>
                  <a:srgbClr val="008000"/>
                </a:solidFill>
                <a:latin typeface="Consolas" panose="020B0609020204030204" pitchFamily="49" charset="0"/>
              </a:rPr>
              <a:t>--1. show the percent each individual order qty. is of the total </a:t>
            </a:r>
            <a:endParaRPr lang="en-US" sz="294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947" dirty="0">
                <a:solidFill>
                  <a:srgbClr val="008000"/>
                </a:solidFill>
                <a:latin typeface="Consolas" panose="020B0609020204030204" pitchFamily="49" charset="0"/>
              </a:rPr>
              <a:t>--   order quantity, for each order id</a:t>
            </a:r>
            <a:endParaRPr lang="en-US" sz="294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947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947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</a:p>
          <a:p>
            <a:r>
              <a:rPr lang="en-US" sz="2947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94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947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94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47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947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94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947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947" dirty="0" err="1">
                <a:solidFill>
                  <a:prstClr val="black"/>
                </a:solidFill>
                <a:latin typeface="Consolas" panose="020B0609020204030204" pitchFamily="49" charset="0"/>
              </a:rPr>
              <a:t>orderqty</a:t>
            </a:r>
            <a:r>
              <a:rPr lang="en-US" sz="2947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94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947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947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947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947" dirty="0" err="1">
                <a:solidFill>
                  <a:prstClr val="black"/>
                </a:solidFill>
                <a:latin typeface="Consolas" panose="020B0609020204030204" pitchFamily="49" charset="0"/>
              </a:rPr>
              <a:t>orderqty</a:t>
            </a:r>
            <a:r>
              <a:rPr lang="en-US" sz="2947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94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47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2947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947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294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47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94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47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947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94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47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94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47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947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94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947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947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947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947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2947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947" dirty="0" err="1">
                <a:solidFill>
                  <a:prstClr val="black"/>
                </a:solidFill>
                <a:latin typeface="Consolas" panose="020B0609020204030204" pitchFamily="49" charset="0"/>
              </a:rPr>
              <a:t>orderqty</a:t>
            </a:r>
            <a:r>
              <a:rPr lang="en-US" sz="294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47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94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47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947" dirty="0">
                <a:solidFill>
                  <a:srgbClr val="808080"/>
                </a:solidFill>
                <a:latin typeface="Consolas" panose="020B0609020204030204" pitchFamily="49" charset="0"/>
              </a:rPr>
              <a:t>)/</a:t>
            </a:r>
            <a:r>
              <a:rPr lang="en-US" sz="2947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947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947" dirty="0" err="1">
                <a:solidFill>
                  <a:prstClr val="black"/>
                </a:solidFill>
                <a:latin typeface="Consolas" panose="020B0609020204030204" pitchFamily="49" charset="0"/>
              </a:rPr>
              <a:t>orderqty</a:t>
            </a:r>
            <a:r>
              <a:rPr lang="en-US" sz="2947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94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947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947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2947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947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294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47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94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47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2947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2947" dirty="0">
                <a:solidFill>
                  <a:srgbClr val="FF0000"/>
                </a:solidFill>
                <a:latin typeface="Consolas" panose="020B0609020204030204" pitchFamily="49" charset="0"/>
              </a:rPr>
              <a:t>'P'</a:t>
            </a:r>
            <a:r>
              <a:rPr lang="en-US" sz="2947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94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47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94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47" dirty="0" err="1">
                <a:solidFill>
                  <a:prstClr val="black"/>
                </a:solidFill>
                <a:latin typeface="Consolas" panose="020B0609020204030204" pitchFamily="49" charset="0"/>
              </a:rPr>
              <a:t>PercentOfWhole</a:t>
            </a:r>
            <a:endParaRPr lang="en-US" sz="2947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94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94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47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2947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947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</a:t>
            </a:r>
            <a:endParaRPr lang="en-US" sz="2947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27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41197" y="50619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7D7CC-FA7F-4AC9-9458-0388FF06549B}"/>
              </a:ext>
            </a:extLst>
          </p:cNvPr>
          <p:cNvSpPr/>
          <p:nvPr/>
        </p:nvSpPr>
        <p:spPr>
          <a:xfrm>
            <a:off x="-327317" y="362499"/>
            <a:ext cx="9793691" cy="681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72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mydbase</a:t>
            </a:r>
            <a:endParaRPr lang="en-US" sz="272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n-US" sz="272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72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--1. save points and rolling back transactions</a:t>
            </a:r>
            <a:endParaRPr lang="en-US" sz="272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drop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temp</a:t>
            </a:r>
            <a:endParaRPr lang="en-US" sz="272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temp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 </a:t>
            </a:r>
            <a:r>
              <a:rPr lang="en-US" sz="272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72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endParaRPr lang="en-US" sz="272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temp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values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72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''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72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temp</a:t>
            </a:r>
            <a:endParaRPr lang="en-US" sz="272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save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72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SavePoint</a:t>
            </a:r>
            <a:endParaRPr lang="en-US" sz="272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272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temp </a:t>
            </a:r>
            <a:endParaRPr lang="en-US" sz="272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  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72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272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id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US" sz="272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temp</a:t>
            </a:r>
            <a:endParaRPr lang="en-US" sz="272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rollback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72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SavePoint</a:t>
            </a:r>
            <a:endParaRPr lang="en-US" sz="272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72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temp</a:t>
            </a:r>
            <a:endParaRPr lang="en-US" sz="272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02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41197" y="50619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DA04AA-0500-4615-BA36-6C9B4BB3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5369" y="257522"/>
            <a:ext cx="5036598" cy="18945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97ABA1-B45B-4958-AEF0-74097A329E50}"/>
              </a:ext>
            </a:extLst>
          </p:cNvPr>
          <p:cNvSpPr/>
          <p:nvPr/>
        </p:nvSpPr>
        <p:spPr>
          <a:xfrm>
            <a:off x="-560723" y="2441782"/>
            <a:ext cx="11128770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36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6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InsertProc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@Name </a:t>
            </a:r>
            <a:r>
              <a:rPr lang="en-US" sz="136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36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@Email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320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36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360" dirty="0" err="1">
                <a:solidFill>
                  <a:srgbClr val="000000"/>
                </a:solidFill>
                <a:latin typeface="Consolas" panose="020B0609020204030204" pitchFamily="49" charset="0"/>
              </a:rPr>
              <a:t>DateSaved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endParaRPr lang="en-US" sz="136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36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36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US" sz="136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36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srgbClr val="000000"/>
                </a:solidFill>
                <a:latin typeface="Consolas" panose="020B0609020204030204" pitchFamily="49" charset="0"/>
              </a:rPr>
              <a:t>DataEntry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srgbClr val="000000"/>
                </a:solidFill>
                <a:latin typeface="Consolas" panose="020B0609020204030204" pitchFamily="49" charset="0"/>
              </a:rPr>
              <a:t>DateAdded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@Name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@Email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360" dirty="0" err="1">
                <a:solidFill>
                  <a:srgbClr val="000000"/>
                </a:solidFill>
                <a:latin typeface="Consolas" panose="020B0609020204030204" pitchFamily="49" charset="0"/>
              </a:rPr>
              <a:t>DateSaved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36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36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US" sz="136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FF00FF"/>
                </a:solidFill>
                <a:latin typeface="Consolas" panose="020B0609020204030204" pitchFamily="49" charset="0"/>
              </a:rPr>
              <a:t>ERROR_MESSAGE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US" sz="136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FF00FF"/>
                </a:solidFill>
                <a:latin typeface="Consolas" panose="020B0609020204030204" pitchFamily="49" charset="0"/>
              </a:rPr>
              <a:t>@@TRANCOUNT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rollback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US" sz="136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US" sz="136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FF00FF"/>
                </a:solidFill>
                <a:latin typeface="Consolas" panose="020B0609020204030204" pitchFamily="49" charset="0"/>
              </a:rPr>
              <a:t>@@TRANCOUNT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commit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US" sz="136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36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36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6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InsertProc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@Name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60" dirty="0">
                <a:solidFill>
                  <a:srgbClr val="FF0000"/>
                </a:solidFill>
                <a:latin typeface="Consolas" panose="020B0609020204030204" pitchFamily="49" charset="0"/>
              </a:rPr>
              <a:t>'John Smith'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@Email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60" dirty="0">
                <a:solidFill>
                  <a:srgbClr val="FF0000"/>
                </a:solidFill>
                <a:latin typeface="Consolas" panose="020B0609020204030204" pitchFamily="49" charset="0"/>
              </a:rPr>
              <a:t>'johnsmith@gmail.com'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360" dirty="0" err="1">
                <a:solidFill>
                  <a:srgbClr val="000000"/>
                </a:solidFill>
                <a:latin typeface="Consolas" panose="020B0609020204030204" pitchFamily="49" charset="0"/>
              </a:rPr>
              <a:t>DateSaved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60" dirty="0">
                <a:solidFill>
                  <a:srgbClr val="FF0000"/>
                </a:solidFill>
                <a:latin typeface="Consolas" panose="020B0609020204030204" pitchFamily="49" charset="0"/>
              </a:rPr>
              <a:t>'10/31/2017'</a:t>
            </a:r>
            <a:endParaRPr lang="en-US" sz="136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srgbClr val="000000"/>
                </a:solidFill>
                <a:latin typeface="Consolas" panose="020B0609020204030204" pitchFamily="49" charset="0"/>
              </a:rPr>
              <a:t>DataEntry</a:t>
            </a:r>
            <a:endParaRPr lang="en-US" sz="136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08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41197" y="50619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DA04AA-0500-4615-BA36-6C9B4BB3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791" y="464427"/>
            <a:ext cx="5036598" cy="18945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881412-5001-4DD9-B3EE-F127F3C8E9B7}"/>
              </a:ext>
            </a:extLst>
          </p:cNvPr>
          <p:cNvSpPr/>
          <p:nvPr/>
        </p:nvSpPr>
        <p:spPr>
          <a:xfrm>
            <a:off x="-370204" y="1051004"/>
            <a:ext cx="13375005" cy="5842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587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--drop procedure </a:t>
            </a:r>
            <a:r>
              <a:rPr lang="en-US" sz="1587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InsertProc</a:t>
            </a:r>
            <a:endParaRPr lang="en-US" sz="158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87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--go</a:t>
            </a:r>
            <a:endParaRPr lang="en-US" sz="158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PROCEDURE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US" sz="1587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587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587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InsertProc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158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@Name </a:t>
            </a:r>
            <a:r>
              <a:rPr lang="en-US" sz="1587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587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</a:t>
            </a:r>
            <a:r>
              <a:rPr lang="en-US" sz="1587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158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@Email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587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150</a:t>
            </a:r>
            <a:r>
              <a:rPr lang="en-US" sz="1587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158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@</a:t>
            </a:r>
            <a:r>
              <a:rPr lang="en-US" sz="1587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DateSaved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endParaRPr lang="en-US" sz="158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en-US" sz="158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endParaRPr lang="en-US" sz="158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58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 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endParaRPr lang="en-US" sz="158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87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PersonTable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587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Email</a:t>
            </a:r>
            <a:r>
              <a:rPr lang="en-US" sz="1587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87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DateAdded</a:t>
            </a:r>
            <a:r>
              <a:rPr lang="en-US" sz="1587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values </a:t>
            </a:r>
            <a:r>
              <a:rPr lang="en-US" sz="1587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@Name</a:t>
            </a:r>
            <a:r>
              <a:rPr lang="en-US" sz="1587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@Email</a:t>
            </a:r>
            <a:r>
              <a:rPr lang="en-US" sz="1587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587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DateSaved</a:t>
            </a:r>
            <a:r>
              <a:rPr lang="en-US" sz="1587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58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endParaRPr lang="en-US" sz="158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endParaRPr lang="en-US" sz="158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 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ERROR_MESSAGE</a:t>
            </a:r>
            <a:r>
              <a:rPr lang="en-US" sz="1587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158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rollback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endParaRPr lang="en-US" sz="158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endParaRPr lang="en-US" sz="158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@@TRANCOUNT</a:t>
            </a:r>
            <a:r>
              <a:rPr lang="en-US" sz="1587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endParaRPr lang="en-US" sz="158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  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commit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endParaRPr lang="en-US" sz="158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US" sz="158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n-US" sz="158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87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InsertProc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@Name</a:t>
            </a:r>
            <a:r>
              <a:rPr lang="en-US" sz="1587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587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'John'</a:t>
            </a:r>
            <a:r>
              <a:rPr lang="en-US" sz="1587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@Email</a:t>
            </a:r>
            <a:r>
              <a:rPr lang="en-US" sz="1587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587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'john@gmail.com'</a:t>
            </a:r>
            <a:r>
              <a:rPr lang="en-US" sz="1587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587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DateSaved</a:t>
            </a:r>
            <a:r>
              <a:rPr lang="en-US" sz="1587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587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'10/31/2017'</a:t>
            </a:r>
            <a:endParaRPr lang="en-US" sz="158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87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587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87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PersonTable</a:t>
            </a:r>
            <a:endParaRPr lang="en-US" sz="158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53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41197" y="50619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7CE14-F2DB-470A-92BE-1D1923EED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" r="56294" b="23793"/>
          <a:stretch/>
        </p:blipFill>
        <p:spPr>
          <a:xfrm>
            <a:off x="-613093" y="257762"/>
            <a:ext cx="6234113" cy="6191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B1E0B3-F0F8-4E64-9F81-2EB63AB8E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07" t="69146" r="29993" b="9558"/>
          <a:stretch/>
        </p:blipFill>
        <p:spPr>
          <a:xfrm>
            <a:off x="3918564" y="0"/>
            <a:ext cx="8916670" cy="1183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B45C9-46A5-42B2-8C8E-79CD3CAE5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730" y="1323267"/>
            <a:ext cx="1597660" cy="218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EA90E3-9738-4E5B-BEEE-122FE3C9A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730" y="1592582"/>
            <a:ext cx="1597660" cy="2183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C3824F-8CA0-4F3E-9241-6F91E804E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391" y="1622933"/>
            <a:ext cx="2056448" cy="248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353E35-D090-4168-9A1F-5E16EFE99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685" y="1945626"/>
            <a:ext cx="1597660" cy="218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3E5B48-8572-4C9C-BA34-471F6FDFA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193" y="4264025"/>
            <a:ext cx="2223770" cy="4533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333A96-46F1-4822-AC0B-47B1A18E56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493" y="2054817"/>
            <a:ext cx="5994691" cy="55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0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41197" y="50619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B925B4-13B0-400A-B593-41A20DD03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0657" y="1"/>
            <a:ext cx="8113982" cy="751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00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41197" y="50619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C94F7-C21D-4C22-93A4-4A7995A3D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1644" y="461864"/>
            <a:ext cx="6798388" cy="68486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148AE5-E89A-4DB2-B4E0-165ACFDF2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061" y="461864"/>
            <a:ext cx="6399139" cy="380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71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41197" y="50619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B00F0-E6D1-4566-A104-247C07B2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7288" y="710911"/>
            <a:ext cx="4255966" cy="4146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504361-DFEE-43B1-B8E1-88C211B44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411" y="862041"/>
            <a:ext cx="8054841" cy="39957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8CAF6F-C0CC-45BB-81E7-6517C8E929A7}"/>
              </a:ext>
            </a:extLst>
          </p:cNvPr>
          <p:cNvSpPr/>
          <p:nvPr/>
        </p:nvSpPr>
        <p:spPr>
          <a:xfrm>
            <a:off x="-490840" y="5678947"/>
            <a:ext cx="7869555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40" dirty="0" err="1">
                <a:solidFill>
                  <a:srgbClr val="000000"/>
                </a:solidFill>
                <a:latin typeface="Consolas" panose="020B0609020204030204" pitchFamily="49" charset="0"/>
              </a:rPr>
              <a:t>txtDate.Text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40" dirty="0" err="1">
                <a:solidFill>
                  <a:srgbClr val="000000"/>
                </a:solidFill>
                <a:latin typeface="Consolas" panose="020B0609020204030204" pitchFamily="49" charset="0"/>
              </a:rPr>
              <a:t>txtEmail.Text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40" dirty="0" err="1">
                <a:solidFill>
                  <a:srgbClr val="000000"/>
                </a:solidFill>
                <a:latin typeface="Consolas" panose="020B0609020204030204" pitchFamily="49" charset="0"/>
              </a:rPr>
              <a:t>txtName.Text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4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39049851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1FA2-9EE8-48B8-9742-A0F2202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41197" y="50619"/>
            <a:ext cx="1083002" cy="413808"/>
          </a:xfrm>
        </p:spPr>
        <p:txBody>
          <a:bodyPr/>
          <a:lstStyle/>
          <a:p>
            <a:fld id="{9FFA59BE-BDA0-402B-87E8-E0278640DD93}" type="datetime1">
              <a:rPr lang="en-US" smtClean="0"/>
              <a:t>11/14/2017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29B797-96F2-47A0-A899-6E474FB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0247" y="257522"/>
            <a:ext cx="6421683" cy="29356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ABDA23-117F-44D5-9678-5549D6447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6828" y="3193149"/>
            <a:ext cx="7247178" cy="27527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AF799B-2BBA-4612-BB0C-70C0D0DD6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958" y="4370563"/>
            <a:ext cx="5048888" cy="1447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6DE634-3CE4-4D9E-AE2B-48E6F0AF7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887" y="1150030"/>
            <a:ext cx="7302313" cy="1381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DA21C-D726-4D28-BEB5-943D83AF4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46828" y="6321251"/>
            <a:ext cx="12263120" cy="4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18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201CB0-CA28-4E94-9D60-C7CB47380936}"/>
              </a:ext>
            </a:extLst>
          </p:cNvPr>
          <p:cNvSpPr txBox="1"/>
          <p:nvPr/>
        </p:nvSpPr>
        <p:spPr>
          <a:xfrm>
            <a:off x="-668057" y="737737"/>
            <a:ext cx="1352811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8609" indent="-388609">
              <a:buAutoNum type="arabicPeriod"/>
            </a:pPr>
            <a:r>
              <a:rPr lang="en-US" sz="4080" dirty="0"/>
              <a:t>Turn windows features on/off</a:t>
            </a:r>
          </a:p>
          <a:p>
            <a:pPr marL="388609" indent="-388609">
              <a:buAutoNum type="arabicPeriod"/>
            </a:pPr>
            <a:r>
              <a:rPr lang="en-US" sz="4080" dirty="0"/>
              <a:t>Add IIS</a:t>
            </a:r>
          </a:p>
          <a:p>
            <a:pPr marL="388609" indent="-388609">
              <a:buAutoNum type="arabicPeriod"/>
            </a:pPr>
            <a:r>
              <a:rPr lang="en-US" sz="4080" dirty="0"/>
              <a:t>Make sure all the important parts are selected</a:t>
            </a:r>
          </a:p>
          <a:p>
            <a:pPr marL="388609" indent="-388609">
              <a:buAutoNum type="arabicPeriod"/>
            </a:pPr>
            <a:r>
              <a:rPr lang="en-US" sz="4080" dirty="0"/>
              <a:t>Create a new website</a:t>
            </a:r>
          </a:p>
          <a:p>
            <a:pPr marL="388609" indent="-388609">
              <a:buAutoNum type="arabicPeriod"/>
            </a:pPr>
            <a:r>
              <a:rPr lang="en-US" sz="4080" dirty="0"/>
              <a:t>Copy the existing site to an easy to use folder on c drive</a:t>
            </a:r>
          </a:p>
          <a:p>
            <a:pPr marL="388609" indent="-388609">
              <a:buAutoNum type="arabicPeriod"/>
            </a:pPr>
            <a:r>
              <a:rPr lang="en-US" sz="4080" dirty="0"/>
              <a:t>Add a log in to SQL Server</a:t>
            </a:r>
          </a:p>
          <a:p>
            <a:r>
              <a:rPr lang="en-US" sz="4080" dirty="0"/>
              <a:t>7. Open hosts file in notepad in administrator mode and add</a:t>
            </a:r>
          </a:p>
          <a:p>
            <a:r>
              <a:rPr lang="en-US" sz="4080" dirty="0"/>
              <a:t>    127.0.0.1 mapped to </a:t>
            </a:r>
            <a:r>
              <a:rPr lang="en-US" sz="4080" dirty="0" err="1"/>
              <a:t>dataentry.home</a:t>
            </a:r>
            <a:endParaRPr lang="en-US" sz="4080" dirty="0"/>
          </a:p>
          <a:p>
            <a:r>
              <a:rPr lang="en-US" sz="4080" dirty="0"/>
              <a:t>8. Set permissions on the stored procedure to be sure it can be executed by the site under IIS APPPOOL\</a:t>
            </a:r>
            <a:r>
              <a:rPr lang="en-US" sz="4080" dirty="0" err="1"/>
              <a:t>dataentry</a:t>
            </a:r>
            <a:endParaRPr lang="en-US" sz="4080" dirty="0"/>
          </a:p>
        </p:txBody>
      </p:sp>
    </p:spTree>
    <p:extLst>
      <p:ext uri="{BB962C8B-B14F-4D97-AF65-F5344CB8AC3E}">
        <p14:creationId xmlns:p14="http://schemas.microsoft.com/office/powerpoint/2010/main" val="1328662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3E56E7-7FA7-4A1A-AEE5-3631BF82DCE5}"/>
              </a:ext>
            </a:extLst>
          </p:cNvPr>
          <p:cNvSpPr txBox="1"/>
          <p:nvPr/>
        </p:nvSpPr>
        <p:spPr>
          <a:xfrm>
            <a:off x="-499746" y="442595"/>
            <a:ext cx="12500611" cy="574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8609" indent="-388609">
              <a:buAutoNum type="arabicPeriod"/>
            </a:pPr>
            <a:r>
              <a:rPr lang="en-US" sz="4080" dirty="0"/>
              <a:t>add database role under admin account</a:t>
            </a:r>
          </a:p>
          <a:p>
            <a:pPr marL="388609" indent="-388609">
              <a:buAutoNum type="arabicPeriod"/>
            </a:pPr>
            <a:r>
              <a:rPr lang="en-US" sz="4080" dirty="0"/>
              <a:t> call it: </a:t>
            </a:r>
            <a:r>
              <a:rPr lang="en-US" sz="4080" dirty="0" err="1"/>
              <a:t>InsertCustomersSelectEmployees</a:t>
            </a:r>
            <a:endParaRPr lang="en-US" sz="4080" dirty="0"/>
          </a:p>
          <a:p>
            <a:pPr marL="388609" indent="-388609">
              <a:buAutoNum type="arabicPeriod"/>
            </a:pPr>
            <a:r>
              <a:rPr lang="en-US" sz="4080" dirty="0"/>
              <a:t>Add two now log ins</a:t>
            </a:r>
          </a:p>
          <a:p>
            <a:pPr marL="388609" indent="-388609">
              <a:buAutoNum type="arabicPeriod"/>
            </a:pPr>
            <a:r>
              <a:rPr lang="en-US" sz="4080" dirty="0"/>
              <a:t>Map logins to users and to database role</a:t>
            </a:r>
          </a:p>
          <a:p>
            <a:pPr marL="388609" indent="-388609">
              <a:buAutoNum type="arabicPeriod"/>
            </a:pPr>
            <a:r>
              <a:rPr lang="en-US" sz="4080" dirty="0"/>
              <a:t>log in under one login</a:t>
            </a:r>
          </a:p>
          <a:p>
            <a:pPr marL="388609" indent="-388609">
              <a:buAutoNum type="arabicPeriod"/>
            </a:pPr>
            <a:r>
              <a:rPr lang="en-US" sz="4080" dirty="0"/>
              <a:t>open new editor window</a:t>
            </a:r>
          </a:p>
          <a:p>
            <a:pPr marL="388609" indent="-388609">
              <a:buAutoNum type="arabicPeriod"/>
            </a:pPr>
            <a:r>
              <a:rPr lang="en-US" sz="4080" dirty="0"/>
              <a:t>show which table can be inserted into</a:t>
            </a:r>
          </a:p>
          <a:p>
            <a:pPr marL="388609" indent="-388609">
              <a:buAutoNum type="arabicPeriod"/>
            </a:pPr>
            <a:r>
              <a:rPr lang="en-US" sz="4080" dirty="0"/>
              <a:t>show which table can be selected from but not inserted into</a:t>
            </a:r>
          </a:p>
        </p:txBody>
      </p:sp>
    </p:spTree>
    <p:extLst>
      <p:ext uri="{BB962C8B-B14F-4D97-AF65-F5344CB8AC3E}">
        <p14:creationId xmlns:p14="http://schemas.microsoft.com/office/powerpoint/2010/main" val="12172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ED79F6-A0D5-40A0-AA61-BF0E57D2C325}"/>
              </a:ext>
            </a:extLst>
          </p:cNvPr>
          <p:cNvSpPr/>
          <p:nvPr/>
        </p:nvSpPr>
        <p:spPr>
          <a:xfrm>
            <a:off x="-576198" y="1967728"/>
            <a:ext cx="13344395" cy="3824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73" dirty="0">
                <a:solidFill>
                  <a:srgbClr val="008000"/>
                </a:solidFill>
                <a:latin typeface="Consolas" panose="020B0609020204030204" pitchFamily="49" charset="0"/>
              </a:rPr>
              <a:t>--lesson 39</a:t>
            </a:r>
            <a:endParaRPr lang="en-US" sz="317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</a:p>
          <a:p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317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173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sz="317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productid</a:t>
            </a:r>
            <a:r>
              <a:rPr lang="en-US" sz="317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17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color </a:t>
            </a:r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173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production</a:t>
            </a:r>
            <a:r>
              <a:rPr lang="en-US" sz="317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173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173" dirty="0" err="1">
                <a:solidFill>
                  <a:prstClr val="black"/>
                </a:solidFill>
                <a:latin typeface="Consolas" panose="020B0609020204030204" pitchFamily="49" charset="0"/>
              </a:rPr>
              <a:t>proddetails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173" dirty="0" err="1">
                <a:solidFill>
                  <a:prstClr val="black"/>
                </a:solidFill>
                <a:latin typeface="Consolas" panose="020B0609020204030204" pitchFamily="49" charset="0"/>
              </a:rPr>
              <a:t>ordetails</a:t>
            </a:r>
            <a:r>
              <a:rPr lang="en-US" sz="317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173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US" sz="317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173" dirty="0" err="1">
                <a:solidFill>
                  <a:prstClr val="black"/>
                </a:solidFill>
                <a:latin typeface="Consolas" panose="020B0609020204030204" pitchFamily="49" charset="0"/>
              </a:rPr>
              <a:t>proddetails</a:t>
            </a:r>
            <a:r>
              <a:rPr lang="en-US" sz="317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173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US" sz="317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Color</a:t>
            </a:r>
          </a:p>
          <a:p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173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317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173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173" dirty="0" err="1">
                <a:solidFill>
                  <a:prstClr val="black"/>
                </a:solidFill>
                <a:latin typeface="Consolas" panose="020B0609020204030204" pitchFamily="49" charset="0"/>
              </a:rPr>
              <a:t>ordetails</a:t>
            </a:r>
            <a:endParaRPr lang="en-US" sz="317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0019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3E56E7-7FA7-4A1A-AEE5-3631BF82DCE5}"/>
              </a:ext>
            </a:extLst>
          </p:cNvPr>
          <p:cNvSpPr txBox="1"/>
          <p:nvPr/>
        </p:nvSpPr>
        <p:spPr>
          <a:xfrm>
            <a:off x="-634683" y="572135"/>
            <a:ext cx="13461366" cy="574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1985" indent="-841985">
              <a:buAutoNum type="arabicPeriod"/>
            </a:pPr>
            <a:r>
              <a:rPr lang="en-US" sz="4080" dirty="0"/>
              <a:t>Backup</a:t>
            </a:r>
          </a:p>
          <a:p>
            <a:pPr marL="1360130" lvl="1" indent="-841985">
              <a:buAutoNum type="arabicPeriod"/>
            </a:pPr>
            <a:r>
              <a:rPr lang="en-US" sz="4080" dirty="0"/>
              <a:t>Database-&gt;Tasks-&gt;Backup</a:t>
            </a:r>
          </a:p>
          <a:p>
            <a:pPr marL="1360130" lvl="1" indent="-841985">
              <a:buAutoNum type="arabicPeriod"/>
            </a:pPr>
            <a:r>
              <a:rPr lang="en-US" sz="4080" dirty="0"/>
              <a:t>Database-&gt;Tasks-&gt;Restore</a:t>
            </a:r>
          </a:p>
          <a:p>
            <a:pPr marL="841985" indent="-841985">
              <a:buAutoNum type="arabicPeriod"/>
            </a:pPr>
            <a:r>
              <a:rPr lang="en-US" sz="4080" dirty="0"/>
              <a:t>Take Offline/Put online</a:t>
            </a:r>
          </a:p>
          <a:p>
            <a:pPr marL="1360130" lvl="1" indent="-841985">
              <a:buAutoNum type="arabicPeriod"/>
            </a:pPr>
            <a:r>
              <a:rPr lang="en-US" sz="4080" dirty="0"/>
              <a:t>Database-&gt; Tasks-&gt;Take Offline</a:t>
            </a:r>
          </a:p>
          <a:p>
            <a:pPr marL="1360130" lvl="1" indent="-841985">
              <a:buAutoNum type="arabicPeriod"/>
            </a:pPr>
            <a:r>
              <a:rPr lang="en-US" sz="4080" dirty="0"/>
              <a:t>Database-&gt;Tasks-&gt;Bring Online</a:t>
            </a:r>
          </a:p>
          <a:p>
            <a:r>
              <a:rPr lang="en-US" sz="4080" dirty="0"/>
              <a:t>3. Query SQL Server from Excel</a:t>
            </a:r>
          </a:p>
          <a:p>
            <a:r>
              <a:rPr lang="en-US" sz="4080" dirty="0"/>
              <a:t>	1. Get connection string from Server</a:t>
            </a:r>
          </a:p>
          <a:p>
            <a:r>
              <a:rPr lang="en-US" sz="4080" dirty="0"/>
              <a:t>    2. In Excel, go to Data and choose SQL Server as data source</a:t>
            </a:r>
          </a:p>
        </p:txBody>
      </p:sp>
    </p:spTree>
    <p:extLst>
      <p:ext uri="{BB962C8B-B14F-4D97-AF65-F5344CB8AC3E}">
        <p14:creationId xmlns:p14="http://schemas.microsoft.com/office/powerpoint/2010/main" val="2179235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3E56E7-7FA7-4A1A-AEE5-3631BF82DCE5}"/>
              </a:ext>
            </a:extLst>
          </p:cNvPr>
          <p:cNvSpPr txBox="1"/>
          <p:nvPr/>
        </p:nvSpPr>
        <p:spPr>
          <a:xfrm>
            <a:off x="-634683" y="1705609"/>
            <a:ext cx="13461366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1985" indent="-841985">
              <a:buAutoNum type="arabicPeriod"/>
            </a:pPr>
            <a:r>
              <a:rPr lang="en-US" sz="4080" dirty="0"/>
              <a:t>Server Objects-&gt; Backup Devices</a:t>
            </a:r>
          </a:p>
          <a:p>
            <a:pPr marL="841985" indent="-841985">
              <a:buAutoNum type="arabicPeriod"/>
            </a:pPr>
            <a:r>
              <a:rPr lang="en-US" sz="4080" dirty="0"/>
              <a:t>Show how to use new backup device</a:t>
            </a:r>
          </a:p>
          <a:p>
            <a:pPr marL="841985" indent="-841985">
              <a:buAutoNum type="arabicPeriod"/>
            </a:pPr>
            <a:r>
              <a:rPr lang="en-US" sz="4080" dirty="0"/>
              <a:t>Show different restore from name of </a:t>
            </a:r>
            <a:r>
              <a:rPr lang="en-US" sz="4080" dirty="0" err="1"/>
              <a:t>mydbase</a:t>
            </a:r>
            <a:r>
              <a:rPr lang="en-US" sz="4080" dirty="0"/>
              <a:t> directly</a:t>
            </a:r>
          </a:p>
          <a:p>
            <a:pPr marL="841985" indent="-841985">
              <a:buAutoNum type="arabicPeriod"/>
            </a:pPr>
            <a:r>
              <a:rPr lang="en-US" sz="4080" dirty="0"/>
              <a:t>Show how to open the SQL Server log</a:t>
            </a:r>
          </a:p>
          <a:p>
            <a:pPr marL="841985" indent="-841985">
              <a:buAutoNum type="arabicPeriod"/>
            </a:pPr>
            <a:r>
              <a:rPr lang="en-US" sz="4080" dirty="0"/>
              <a:t>Show how information is updated in the log when an event occurs</a:t>
            </a:r>
          </a:p>
          <a:p>
            <a:endParaRPr lang="en-US" sz="4080" dirty="0"/>
          </a:p>
        </p:txBody>
      </p:sp>
    </p:spTree>
    <p:extLst>
      <p:ext uri="{BB962C8B-B14F-4D97-AF65-F5344CB8AC3E}">
        <p14:creationId xmlns:p14="http://schemas.microsoft.com/office/powerpoint/2010/main" val="808182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B1CB9F-5DEE-440A-8A03-4DCF5327345F}"/>
              </a:ext>
            </a:extLst>
          </p:cNvPr>
          <p:cNvSpPr txBox="1"/>
          <p:nvPr/>
        </p:nvSpPr>
        <p:spPr>
          <a:xfrm>
            <a:off x="-613096" y="217726"/>
            <a:ext cx="9948763" cy="511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Stage 1: </a:t>
            </a:r>
          </a:p>
          <a:p>
            <a:r>
              <a:rPr lang="en-US" sz="2040" dirty="0"/>
              <a:t>1. Make folder for site on c drive c:\dashboard</a:t>
            </a:r>
          </a:p>
          <a:p>
            <a:r>
              <a:rPr lang="en-US" sz="2040" dirty="0"/>
              <a:t>2. Make a site using it on IIS</a:t>
            </a:r>
          </a:p>
          <a:p>
            <a:r>
              <a:rPr lang="en-US" sz="2040" dirty="0"/>
              <a:t>3. Add entry to hosts file: 127.0.0.1 dashboard (launch  note pad in admin mode)</a:t>
            </a:r>
          </a:p>
          <a:p>
            <a:r>
              <a:rPr lang="en-US" sz="2040" dirty="0"/>
              <a:t>4. Launch VS in admin mode and make HTTP site on IIS Server</a:t>
            </a:r>
          </a:p>
          <a:p>
            <a:r>
              <a:rPr lang="en-US" sz="2040" dirty="0"/>
              <a:t>5. Add basic ASP.NET web page</a:t>
            </a:r>
          </a:p>
          <a:p>
            <a:endParaRPr lang="en-US" sz="2040" dirty="0"/>
          </a:p>
          <a:p>
            <a:r>
              <a:rPr lang="en-US" sz="2040" dirty="0"/>
              <a:t>Stage 2: </a:t>
            </a:r>
          </a:p>
          <a:p>
            <a:r>
              <a:rPr lang="en-US" sz="2040" dirty="0"/>
              <a:t>5. Add table to </a:t>
            </a:r>
            <a:r>
              <a:rPr lang="en-US" sz="2040" dirty="0" err="1"/>
              <a:t>sql</a:t>
            </a:r>
            <a:r>
              <a:rPr lang="en-US" sz="2040" dirty="0"/>
              <a:t> server named Employees in </a:t>
            </a:r>
            <a:r>
              <a:rPr lang="en-US" sz="2040" dirty="0" err="1"/>
              <a:t>MyDbase</a:t>
            </a:r>
            <a:endParaRPr lang="en-US" sz="2040" dirty="0"/>
          </a:p>
          <a:p>
            <a:r>
              <a:rPr lang="en-US" sz="2040" dirty="0"/>
              <a:t>6. Add details view to plain ASP.NET web page, clear the settings on it for width/height</a:t>
            </a:r>
          </a:p>
          <a:p>
            <a:r>
              <a:rPr lang="en-US" sz="2040" dirty="0"/>
              <a:t>7. Add connection to </a:t>
            </a:r>
            <a:r>
              <a:rPr lang="en-US" sz="2040" dirty="0" err="1"/>
              <a:t>sql</a:t>
            </a:r>
            <a:r>
              <a:rPr lang="en-US" sz="2040" dirty="0"/>
              <a:t> server to </a:t>
            </a:r>
            <a:r>
              <a:rPr lang="en-US" sz="2040" dirty="0" err="1"/>
              <a:t>EmployeesTable</a:t>
            </a:r>
            <a:endParaRPr lang="en-US" sz="2040" dirty="0"/>
          </a:p>
          <a:p>
            <a:r>
              <a:rPr lang="en-US" sz="2040" dirty="0"/>
              <a:t>8. Add login to SQL Server for APPPOOL\dashboard</a:t>
            </a:r>
          </a:p>
          <a:p>
            <a:endParaRPr lang="en-US" sz="2040" dirty="0"/>
          </a:p>
          <a:p>
            <a:r>
              <a:rPr lang="en-US" sz="2040" dirty="0"/>
              <a:t>Stage 3:</a:t>
            </a:r>
          </a:p>
          <a:p>
            <a:pPr marL="388609" indent="-388609">
              <a:buAutoNum type="arabicPeriod"/>
            </a:pPr>
            <a:r>
              <a:rPr lang="en-US" sz="2040" dirty="0"/>
              <a:t>Add style sheet</a:t>
            </a:r>
          </a:p>
          <a:p>
            <a:pPr marL="388609" indent="-388609">
              <a:buAutoNum type="arabicPeriod"/>
            </a:pPr>
            <a:r>
              <a:rPr lang="en-US" sz="2040" dirty="0"/>
              <a:t>Add </a:t>
            </a:r>
            <a:r>
              <a:rPr lang="en-US" sz="2040" dirty="0" err="1"/>
              <a:t>jquery</a:t>
            </a:r>
            <a:r>
              <a:rPr lang="en-US" sz="2040" dirty="0"/>
              <a:t> with drag, drop, save to local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4E4CA-A7FF-425C-8F71-38A153C55C4A}"/>
              </a:ext>
            </a:extLst>
          </p:cNvPr>
          <p:cNvSpPr/>
          <p:nvPr/>
        </p:nvSpPr>
        <p:spPr>
          <a:xfrm>
            <a:off x="-370354" y="5382583"/>
            <a:ext cx="6604856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60" dirty="0">
                <a:latin typeface="Lucida Console" panose="020B0609040504020204" pitchFamily="49" charset="0"/>
              </a:rPr>
              <a:t>.</a:t>
            </a:r>
            <a:r>
              <a:rPr lang="en-US" sz="1360" dirty="0" err="1">
                <a:latin typeface="Lucida Console" panose="020B0609040504020204" pitchFamily="49" charset="0"/>
              </a:rPr>
              <a:t>DashboardElement</a:t>
            </a:r>
            <a:endParaRPr lang="en-US" sz="1360" dirty="0">
              <a:latin typeface="Lucida Console" panose="020B0609040504020204" pitchFamily="49" charset="0"/>
            </a:endParaRPr>
          </a:p>
          <a:p>
            <a:r>
              <a:rPr lang="en-US" sz="136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360" dirty="0">
                <a:latin typeface="Lucida Console" panose="020B0609040504020204" pitchFamily="49" charset="0"/>
              </a:rPr>
              <a:t>    border:1px solid red;</a:t>
            </a:r>
          </a:p>
          <a:p>
            <a:r>
              <a:rPr lang="en-US" sz="1360" dirty="0">
                <a:latin typeface="Lucida Console" panose="020B0609040504020204" pitchFamily="49" charset="0"/>
              </a:rPr>
              <a:t>    border-radius:5px;</a:t>
            </a:r>
          </a:p>
          <a:p>
            <a:r>
              <a:rPr lang="en-US" sz="1360" dirty="0">
                <a:latin typeface="Lucida Console" panose="020B0609040504020204" pitchFamily="49" charset="0"/>
              </a:rPr>
              <a:t>    </a:t>
            </a:r>
            <a:r>
              <a:rPr lang="en-US" sz="1360" dirty="0" err="1">
                <a:latin typeface="Lucida Console" panose="020B0609040504020204" pitchFamily="49" charset="0"/>
              </a:rPr>
              <a:t>background-color:bisque</a:t>
            </a:r>
            <a:r>
              <a:rPr lang="en-US" sz="136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360" dirty="0">
                <a:latin typeface="Lucida Console" panose="020B0609040504020204" pitchFamily="49" charset="0"/>
              </a:rPr>
              <a:t>    padding:5px;</a:t>
            </a:r>
          </a:p>
          <a:p>
            <a:r>
              <a:rPr lang="en-US" sz="1360" dirty="0">
                <a:latin typeface="Lucida Console" panose="020B0609040504020204" pitchFamily="49" charset="0"/>
              </a:rPr>
              <a:t>    </a:t>
            </a:r>
            <a:r>
              <a:rPr lang="en-US" sz="1360" dirty="0" err="1">
                <a:latin typeface="Lucida Console" panose="020B0609040504020204" pitchFamily="49" charset="0"/>
              </a:rPr>
              <a:t>font-family:Arial</a:t>
            </a:r>
            <a:r>
              <a:rPr lang="en-US" sz="136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36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313119-1C3E-42DD-8C3E-E8DE68E96C48}"/>
              </a:ext>
            </a:extLst>
          </p:cNvPr>
          <p:cNvSpPr/>
          <p:nvPr/>
        </p:nvSpPr>
        <p:spPr>
          <a:xfrm>
            <a:off x="5330170" y="5610957"/>
            <a:ext cx="6049868" cy="197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36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36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       $(</a:t>
            </a:r>
            <a:r>
              <a:rPr lang="en-US" sz="1360" dirty="0">
                <a:solidFill>
                  <a:srgbClr val="A31515"/>
                </a:solidFill>
                <a:latin typeface="Consolas" panose="020B0609020204030204" pitchFamily="49" charset="0"/>
              </a:rPr>
              <a:t>"#main"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).draggable()</a:t>
            </a:r>
          </a:p>
          <a:p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6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srgbClr val="000000"/>
                </a:solidFill>
                <a:latin typeface="Consolas" panose="020B0609020204030204" pitchFamily="49" charset="0"/>
              </a:rPr>
              <a:t>topLeft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6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JSON.parse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6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localStorage.getItem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60" dirty="0">
                <a:solidFill>
                  <a:srgbClr val="A31515"/>
                </a:solidFill>
                <a:latin typeface="Consolas" panose="020B0609020204030204" pitchFamily="49" charset="0"/>
              </a:rPr>
              <a:t>'div'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       $(</a:t>
            </a:r>
            <a:r>
              <a:rPr lang="en-US" sz="1360" dirty="0">
                <a:solidFill>
                  <a:srgbClr val="A31515"/>
                </a:solidFill>
                <a:latin typeface="Consolas" panose="020B0609020204030204" pitchFamily="49" charset="0"/>
              </a:rPr>
              <a:t>"#main"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360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60" dirty="0" err="1">
                <a:solidFill>
                  <a:srgbClr val="000000"/>
                </a:solidFill>
                <a:latin typeface="Consolas" panose="020B0609020204030204" pitchFamily="49" charset="0"/>
              </a:rPr>
              <a:t>topLeft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       $(window).on(</a:t>
            </a:r>
            <a:r>
              <a:rPr lang="en-US" sz="136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360" dirty="0" err="1">
                <a:solidFill>
                  <a:srgbClr val="A31515"/>
                </a:solidFill>
                <a:latin typeface="Consolas" panose="020B0609020204030204" pitchFamily="49" charset="0"/>
              </a:rPr>
              <a:t>beforeunload</a:t>
            </a:r>
            <a:r>
              <a:rPr lang="en-US" sz="136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6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60" dirty="0" err="1">
                <a:solidFill>
                  <a:srgbClr val="000000"/>
                </a:solidFill>
                <a:latin typeface="Consolas" panose="020B0609020204030204" pitchFamily="49" charset="0"/>
              </a:rPr>
              <a:t>pos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= $(</a:t>
            </a:r>
            <a:r>
              <a:rPr lang="en-US" sz="1360" dirty="0">
                <a:solidFill>
                  <a:srgbClr val="A31515"/>
                </a:solidFill>
                <a:latin typeface="Consolas" panose="020B0609020204030204" pitchFamily="49" charset="0"/>
              </a:rPr>
              <a:t>"#main"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).position()</a:t>
            </a:r>
          </a:p>
          <a:p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6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localStorage.setItem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60" dirty="0">
                <a:solidFill>
                  <a:srgbClr val="A31515"/>
                </a:solidFill>
                <a:latin typeface="Consolas" panose="020B0609020204030204" pitchFamily="49" charset="0"/>
              </a:rPr>
              <a:t>'div'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6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JSON.stringify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60" dirty="0" err="1">
                <a:solidFill>
                  <a:srgbClr val="000000"/>
                </a:solidFill>
                <a:latin typeface="Consolas" panose="020B0609020204030204" pitchFamily="49" charset="0"/>
              </a:rPr>
              <a:t>pos</a:t>
            </a:r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r>
              <a:rPr lang="en-US" sz="136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36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36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360" dirty="0"/>
          </a:p>
        </p:txBody>
      </p:sp>
    </p:spTree>
    <p:extLst>
      <p:ext uri="{BB962C8B-B14F-4D97-AF65-F5344CB8AC3E}">
        <p14:creationId xmlns:p14="http://schemas.microsoft.com/office/powerpoint/2010/main" val="13536387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B1CB9F-5DEE-440A-8A03-4DCF5327345F}"/>
              </a:ext>
            </a:extLst>
          </p:cNvPr>
          <p:cNvSpPr txBox="1"/>
          <p:nvPr/>
        </p:nvSpPr>
        <p:spPr>
          <a:xfrm>
            <a:off x="-613096" y="217727"/>
            <a:ext cx="9948763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Stage 4: </a:t>
            </a:r>
          </a:p>
          <a:p>
            <a:r>
              <a:rPr lang="en-US" sz="2040" dirty="0"/>
              <a:t>1. Add header div with checkbox to element</a:t>
            </a:r>
          </a:p>
          <a:p>
            <a:r>
              <a:rPr lang="en-US" sz="2040" dirty="0"/>
              <a:t>2. Add C# code to operate the checkbox</a:t>
            </a:r>
          </a:p>
          <a:p>
            <a:r>
              <a:rPr lang="en-US" sz="2040" dirty="0"/>
              <a:t>3.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CFD0F5-AD23-4EA4-881C-0C6EFCDD9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8368" y="1152002"/>
            <a:ext cx="8474075" cy="18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731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8ADCA1-7581-4DA9-8824-683713557795}"/>
              </a:ext>
            </a:extLst>
          </p:cNvPr>
          <p:cNvSpPr/>
          <p:nvPr/>
        </p:nvSpPr>
        <p:spPr>
          <a:xfrm>
            <a:off x="-261966" y="1156313"/>
            <a:ext cx="10811342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&lt;%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80" dirty="0">
                <a:solidFill>
                  <a:srgbClr val="800000"/>
                </a:solidFill>
                <a:latin typeface="Consolas" panose="020B0609020204030204" pitchFamily="49" charset="0"/>
              </a:rPr>
              <a:t>Page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80" dirty="0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="C#"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80" dirty="0" err="1">
                <a:solidFill>
                  <a:srgbClr val="FF0000"/>
                </a:solidFill>
                <a:latin typeface="Consolas" panose="020B0609020204030204" pitchFamily="49" charset="0"/>
              </a:rPr>
              <a:t>AutoEventWireup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80" dirty="0" err="1">
                <a:solidFill>
                  <a:srgbClr val="FF0000"/>
                </a:solidFill>
                <a:latin typeface="Consolas" panose="020B0609020204030204" pitchFamily="49" charset="0"/>
              </a:rPr>
              <a:t>CodeFile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68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Default.aspx.cs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80" dirty="0">
                <a:solidFill>
                  <a:srgbClr val="FF0000"/>
                </a:solidFill>
                <a:latin typeface="Consolas" panose="020B0609020204030204" pitchFamily="49" charset="0"/>
              </a:rPr>
              <a:t>Inherits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="_Default"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%&gt;</a:t>
            </a:r>
          </a:p>
          <a:p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&lt;!</a:t>
            </a:r>
            <a:r>
              <a:rPr lang="en-US" sz="680" dirty="0">
                <a:solidFill>
                  <a:srgbClr val="800000"/>
                </a:solidFill>
                <a:latin typeface="Consolas" panose="020B0609020204030204" pitchFamily="49" charset="0"/>
              </a:rPr>
              <a:t>DOCTYPE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8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68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8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68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80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="server"&gt;</a:t>
            </a:r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68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68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68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8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="Scripts/jquery-1.12.4.js"&gt;&lt;/</a:t>
            </a:r>
            <a:r>
              <a:rPr lang="en-US" sz="68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68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8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="Scripts/jquery-ui-1.12.1.min.js"&gt;&lt;/</a:t>
            </a:r>
            <a:r>
              <a:rPr lang="en-US" sz="68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68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68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68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8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="form1"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80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="server"&gt;</a:t>
            </a:r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68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8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="Element"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8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68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:1px solid red; </a:t>
            </a:r>
          </a:p>
          <a:p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68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680" dirty="0" err="1">
                <a:solidFill>
                  <a:srgbClr val="0000FF"/>
                </a:solidFill>
                <a:latin typeface="Consolas" panose="020B0609020204030204" pitchFamily="49" charset="0"/>
              </a:rPr>
              <a:t>:bisque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680" dirty="0" err="1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680" dirty="0" err="1">
                <a:solidFill>
                  <a:srgbClr val="0000FF"/>
                </a:solidFill>
                <a:latin typeface="Consolas" panose="020B0609020204030204" pitchFamily="49" charset="0"/>
              </a:rPr>
              <a:t>:inline-block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680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:1px;</a:t>
            </a:r>
          </a:p>
          <a:p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680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:5px;</a:t>
            </a:r>
          </a:p>
          <a:p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680" dirty="0" err="1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US" sz="680" dirty="0" err="1">
                <a:solidFill>
                  <a:srgbClr val="0000FF"/>
                </a:solidFill>
                <a:latin typeface="Consolas" panose="020B0609020204030204" pitchFamily="49" charset="0"/>
              </a:rPr>
              <a:t>:absolute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;"&gt;</a:t>
            </a:r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hello world</a:t>
            </a: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68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680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US" sz="68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68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80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="server"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80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="Save"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8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680" dirty="0" err="1">
                <a:solidFill>
                  <a:srgbClr val="0000FF"/>
                </a:solidFill>
                <a:latin typeface="Consolas" panose="020B0609020204030204" pitchFamily="49" charset="0"/>
              </a:rPr>
              <a:t>btnSave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68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    $(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       $(</a:t>
            </a:r>
            <a:r>
              <a:rPr lang="en-US" sz="680" dirty="0">
                <a:solidFill>
                  <a:srgbClr val="A31515"/>
                </a:solidFill>
                <a:latin typeface="Consolas" panose="020B0609020204030204" pitchFamily="49" charset="0"/>
              </a:rPr>
              <a:t>".Element"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).draggable();</a:t>
            </a: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       $(</a:t>
            </a:r>
            <a:r>
              <a:rPr lang="en-US" sz="680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&lt;%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btnSave.ID%&gt;</a:t>
            </a:r>
            <a:r>
              <a:rPr lang="en-US" sz="68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).click(</a:t>
            </a: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68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80" dirty="0" err="1">
                <a:solidFill>
                  <a:srgbClr val="000000"/>
                </a:solidFill>
                <a:latin typeface="Consolas" panose="020B0609020204030204" pitchFamily="49" charset="0"/>
              </a:rPr>
              <a:t>pos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= $(</a:t>
            </a:r>
            <a:r>
              <a:rPr lang="en-US" sz="680" dirty="0">
                <a:solidFill>
                  <a:srgbClr val="A31515"/>
                </a:solidFill>
                <a:latin typeface="Consolas" panose="020B0609020204030204" pitchFamily="49" charset="0"/>
              </a:rPr>
              <a:t>"#Element"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).position()</a:t>
            </a: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68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localStorage.setItem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80" dirty="0">
                <a:solidFill>
                  <a:srgbClr val="A31515"/>
                </a:solidFill>
                <a:latin typeface="Consolas" panose="020B0609020204030204" pitchFamily="49" charset="0"/>
              </a:rPr>
              <a:t>'div'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68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JSON.stringify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80" dirty="0" err="1">
                <a:solidFill>
                  <a:srgbClr val="000000"/>
                </a:solidFill>
                <a:latin typeface="Consolas" panose="020B0609020204030204" pitchFamily="49" charset="0"/>
              </a:rPr>
              <a:t>pos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});</a:t>
            </a: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8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80" dirty="0" err="1">
                <a:solidFill>
                  <a:srgbClr val="000000"/>
                </a:solidFill>
                <a:latin typeface="Consolas" panose="020B0609020204030204" pitchFamily="49" charset="0"/>
              </a:rPr>
              <a:t>xy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68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JSON.parse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8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localStorage.getItem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80" dirty="0">
                <a:solidFill>
                  <a:srgbClr val="A31515"/>
                </a:solidFill>
                <a:latin typeface="Consolas" panose="020B0609020204030204" pitchFamily="49" charset="0"/>
              </a:rPr>
              <a:t>'div'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        $(</a:t>
            </a:r>
            <a:r>
              <a:rPr lang="en-US" sz="680" dirty="0">
                <a:solidFill>
                  <a:srgbClr val="A31515"/>
                </a:solidFill>
                <a:latin typeface="Consolas" panose="020B0609020204030204" pitchFamily="49" charset="0"/>
              </a:rPr>
              <a:t>".Element"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680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80" dirty="0" err="1">
                <a:solidFill>
                  <a:srgbClr val="000000"/>
                </a:solidFill>
                <a:latin typeface="Consolas" panose="020B0609020204030204" pitchFamily="49" charset="0"/>
              </a:rPr>
              <a:t>xy</a:t>
            </a:r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80" dirty="0">
                <a:solidFill>
                  <a:srgbClr val="008000"/>
                </a:solidFill>
                <a:latin typeface="Consolas" panose="020B0609020204030204" pitchFamily="49" charset="0"/>
              </a:rPr>
              <a:t>//$(window).unload(function ()</a:t>
            </a:r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80" dirty="0">
                <a:solidFill>
                  <a:srgbClr val="008000"/>
                </a:solidFill>
                <a:latin typeface="Consolas" panose="020B0609020204030204" pitchFamily="49" charset="0"/>
              </a:rPr>
              <a:t>//{</a:t>
            </a:r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80" dirty="0">
                <a:solidFill>
                  <a:srgbClr val="008000"/>
                </a:solidFill>
                <a:latin typeface="Consolas" panose="020B0609020204030204" pitchFamily="49" charset="0"/>
              </a:rPr>
              <a:t>//    </a:t>
            </a:r>
            <a:r>
              <a:rPr lang="en-US" sz="680" dirty="0" err="1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en-US" sz="68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680" dirty="0" err="1">
                <a:solidFill>
                  <a:srgbClr val="008000"/>
                </a:solidFill>
                <a:latin typeface="Consolas" panose="020B0609020204030204" pitchFamily="49" charset="0"/>
              </a:rPr>
              <a:t>pos</a:t>
            </a:r>
            <a:r>
              <a:rPr lang="en-US" sz="680" dirty="0">
                <a:solidFill>
                  <a:srgbClr val="008000"/>
                </a:solidFill>
                <a:latin typeface="Consolas" panose="020B0609020204030204" pitchFamily="49" charset="0"/>
              </a:rPr>
              <a:t> = $(".Element").position()</a:t>
            </a:r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80" dirty="0">
                <a:solidFill>
                  <a:srgbClr val="008000"/>
                </a:solidFill>
                <a:latin typeface="Consolas" panose="020B0609020204030204" pitchFamily="49" charset="0"/>
              </a:rPr>
              <a:t>//    </a:t>
            </a:r>
            <a:r>
              <a:rPr lang="en-US" sz="680" dirty="0" err="1">
                <a:solidFill>
                  <a:srgbClr val="008000"/>
                </a:solidFill>
                <a:latin typeface="Consolas" panose="020B0609020204030204" pitchFamily="49" charset="0"/>
              </a:rPr>
              <a:t>localStorage.setItem</a:t>
            </a:r>
            <a:r>
              <a:rPr lang="en-US" sz="680" dirty="0">
                <a:solidFill>
                  <a:srgbClr val="008000"/>
                </a:solidFill>
                <a:latin typeface="Consolas" panose="020B0609020204030204" pitchFamily="49" charset="0"/>
              </a:rPr>
              <a:t>('div', </a:t>
            </a:r>
            <a:r>
              <a:rPr lang="en-US" sz="680" dirty="0" err="1">
                <a:solidFill>
                  <a:srgbClr val="008000"/>
                </a:solidFill>
                <a:latin typeface="Consolas" panose="020B0609020204030204" pitchFamily="49" charset="0"/>
              </a:rPr>
              <a:t>JSON.stringify</a:t>
            </a:r>
            <a:r>
              <a:rPr lang="en-US" sz="68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680" dirty="0" err="1">
                <a:solidFill>
                  <a:srgbClr val="008000"/>
                </a:solidFill>
                <a:latin typeface="Consolas" panose="020B0609020204030204" pitchFamily="49" charset="0"/>
              </a:rPr>
              <a:t>pos</a:t>
            </a:r>
            <a:r>
              <a:rPr lang="en-US" sz="680" dirty="0">
                <a:solidFill>
                  <a:srgbClr val="008000"/>
                </a:solidFill>
                <a:latin typeface="Consolas" panose="020B0609020204030204" pitchFamily="49" charset="0"/>
              </a:rPr>
              <a:t>))</a:t>
            </a:r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80" dirty="0">
                <a:solidFill>
                  <a:srgbClr val="008000"/>
                </a:solidFill>
                <a:latin typeface="Consolas" panose="020B0609020204030204" pitchFamily="49" charset="0"/>
              </a:rPr>
              <a:t>//});</a:t>
            </a:r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68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68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68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68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68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680" dirty="0">
                <a:solidFill>
                  <a:srgbClr val="0000FF"/>
                </a:solidFill>
                <a:latin typeface="Consolas" panose="020B0609020204030204" pitchFamily="49" charset="0"/>
              </a:rPr>
              <a:t>website 12</a:t>
            </a:r>
            <a:endParaRPr lang="en-US" sz="68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2911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4B1B7F-43F1-4616-BE8E-C5F49C78C7F8}"/>
              </a:ext>
            </a:extLst>
          </p:cNvPr>
          <p:cNvSpPr/>
          <p:nvPr/>
        </p:nvSpPr>
        <p:spPr>
          <a:xfrm>
            <a:off x="-654085" y="333369"/>
            <a:ext cx="13500170" cy="162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8145" indent="-518145">
              <a:buAutoNum type="arabicPeriod"/>
            </a:pPr>
            <a:r>
              <a:rPr lang="en-US" sz="2493" dirty="0">
                <a:solidFill>
                  <a:srgbClr val="000000"/>
                </a:solidFill>
                <a:latin typeface="Consolas" panose="020B0609020204030204" pitchFamily="49" charset="0"/>
              </a:rPr>
              <a:t>Add jQuery UI </a:t>
            </a:r>
            <a:r>
              <a:rPr lang="en-US" sz="2493" dirty="0" err="1">
                <a:solidFill>
                  <a:srgbClr val="000000"/>
                </a:solidFill>
                <a:latin typeface="Consolas" panose="020B0609020204030204" pitchFamily="49" charset="0"/>
              </a:rPr>
              <a:t>referenece</a:t>
            </a:r>
            <a:r>
              <a:rPr lang="en-US" sz="2493" dirty="0">
                <a:solidFill>
                  <a:srgbClr val="000000"/>
                </a:solidFill>
                <a:latin typeface="Consolas" panose="020B0609020204030204" pitchFamily="49" charset="0"/>
              </a:rPr>
              <a:t> to top of file</a:t>
            </a:r>
          </a:p>
          <a:p>
            <a:pPr marL="518145" indent="-518145">
              <a:buAutoNum type="arabicPeriod"/>
            </a:pPr>
            <a:r>
              <a:rPr lang="en-US" sz="2493" dirty="0">
                <a:solidFill>
                  <a:srgbClr val="000000"/>
                </a:solidFill>
                <a:latin typeface="Consolas" panose="020B0609020204030204" pitchFamily="49" charset="0"/>
              </a:rPr>
              <a:t>add position: </a:t>
            </a:r>
            <a:r>
              <a:rPr lang="en-US" sz="2040" dirty="0"/>
              <a:t>style="</a:t>
            </a:r>
            <a:r>
              <a:rPr lang="en-US" sz="2040" dirty="0" err="1"/>
              <a:t>position:absolute</a:t>
            </a:r>
            <a:r>
              <a:rPr lang="en-US" sz="2040" dirty="0"/>
              <a:t>"&gt;</a:t>
            </a:r>
          </a:p>
          <a:p>
            <a:pPr marL="518145" indent="-518145">
              <a:buAutoNum type="arabicPeriod"/>
            </a:pPr>
            <a:r>
              <a:rPr lang="en-US" sz="2493" dirty="0">
                <a:solidFill>
                  <a:srgbClr val="000000"/>
                </a:solidFill>
                <a:latin typeface="Consolas" panose="020B0609020204030204" pitchFamily="49" charset="0"/>
              </a:rPr>
              <a:t>Add jQuery code to bottom of page</a:t>
            </a:r>
          </a:p>
          <a:p>
            <a:pPr marL="518145" indent="-518145">
              <a:buAutoNum type="arabicPeriod"/>
            </a:pPr>
            <a:endParaRPr lang="en-US" sz="2493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FB8EA-F4F8-4A39-87F6-E465AB47B638}"/>
              </a:ext>
            </a:extLst>
          </p:cNvPr>
          <p:cNvSpPr/>
          <p:nvPr/>
        </p:nvSpPr>
        <p:spPr>
          <a:xfrm>
            <a:off x="-373999" y="1522567"/>
            <a:ext cx="12613228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4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F77D-FE17-42DC-8AD3-70837186A762}"/>
              </a:ext>
            </a:extLst>
          </p:cNvPr>
          <p:cNvSpPr/>
          <p:nvPr/>
        </p:nvSpPr>
        <p:spPr>
          <a:xfrm>
            <a:off x="-654086" y="6257199"/>
            <a:ext cx="13500170" cy="1243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93" dirty="0">
                <a:solidFill>
                  <a:srgbClr val="000000"/>
                </a:solidFill>
                <a:latin typeface="Consolas" panose="020B0609020204030204" pitchFamily="49" charset="0"/>
              </a:rPr>
              <a:t>4. Talk about fixing up the email field in the grid view</a:t>
            </a:r>
          </a:p>
          <a:p>
            <a:r>
              <a:rPr lang="en-US" sz="2493" dirty="0">
                <a:solidFill>
                  <a:srgbClr val="000000"/>
                </a:solidFill>
                <a:latin typeface="Consolas" panose="020B0609020204030204" pitchFamily="49" charset="0"/>
              </a:rPr>
              <a:t>5. Copy site to </a:t>
            </a:r>
            <a:r>
              <a:rPr lang="en-US" sz="2493" dirty="0" err="1">
                <a:solidFill>
                  <a:srgbClr val="000000"/>
                </a:solidFill>
                <a:latin typeface="Consolas" panose="020B0609020204030204" pitchFamily="49" charset="0"/>
              </a:rPr>
              <a:t>dataentry.home</a:t>
            </a:r>
            <a:endParaRPr lang="en-US" sz="2493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8145" indent="-518145">
              <a:buAutoNum type="arabicPeriod"/>
            </a:pPr>
            <a:endParaRPr lang="en-US" sz="2493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D8BB7B-10F9-4ABE-8D69-56FA093B9306}"/>
              </a:ext>
            </a:extLst>
          </p:cNvPr>
          <p:cNvSpPr/>
          <p:nvPr/>
        </p:nvSpPr>
        <p:spPr>
          <a:xfrm>
            <a:off x="-373999" y="1731854"/>
            <a:ext cx="10017760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4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4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      $(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          $(</a:t>
            </a:r>
            <a:r>
              <a:rPr lang="en-US" sz="2040" dirty="0">
                <a:solidFill>
                  <a:srgbClr val="A31515"/>
                </a:solidFill>
                <a:latin typeface="Consolas" panose="020B0609020204030204" pitchFamily="49" charset="0"/>
              </a:rPr>
              <a:t>"#main"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).draggable()</a:t>
            </a:r>
          </a:p>
          <a:p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4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srgbClr val="000000"/>
                </a:solidFill>
                <a:latin typeface="Consolas" panose="020B0609020204030204" pitchFamily="49" charset="0"/>
              </a:rPr>
              <a:t>topLeft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4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JSON.parse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4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localStorage.getItem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40" dirty="0">
                <a:solidFill>
                  <a:srgbClr val="A31515"/>
                </a:solidFill>
                <a:latin typeface="Consolas" panose="020B0609020204030204" pitchFamily="49" charset="0"/>
              </a:rPr>
              <a:t>'div'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          $(</a:t>
            </a:r>
            <a:r>
              <a:rPr lang="en-US" sz="2040" dirty="0">
                <a:solidFill>
                  <a:srgbClr val="A31515"/>
                </a:solidFill>
                <a:latin typeface="Consolas" panose="020B0609020204030204" pitchFamily="49" charset="0"/>
              </a:rPr>
              <a:t>"#main"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040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40" dirty="0" err="1">
                <a:solidFill>
                  <a:srgbClr val="000000"/>
                </a:solidFill>
                <a:latin typeface="Consolas" panose="020B0609020204030204" pitchFamily="49" charset="0"/>
              </a:rPr>
              <a:t>topLeft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          $(window).on(</a:t>
            </a:r>
            <a:r>
              <a:rPr lang="en-US" sz="204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40" dirty="0" err="1">
                <a:solidFill>
                  <a:srgbClr val="A31515"/>
                </a:solidFill>
                <a:latin typeface="Consolas" panose="020B0609020204030204" pitchFamily="49" charset="0"/>
              </a:rPr>
              <a:t>beforeunload</a:t>
            </a:r>
            <a:r>
              <a:rPr lang="en-US" sz="204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</a:p>
          <a:p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          {</a:t>
            </a:r>
          </a:p>
          <a:p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4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 err="1">
                <a:solidFill>
                  <a:srgbClr val="000000"/>
                </a:solidFill>
                <a:latin typeface="Consolas" panose="020B0609020204030204" pitchFamily="49" charset="0"/>
              </a:rPr>
              <a:t>pos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= $(</a:t>
            </a:r>
            <a:r>
              <a:rPr lang="en-US" sz="2040" dirty="0">
                <a:solidFill>
                  <a:srgbClr val="A31515"/>
                </a:solidFill>
                <a:latin typeface="Consolas" panose="020B0609020204030204" pitchFamily="49" charset="0"/>
              </a:rPr>
              <a:t>"#main"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).position()</a:t>
            </a:r>
          </a:p>
          <a:p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4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localStorage.setItem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40" dirty="0">
                <a:solidFill>
                  <a:srgbClr val="A31515"/>
                </a:solidFill>
                <a:latin typeface="Consolas" panose="020B0609020204030204" pitchFamily="49" charset="0"/>
              </a:rPr>
              <a:t>'div'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4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JSON.stringify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40" dirty="0" err="1">
                <a:solidFill>
                  <a:srgbClr val="000000"/>
                </a:solidFill>
                <a:latin typeface="Consolas" panose="020B0609020204030204" pitchFamily="49" charset="0"/>
              </a:rPr>
              <a:t>pos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          });</a:t>
            </a:r>
          </a:p>
          <a:p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      });</a:t>
            </a:r>
          </a:p>
          <a:p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4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19776109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7855A-C7B1-48D7-96F2-062E3B94C738}"/>
              </a:ext>
            </a:extLst>
          </p:cNvPr>
          <p:cNvSpPr txBox="1"/>
          <p:nvPr/>
        </p:nvSpPr>
        <p:spPr>
          <a:xfrm>
            <a:off x="-539200" y="669482"/>
            <a:ext cx="13417134" cy="605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Name: ____________</a:t>
            </a:r>
          </a:p>
          <a:p>
            <a:r>
              <a:rPr lang="en-US" sz="2040" dirty="0"/>
              <a:t>Date:______________</a:t>
            </a:r>
          </a:p>
          <a:p>
            <a:endParaRPr lang="en-US" sz="2040" dirty="0"/>
          </a:p>
          <a:p>
            <a:pPr marL="388609" indent="-388609">
              <a:buAutoNum type="arabicPeriod"/>
            </a:pPr>
            <a:r>
              <a:rPr lang="en-US" sz="2040" dirty="0"/>
              <a:t>Find the domain of f(x)=ln(4-x). </a:t>
            </a:r>
          </a:p>
          <a:p>
            <a:pPr marL="388609" indent="-388609">
              <a:buAutoNum type="arabicPeriod"/>
            </a:pPr>
            <a:endParaRPr lang="en-US" sz="2040" dirty="0"/>
          </a:p>
          <a:p>
            <a:pPr marL="388609" indent="-388609">
              <a:buAutoNum type="arabicPeriod"/>
            </a:pPr>
            <a:endParaRPr lang="en-US" sz="2040" dirty="0"/>
          </a:p>
          <a:p>
            <a:pPr marL="388609" indent="-388609">
              <a:buAutoNum type="arabicPeriod"/>
            </a:pPr>
            <a:endParaRPr lang="en-US" sz="2040" dirty="0"/>
          </a:p>
          <a:p>
            <a:pPr marL="388609" indent="-388609">
              <a:buAutoNum type="arabicPeriod"/>
            </a:pPr>
            <a:endParaRPr lang="en-US" sz="2040" dirty="0"/>
          </a:p>
          <a:p>
            <a:pPr marL="388609" indent="-388609">
              <a:buAutoNum type="arabicPeriod"/>
            </a:pPr>
            <a:endParaRPr lang="en-US" sz="2040" dirty="0"/>
          </a:p>
          <a:p>
            <a:pPr marL="388609" indent="-388609">
              <a:buAutoNum type="arabicPeriod"/>
            </a:pPr>
            <a:endParaRPr lang="en-US" sz="2040" dirty="0"/>
          </a:p>
          <a:p>
            <a:pPr marL="388609" indent="-388609">
              <a:buAutoNum type="arabicPeriod"/>
            </a:pPr>
            <a:endParaRPr lang="en-US" sz="2040" dirty="0"/>
          </a:p>
          <a:p>
            <a:pPr marL="388609" indent="-388609">
              <a:buAutoNum type="arabicPeriod"/>
            </a:pPr>
            <a:r>
              <a:rPr lang="en-US" sz="2040" dirty="0"/>
              <a:t>Show the domain on a number line. </a:t>
            </a:r>
          </a:p>
          <a:p>
            <a:pPr marL="388609" indent="-388609">
              <a:buAutoNum type="arabicPeriod"/>
            </a:pPr>
            <a:endParaRPr lang="en-US" sz="2040" dirty="0"/>
          </a:p>
          <a:p>
            <a:pPr marL="388609" indent="-388609">
              <a:buAutoNum type="arabicPeriod"/>
            </a:pPr>
            <a:endParaRPr lang="en-US" sz="2040" dirty="0"/>
          </a:p>
          <a:p>
            <a:pPr marL="388609" indent="-388609">
              <a:buAutoNum type="arabicPeriod"/>
            </a:pPr>
            <a:endParaRPr lang="en-US" sz="2040" dirty="0"/>
          </a:p>
          <a:p>
            <a:pPr marL="388609" indent="-388609">
              <a:buAutoNum type="arabicPeriod"/>
            </a:pPr>
            <a:endParaRPr lang="en-US" sz="2040" dirty="0"/>
          </a:p>
          <a:p>
            <a:pPr marL="388609" indent="-388609">
              <a:buAutoNum type="arabicPeriod"/>
            </a:pPr>
            <a:endParaRPr lang="en-US" sz="2040" dirty="0"/>
          </a:p>
          <a:p>
            <a:pPr marL="388609" indent="-388609">
              <a:buAutoNum type="arabicPeriod"/>
            </a:pPr>
            <a:endParaRPr lang="en-US" sz="2040" dirty="0"/>
          </a:p>
          <a:p>
            <a:pPr marL="388609" indent="-388609">
              <a:buAutoNum type="arabicPeriod"/>
            </a:pPr>
            <a:r>
              <a:rPr lang="en-US" sz="2040" dirty="0"/>
              <a:t>Express the domain using interval notation.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5D8F1E-6C8C-40AC-86A6-EFA8BF921455}"/>
              </a:ext>
            </a:extLst>
          </p:cNvPr>
          <p:cNvCxnSpPr/>
          <p:nvPr/>
        </p:nvCxnSpPr>
        <p:spPr>
          <a:xfrm>
            <a:off x="-812800" y="4061827"/>
            <a:ext cx="1381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723CC-8EE0-44BB-AE46-87320F084B90}"/>
              </a:ext>
            </a:extLst>
          </p:cNvPr>
          <p:cNvCxnSpPr/>
          <p:nvPr/>
        </p:nvCxnSpPr>
        <p:spPr>
          <a:xfrm>
            <a:off x="-812800" y="6288844"/>
            <a:ext cx="1381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E70368-851E-49A9-BC86-D81076E024F4}"/>
              </a:ext>
            </a:extLst>
          </p:cNvPr>
          <p:cNvCxnSpPr>
            <a:cxnSpLocks/>
          </p:cNvCxnSpPr>
          <p:nvPr/>
        </p:nvCxnSpPr>
        <p:spPr>
          <a:xfrm>
            <a:off x="-939665" y="1556623"/>
            <a:ext cx="13944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150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91DE54-9F03-49BB-88CC-D2EF30F148F4}"/>
              </a:ext>
            </a:extLst>
          </p:cNvPr>
          <p:cNvSpPr/>
          <p:nvPr/>
        </p:nvSpPr>
        <p:spPr>
          <a:xfrm>
            <a:off x="212558" y="350754"/>
            <a:ext cx="11766884" cy="680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SalesTable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ID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identity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EmpID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DateSold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MonthOnly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Amount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money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EmpIDCursor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cursor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EmpID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EmployeesTable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InnerCounter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EmpID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open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EmpIDCursor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fetch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EmpIDCursor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EmpID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@@FETCH_STATUS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InnerCounter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30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SalesTable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DateSold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MonthOnly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Amount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	        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()+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InnerCounter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			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()+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InnerCounter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			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()*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InnerCounter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@InnerCounter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InnerCounter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fetch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EmpIDCursor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EmpID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close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EmpIDCursor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deallocate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EmpIDCursor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SalesTable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080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1BC2A2-290F-4C78-B717-E598AC724BDD}"/>
              </a:ext>
            </a:extLst>
          </p:cNvPr>
          <p:cNvSpPr txBox="1"/>
          <p:nvPr/>
        </p:nvSpPr>
        <p:spPr>
          <a:xfrm>
            <a:off x="524932" y="237067"/>
            <a:ext cx="569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add trigger to run after insert into </a:t>
            </a:r>
            <a:r>
              <a:rPr lang="en-US" dirty="0" err="1"/>
              <a:t>EmployeesTable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2DE5D1-5342-4F5C-8F5C-8939B09F3958}"/>
              </a:ext>
            </a:extLst>
          </p:cNvPr>
          <p:cNvSpPr/>
          <p:nvPr/>
        </p:nvSpPr>
        <p:spPr>
          <a:xfrm>
            <a:off x="524932" y="606399"/>
            <a:ext cx="116670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mydbase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/****** Object:  Trigger [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].[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UpdateSalesTable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]    Script Date: 11/13/2017 10:30:40 PM ******/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ANSI_NULLS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QUOTED_IDENTIFIER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UpdateSalesTable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EmployeesTable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after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EmployeesTable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@Counter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@Counter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insert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DateSold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MonthOnly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Amount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()+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@Counter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()+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@Counter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()*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@Counter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@Counter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262317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AC9F8B-1D29-404C-9F3B-253E55797446}"/>
              </a:ext>
            </a:extLst>
          </p:cNvPr>
          <p:cNvSpPr/>
          <p:nvPr/>
        </p:nvSpPr>
        <p:spPr>
          <a:xfrm>
            <a:off x="397933" y="2359402"/>
            <a:ext cx="115011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prstClr val="black"/>
                </a:solidFill>
                <a:latin typeface="Consolas" panose="020B0609020204030204" pitchFamily="49" charset="0"/>
              </a:rPr>
              <a:t>SalesTable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FK_EMPID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prstClr val="black"/>
                </a:solidFill>
                <a:latin typeface="Consolas" panose="020B0609020204030204" pitchFamily="49" charset="0"/>
              </a:rPr>
              <a:t>EmployeesTable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CASCADE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9560B-C0C6-4F0E-993F-8FE2C8185ED3}"/>
              </a:ext>
            </a:extLst>
          </p:cNvPr>
          <p:cNvSpPr txBox="1"/>
          <p:nvPr/>
        </p:nvSpPr>
        <p:spPr>
          <a:xfrm>
            <a:off x="397933" y="623147"/>
            <a:ext cx="11225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Add a foreign key constraint to </a:t>
            </a:r>
            <a:r>
              <a:rPr lang="en-US" sz="2800" dirty="0" err="1"/>
              <a:t>SalesTable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Runs when </a:t>
            </a:r>
            <a:r>
              <a:rPr lang="en-US" sz="2800" dirty="0" err="1"/>
              <a:t>EmployeesTable</a:t>
            </a:r>
            <a:r>
              <a:rPr lang="en-US" sz="2800" dirty="0"/>
              <a:t> has records deleted </a:t>
            </a:r>
          </a:p>
        </p:txBody>
      </p:sp>
    </p:spTree>
    <p:extLst>
      <p:ext uri="{BB962C8B-B14F-4D97-AF65-F5344CB8AC3E}">
        <p14:creationId xmlns:p14="http://schemas.microsoft.com/office/powerpoint/2010/main" val="381762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ACB836-9C91-45FD-B4F3-AE1374B9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3027" y="308827"/>
            <a:ext cx="5462270" cy="32708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713D94-1A15-4B61-8E7F-D906DDEAEAA5}"/>
              </a:ext>
            </a:extLst>
          </p:cNvPr>
          <p:cNvSpPr/>
          <p:nvPr/>
        </p:nvSpPr>
        <p:spPr>
          <a:xfrm>
            <a:off x="1540216" y="2370090"/>
            <a:ext cx="10376687" cy="650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27" dirty="0"/>
              <a:t>select distinct </a:t>
            </a:r>
            <a:r>
              <a:rPr lang="en-US" sz="3627" dirty="0" err="1"/>
              <a:t>salesorderid</a:t>
            </a:r>
            <a:r>
              <a:rPr lang="en-US" sz="3627" dirty="0"/>
              <a:t> from </a:t>
            </a:r>
            <a:r>
              <a:rPr lang="en-US" sz="3627" dirty="0" err="1"/>
              <a:t>sales.salesorderdetail</a:t>
            </a:r>
            <a:endParaRPr lang="en-US" sz="362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88438-0A9E-4700-A111-EB4F221ECD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377" r="60314" b="12736"/>
          <a:stretch/>
        </p:blipFill>
        <p:spPr>
          <a:xfrm>
            <a:off x="1761258" y="2962058"/>
            <a:ext cx="3260193" cy="10754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C638BB-C124-4F9E-B936-C8F9621856E2}"/>
              </a:ext>
            </a:extLst>
          </p:cNvPr>
          <p:cNvSpPr/>
          <p:nvPr/>
        </p:nvSpPr>
        <p:spPr>
          <a:xfrm>
            <a:off x="-626076" y="4629450"/>
            <a:ext cx="1304269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DropDownList1_SelectedIndexChanged(</a:t>
            </a:r>
            <a:r>
              <a:rPr lang="en-US" sz="204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2040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40" dirty="0" err="1">
                <a:solidFill>
                  <a:srgbClr val="000000"/>
                </a:solidFill>
                <a:latin typeface="Consolas" panose="020B0609020204030204" pitchFamily="49" charset="0"/>
              </a:rPr>
              <a:t>sqlOrdersSummary.SelectParameters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4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40" dirty="0" err="1">
                <a:solidFill>
                  <a:srgbClr val="A31515"/>
                </a:solidFill>
                <a:latin typeface="Consolas" panose="020B0609020204030204" pitchFamily="49" charset="0"/>
              </a:rPr>
              <a:t>SalesOrderID</a:t>
            </a:r>
            <a:r>
              <a:rPr lang="en-US" sz="204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04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DefaultValue</a:t>
            </a:r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     DropDownList1.SelectedValue;</a:t>
            </a:r>
          </a:p>
          <a:p>
            <a:r>
              <a:rPr lang="en-US" sz="204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814242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69560B-C0C6-4F0E-993F-8FE2C8185ED3}"/>
              </a:ext>
            </a:extLst>
          </p:cNvPr>
          <p:cNvSpPr txBox="1"/>
          <p:nvPr/>
        </p:nvSpPr>
        <p:spPr>
          <a:xfrm>
            <a:off x="397933" y="199814"/>
            <a:ext cx="112251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Add </a:t>
            </a:r>
            <a:r>
              <a:rPr lang="en-US" sz="2800" dirty="0" err="1"/>
              <a:t>gridview</a:t>
            </a:r>
            <a:r>
              <a:rPr lang="en-US" sz="2800" dirty="0"/>
              <a:t> within panel</a:t>
            </a:r>
          </a:p>
          <a:p>
            <a:pPr marL="514350" indent="-514350">
              <a:buAutoNum type="arabicPeriod"/>
            </a:pPr>
            <a:r>
              <a:rPr lang="en-US" sz="2800" dirty="0"/>
              <a:t>Add new data source</a:t>
            </a:r>
          </a:p>
          <a:p>
            <a:pPr marL="514350" indent="-514350">
              <a:buAutoNum type="arabicPeriod"/>
            </a:pPr>
            <a:r>
              <a:rPr lang="en-US" sz="2800" dirty="0"/>
              <a:t>Configure data source to use details view so it’s synchronized</a:t>
            </a:r>
          </a:p>
          <a:p>
            <a:pPr marL="514350" indent="-514350">
              <a:buAutoNum type="arabicPeriod"/>
            </a:pPr>
            <a:r>
              <a:rPr lang="en-US" sz="2800" dirty="0"/>
              <a:t>make sure </a:t>
            </a:r>
            <a:r>
              <a:rPr lang="en-US" sz="2800" dirty="0" err="1"/>
              <a:t>gridview</a:t>
            </a:r>
            <a:r>
              <a:rPr lang="en-US" sz="2800" dirty="0"/>
              <a:t> data source has all features enabled</a:t>
            </a:r>
          </a:p>
          <a:p>
            <a:pPr marL="514350" indent="-514350">
              <a:buAutoNum type="arabicPeriod"/>
            </a:pPr>
            <a:r>
              <a:rPr lang="en-US" sz="2800" dirty="0"/>
              <a:t>convert data and money into template fields</a:t>
            </a:r>
          </a:p>
          <a:p>
            <a:pPr marL="514350" indent="-514350">
              <a:buAutoNum type="arabicPeriod"/>
            </a:pPr>
            <a:r>
              <a:rPr lang="en-US" sz="2800" dirty="0"/>
              <a:t>add formatting to the source code this time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014FA1-1B7C-420F-8FB9-E32F5D65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55" y="3213109"/>
            <a:ext cx="11558689" cy="37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151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69560B-C0C6-4F0E-993F-8FE2C8185ED3}"/>
              </a:ext>
            </a:extLst>
          </p:cNvPr>
          <p:cNvSpPr txBox="1"/>
          <p:nvPr/>
        </p:nvSpPr>
        <p:spPr>
          <a:xfrm>
            <a:off x="397932" y="344516"/>
            <a:ext cx="11225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Make </a:t>
            </a:r>
            <a:r>
              <a:rPr lang="en-US" sz="2800" dirty="0" err="1"/>
              <a:t>Dataview</a:t>
            </a:r>
            <a:r>
              <a:rPr lang="en-US" sz="2800" dirty="0"/>
              <a:t> update the </a:t>
            </a:r>
            <a:r>
              <a:rPr lang="en-US" sz="2800" dirty="0" err="1"/>
              <a:t>gridview</a:t>
            </a:r>
            <a:r>
              <a:rPr lang="en-US" sz="2800" dirty="0"/>
              <a:t> under it on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44A0DC-71D7-4236-A3C5-2BFADF19F113}"/>
              </a:ext>
            </a:extLst>
          </p:cNvPr>
          <p:cNvSpPr/>
          <p:nvPr/>
        </p:nvSpPr>
        <p:spPr>
          <a:xfrm>
            <a:off x="294416" y="944939"/>
            <a:ext cx="1122510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dvEmployees_ItemDeleted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DetailsViewDeletedEventArgs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GridView1.DataBind();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2. add a new grid view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3. make summary grid view connect using the code below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4. click on grid view and add code as shown to make sure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gridview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 is data bound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GridView1_DataBound(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GridView2.DataBind();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EC8CB-E1FB-4F1F-887E-BF59C3B62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2" y="2716946"/>
            <a:ext cx="76104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596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69560B-C0C6-4F0E-993F-8FE2C8185ED3}"/>
              </a:ext>
            </a:extLst>
          </p:cNvPr>
          <p:cNvSpPr txBox="1"/>
          <p:nvPr/>
        </p:nvSpPr>
        <p:spPr>
          <a:xfrm>
            <a:off x="397932" y="344516"/>
            <a:ext cx="11225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Add an asp dropdown list above div with 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44A0DC-71D7-4236-A3C5-2BFADF19F113}"/>
              </a:ext>
            </a:extLst>
          </p:cNvPr>
          <p:cNvSpPr/>
          <p:nvPr/>
        </p:nvSpPr>
        <p:spPr>
          <a:xfrm>
            <a:off x="294416" y="944939"/>
            <a:ext cx="11225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56B657-9C8F-4BD8-A925-3FB5AF978457}"/>
              </a:ext>
            </a:extLst>
          </p:cNvPr>
          <p:cNvSpPr/>
          <p:nvPr/>
        </p:nvSpPr>
        <p:spPr>
          <a:xfrm>
            <a:off x="575733" y="1047802"/>
            <a:ext cx="1178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DropDownList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ThemeList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="server"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AutoPostBack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="True"&gt;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ListItem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Azure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ListItem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ListItem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Bisque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ListItem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DropDownList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FC30E0-A505-4C33-9817-F50F6DADC6E3}"/>
              </a:ext>
            </a:extLst>
          </p:cNvPr>
          <p:cNvSpPr/>
          <p:nvPr/>
        </p:nvSpPr>
        <p:spPr>
          <a:xfrm>
            <a:off x="294416" y="2883131"/>
            <a:ext cx="10134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dvDiv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).draggable()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$(window).on(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beforeunload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dvDiv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).position()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color=$(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ThemeList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Option:Selected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).text()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localStorage.setItem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dvDiv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JSON.stringify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localStorage.setItem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dvDivColor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topLeft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JSON.parse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localStorage.getItem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dvDiv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backColor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localStorage.getItem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dvDivColor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ThemeList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backColor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dvDiv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topLeft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dvDiv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"background-color"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backColor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118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44A0DC-71D7-4236-A3C5-2BFADF19F113}"/>
              </a:ext>
            </a:extLst>
          </p:cNvPr>
          <p:cNvSpPr/>
          <p:nvPr/>
        </p:nvSpPr>
        <p:spPr>
          <a:xfrm>
            <a:off x="294416" y="944939"/>
            <a:ext cx="11225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69CEF-6905-4FD8-8A8A-E5FCFCAC9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69"/>
          <a:stretch/>
        </p:blipFill>
        <p:spPr>
          <a:xfrm>
            <a:off x="294416" y="133158"/>
            <a:ext cx="7613451" cy="2362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5B094-9416-4C06-BF32-36321338C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08" y="2394479"/>
            <a:ext cx="7168811" cy="51323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C9023A-A3BF-495E-AFAC-F8186EFE3F89}"/>
              </a:ext>
            </a:extLst>
          </p:cNvPr>
          <p:cNvSpPr/>
          <p:nvPr/>
        </p:nvSpPr>
        <p:spPr>
          <a:xfrm>
            <a:off x="1261532" y="4348539"/>
            <a:ext cx="6993467" cy="866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395BD-5262-4B5F-B0E4-DDA4C645CE3A}"/>
              </a:ext>
            </a:extLst>
          </p:cNvPr>
          <p:cNvSpPr/>
          <p:nvPr/>
        </p:nvSpPr>
        <p:spPr>
          <a:xfrm>
            <a:off x="982492" y="5779406"/>
            <a:ext cx="6400441" cy="3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AD4BC3-0BBE-442D-9200-6D66F0DEA1E8}"/>
              </a:ext>
            </a:extLst>
          </p:cNvPr>
          <p:cNvSpPr/>
          <p:nvPr/>
        </p:nvSpPr>
        <p:spPr>
          <a:xfrm>
            <a:off x="982492" y="6719206"/>
            <a:ext cx="4359975" cy="646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85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81062E-6B83-4D84-9982-A8147520CA02}"/>
              </a:ext>
            </a:extLst>
          </p:cNvPr>
          <p:cNvSpPr txBox="1"/>
          <p:nvPr/>
        </p:nvSpPr>
        <p:spPr>
          <a:xfrm>
            <a:off x="253999" y="162508"/>
            <a:ext cx="75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Add menu items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7E882-1020-460F-8D2B-4BF4BECBA793}"/>
              </a:ext>
            </a:extLst>
          </p:cNvPr>
          <p:cNvSpPr txBox="1"/>
          <p:nvPr/>
        </p:nvSpPr>
        <p:spPr>
          <a:xfrm>
            <a:off x="253998" y="2583920"/>
            <a:ext cx="753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Wrap grid vies in </a:t>
            </a:r>
            <a:r>
              <a:rPr lang="en-US" dirty="0" err="1"/>
              <a:t>divs</a:t>
            </a:r>
            <a:r>
              <a:rPr lang="en-US" dirty="0"/>
              <a:t> with ID’s: </a:t>
            </a:r>
            <a:r>
              <a:rPr lang="en-US" dirty="0" err="1"/>
              <a:t>SummaryDiv</a:t>
            </a:r>
            <a:r>
              <a:rPr lang="en-US" dirty="0"/>
              <a:t>,  </a:t>
            </a:r>
            <a:r>
              <a:rPr lang="en-US" dirty="0" err="1"/>
              <a:t>SalesDiv</a:t>
            </a:r>
            <a:endParaRPr lang="en-US" dirty="0"/>
          </a:p>
          <a:p>
            <a:r>
              <a:rPr lang="en-US" dirty="0"/>
              <a:t>3. Add print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315E1-CA2C-4DCC-915C-9BFB65F59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6" y="558314"/>
            <a:ext cx="6724650" cy="2085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01E11-CA8B-4B2C-9C41-6BBE0052D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014" y="3046850"/>
            <a:ext cx="5784586" cy="454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677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81062E-6B83-4D84-9982-A8147520CA02}"/>
              </a:ext>
            </a:extLst>
          </p:cNvPr>
          <p:cNvSpPr txBox="1"/>
          <p:nvPr/>
        </p:nvSpPr>
        <p:spPr>
          <a:xfrm>
            <a:off x="270933" y="293136"/>
            <a:ext cx="116501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new page named Login.aspx</a:t>
            </a:r>
          </a:p>
          <a:p>
            <a:pPr marL="800100" lvl="1" indent="-342900">
              <a:buAutoNum type="arabicPeriod"/>
            </a:pPr>
            <a:r>
              <a:rPr lang="en-US" dirty="0"/>
              <a:t>Add Login control to Login.aspx</a:t>
            </a:r>
          </a:p>
          <a:p>
            <a:pPr marL="800100" lvl="1" indent="-342900">
              <a:buAutoNum type="arabicPeriod"/>
            </a:pPr>
            <a:r>
              <a:rPr lang="en-US" dirty="0"/>
              <a:t>Add a group summary validator under login control</a:t>
            </a:r>
          </a:p>
          <a:p>
            <a:pPr marL="800100" lvl="1" indent="-342900">
              <a:buAutoNum type="arabicPeriod"/>
            </a:pPr>
            <a:r>
              <a:rPr lang="en-US" dirty="0"/>
              <a:t>Add jQuery validation to </a:t>
            </a:r>
            <a:r>
              <a:rPr lang="en-US" dirty="0" err="1"/>
              <a:t>web.config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 folder named </a:t>
            </a:r>
            <a:r>
              <a:rPr lang="en-US" dirty="0" err="1"/>
              <a:t>MemberPages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pug </a:t>
            </a:r>
            <a:r>
              <a:rPr lang="en-US" dirty="0" err="1"/>
              <a:t>mainspx</a:t>
            </a:r>
            <a:r>
              <a:rPr lang="en-US" dirty="0"/>
              <a:t> in this folder</a:t>
            </a:r>
          </a:p>
          <a:p>
            <a:pPr marL="800100" lvl="1" indent="-342900">
              <a:buAutoNum type="arabicPeriod"/>
            </a:pPr>
            <a:r>
              <a:rPr lang="en-US" dirty="0"/>
              <a:t>wrap content of main </a:t>
            </a:r>
            <a:r>
              <a:rPr lang="en-US" dirty="0" err="1"/>
              <a:t>aspx</a:t>
            </a:r>
            <a:r>
              <a:rPr lang="en-US" dirty="0"/>
              <a:t> in a </a:t>
            </a:r>
            <a:r>
              <a:rPr lang="en-US" dirty="0" err="1"/>
              <a:t>loginview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make sure the content is under logged in template</a:t>
            </a:r>
          </a:p>
          <a:p>
            <a:pPr marL="800100" lvl="1" indent="-342900">
              <a:buAutoNum type="arabicPeriod"/>
            </a:pPr>
            <a:r>
              <a:rPr lang="en-US" dirty="0"/>
              <a:t>add a </a:t>
            </a:r>
            <a:r>
              <a:rPr lang="en-US" dirty="0" err="1"/>
              <a:t>loginname</a:t>
            </a:r>
            <a:r>
              <a:rPr lang="en-US" dirty="0"/>
              <a:t> and login status to </a:t>
            </a:r>
            <a:r>
              <a:rPr lang="en-US" dirty="0" err="1"/>
              <a:t>loginview</a:t>
            </a:r>
            <a:r>
              <a:rPr lang="en-US" dirty="0"/>
              <a:t> also</a:t>
            </a:r>
          </a:p>
        </p:txBody>
      </p:sp>
    </p:spTree>
    <p:extLst>
      <p:ext uri="{BB962C8B-B14F-4D97-AF65-F5344CB8AC3E}">
        <p14:creationId xmlns:p14="http://schemas.microsoft.com/office/powerpoint/2010/main" val="172183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61E5F9-9C4D-4078-AE39-C8449AD9A1BF}"/>
              </a:ext>
            </a:extLst>
          </p:cNvPr>
          <p:cNvSpPr/>
          <p:nvPr/>
        </p:nvSpPr>
        <p:spPr>
          <a:xfrm>
            <a:off x="-317978" y="188781"/>
            <a:ext cx="12827961" cy="7381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 err="1">
                <a:solidFill>
                  <a:srgbClr val="800000"/>
                </a:solidFill>
                <a:latin typeface="Consolas" panose="020B0609020204030204" pitchFamily="49" charset="0"/>
              </a:rPr>
              <a:t>sp_columns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FF0000"/>
                </a:solidFill>
                <a:latin typeface="Consolas" panose="020B0609020204030204" pitchFamily="49" charset="0"/>
              </a:rPr>
              <a:t>'Product'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GetByWeight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@Weight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@Weight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0 </a:t>
            </a: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Production</a:t>
            </a:r>
            <a:r>
              <a:rPr lang="en-US" sz="249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Weight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@Weight</a:t>
            </a: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weight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FF0000"/>
                </a:solidFill>
                <a:latin typeface="Consolas" panose="020B0609020204030204" pitchFamily="49" charset="0"/>
              </a:rPr>
              <a:t>'Must Enter </a:t>
            </a:r>
            <a:r>
              <a:rPr lang="en-US" sz="2493" dirty="0" err="1">
                <a:solidFill>
                  <a:srgbClr val="FF0000"/>
                </a:solidFill>
                <a:latin typeface="Consolas" panose="020B0609020204030204" pitchFamily="49" charset="0"/>
              </a:rPr>
              <a:t>Postive</a:t>
            </a:r>
            <a:r>
              <a:rPr lang="en-US" sz="2493" dirty="0">
                <a:solidFill>
                  <a:srgbClr val="FF0000"/>
                </a:solidFill>
                <a:latin typeface="Consolas" panose="020B0609020204030204" pitchFamily="49" charset="0"/>
              </a:rPr>
              <a:t> Value For Product ID'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GetByWeight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@Weight</a:t>
            </a:r>
            <a:r>
              <a:rPr lang="en-US" sz="249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50</a:t>
            </a:r>
          </a:p>
          <a:p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GetByWeight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9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Production</a:t>
            </a:r>
            <a:r>
              <a:rPr lang="en-US" sz="249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93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</a:t>
            </a:r>
            <a:endParaRPr lang="en-US" sz="249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6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F62CD8-D8A2-4918-A137-FFCF5974E23B}"/>
              </a:ext>
            </a:extLst>
          </p:cNvPr>
          <p:cNvSpPr/>
          <p:nvPr/>
        </p:nvSpPr>
        <p:spPr>
          <a:xfrm>
            <a:off x="-411344" y="746880"/>
            <a:ext cx="11427529" cy="6265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173" dirty="0" err="1">
                <a:solidFill>
                  <a:prstClr val="black"/>
                </a:solidFill>
                <a:latin typeface="Consolas" panose="020B0609020204030204" pitchFamily="49" charset="0"/>
              </a:rPr>
              <a:t>SetWeight</a:t>
            </a:r>
            <a:endParaRPr lang="en-US" sz="317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317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173" dirty="0" err="1">
                <a:solidFill>
                  <a:prstClr val="black"/>
                </a:solidFill>
                <a:latin typeface="Consolas" panose="020B0609020204030204" pitchFamily="49" charset="0"/>
              </a:rPr>
              <a:t>SetWeight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      @</a:t>
            </a:r>
            <a:r>
              <a:rPr lang="en-US" sz="3173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173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17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  @Weight </a:t>
            </a:r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endParaRPr lang="en-US" sz="317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317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@Weight</a:t>
            </a:r>
            <a:r>
              <a:rPr lang="en-US" sz="317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173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173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Production</a:t>
            </a:r>
            <a:r>
              <a:rPr lang="en-US" sz="317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173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</a:t>
            </a:r>
            <a:endParaRPr lang="en-US" sz="317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         </a:t>
            </a:r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weight</a:t>
            </a:r>
            <a:r>
              <a:rPr lang="en-US" sz="317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@weight</a:t>
            </a:r>
          </a:p>
          <a:p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173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US" sz="317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3173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endParaRPr lang="en-US" sz="317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317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3173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317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173" dirty="0">
                <a:solidFill>
                  <a:srgbClr val="FF0000"/>
                </a:solidFill>
                <a:latin typeface="Consolas" panose="020B0609020204030204" pitchFamily="49" charset="0"/>
              </a:rPr>
              <a:t>'No Negative Weights Allowed'</a:t>
            </a:r>
            <a:endParaRPr lang="en-US" sz="317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4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29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7FD50C-1B94-4633-97FE-4CD31872C117}"/>
              </a:ext>
            </a:extLst>
          </p:cNvPr>
          <p:cNvSpPr/>
          <p:nvPr/>
        </p:nvSpPr>
        <p:spPr>
          <a:xfrm>
            <a:off x="-364661" y="373631"/>
            <a:ext cx="12519866" cy="762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 err="1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Commissions</a:t>
            </a: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SalesYTD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720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SalesYTD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          "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CommisionEarned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"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SalesYTD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200000</a:t>
            </a: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SalesYTD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0.1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720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SalesYTD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200000 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1000000</a:t>
            </a: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SalesYTD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0.2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720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SalesYTD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1000000</a:t>
            </a: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SalesYTD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0.2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720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US" sz="272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272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720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72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Commissions</a:t>
            </a:r>
          </a:p>
          <a:p>
            <a:r>
              <a:rPr lang="en-US" sz="272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52008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36136</TotalTime>
  <Words>4885</Words>
  <Application>Microsoft Office PowerPoint</Application>
  <PresentationFormat>Custom</PresentationFormat>
  <Paragraphs>1039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Lucida Console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Owsiak, Tomasz</dc:creator>
  <cp:lastModifiedBy>Owsiak, Tomasz</cp:lastModifiedBy>
  <cp:revision>156</cp:revision>
  <cp:lastPrinted>2017-11-17T21:20:00Z</cp:lastPrinted>
  <dcterms:created xsi:type="dcterms:W3CDTF">2017-10-21T00:39:15Z</dcterms:created>
  <dcterms:modified xsi:type="dcterms:W3CDTF">2017-11-19T16:51:10Z</dcterms:modified>
</cp:coreProperties>
</file>