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70" r:id="rId2"/>
    <p:sldId id="272" r:id="rId3"/>
    <p:sldId id="273" r:id="rId4"/>
    <p:sldId id="264" r:id="rId5"/>
    <p:sldId id="274" r:id="rId6"/>
    <p:sldId id="275" r:id="rId7"/>
    <p:sldId id="271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34" d="100"/>
          <a:sy n="34" d="100"/>
        </p:scale>
        <p:origin x="1188" y="4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To get a better understanding of the </a:t>
            </a:r>
            <a:r>
              <a:rPr lang="en-US" dirty="0" err="1"/>
              <a:t>UrlSegment</a:t>
            </a:r>
            <a:r>
              <a:rPr lang="en-US" dirty="0"/>
              <a:t> and why it is important, let’s go back in time when Angular 2 first came out. The </a:t>
            </a:r>
            <a:r>
              <a:rPr lang="en-US" dirty="0" err="1"/>
              <a:t>UrlSegment</a:t>
            </a:r>
            <a:r>
              <a:rPr lang="en-US" dirty="0"/>
              <a:t> was first requested early, back around Fall of 2016 not too long after Angular 2 was first released. 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problem was that the </a:t>
            </a:r>
            <a:r>
              <a:rPr lang="en-US" dirty="0" err="1"/>
              <a:t>CanLoad</a:t>
            </a:r>
            <a:r>
              <a:rPr lang="en-US" dirty="0"/>
              <a:t> </a:t>
            </a:r>
            <a:r>
              <a:rPr lang="en-US" dirty="0" err="1"/>
              <a:t>intefrace</a:t>
            </a:r>
            <a:r>
              <a:rPr lang="en-US" dirty="0"/>
              <a:t>, which is an important part of the router API, only has a single Route object which provided only very minimal information.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As a result, the </a:t>
            </a:r>
            <a:r>
              <a:rPr lang="en-US" dirty="0" err="1"/>
              <a:t>CanLoad</a:t>
            </a:r>
            <a:r>
              <a:rPr lang="en-US" dirty="0"/>
              <a:t> guard was unable to access the URL tokens, which is the segment after the ?, &amp;, or the parameter in a matrix notation, represented with the semi-colon, as shown in these two URL samples.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To resolve this problem…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Angular team has added a second parameter called the </a:t>
            </a:r>
            <a:r>
              <a:rPr lang="en-US" b="1" dirty="0" err="1"/>
              <a:t>UrlSegment</a:t>
            </a:r>
            <a:r>
              <a:rPr lang="en-US" dirty="0"/>
              <a:t> to the </a:t>
            </a:r>
            <a:r>
              <a:rPr lang="en-US" b="1" dirty="0" err="1"/>
              <a:t>CanLoad</a:t>
            </a:r>
            <a:r>
              <a:rPr lang="en-US" dirty="0"/>
              <a:t> interface for version 7.  </a:t>
            </a:r>
          </a:p>
          <a:p>
            <a:pPr marL="171450" marR="0" lvl="0" indent="-17145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 err="1"/>
              <a:t>CanLoad</a:t>
            </a:r>
            <a:r>
              <a:rPr lang="en-US" dirty="0"/>
              <a:t> interface can be implemented by a class to be a guard for deciding whether a child component can be loaded to the DOM.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UrlSegment</a:t>
            </a:r>
            <a:r>
              <a:rPr lang="en-US" dirty="0"/>
              <a:t> is a single segment between the two forward slashes of a URL.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It contains the array of path elements the user tried to navigate to before </a:t>
            </a:r>
            <a:r>
              <a:rPr lang="en-US" b="1" dirty="0" err="1"/>
              <a:t>CanLoad</a:t>
            </a:r>
            <a:r>
              <a:rPr lang="en-US" dirty="0"/>
              <a:t> is evaluated.</a:t>
            </a:r>
          </a:p>
        </p:txBody>
      </p:sp>
    </p:spTree>
    <p:extLst>
      <p:ext uri="{BB962C8B-B14F-4D97-AF65-F5344CB8AC3E}">
        <p14:creationId xmlns:p14="http://schemas.microsoft.com/office/powerpoint/2010/main" val="194709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Here’s a sample implementation.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Now, when you implement this in the component, you can now have access to the </a:t>
            </a:r>
            <a:r>
              <a:rPr lang="en-US" b="1" dirty="0" err="1"/>
              <a:t>UrlSegment</a:t>
            </a:r>
            <a:r>
              <a:rPr lang="en-US" dirty="0"/>
              <a:t> via the parameters property – which you could not before.</a:t>
            </a:r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Here’s a sample implementation.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Now, when you implement this in the component, you can now have access to the </a:t>
            </a:r>
            <a:r>
              <a:rPr lang="en-US" b="1" dirty="0" err="1"/>
              <a:t>UrlSegment</a:t>
            </a:r>
            <a:r>
              <a:rPr lang="en-US" dirty="0"/>
              <a:t> via the parameters property – which you could not before.</a:t>
            </a:r>
          </a:p>
        </p:txBody>
      </p:sp>
    </p:spTree>
    <p:extLst>
      <p:ext uri="{BB962C8B-B14F-4D97-AF65-F5344CB8AC3E}">
        <p14:creationId xmlns:p14="http://schemas.microsoft.com/office/powerpoint/2010/main" val="34883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Here’s a sample implementation.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Now, when you implement this in the component, you can now have access to the </a:t>
            </a:r>
            <a:r>
              <a:rPr lang="en-US" b="1" dirty="0" err="1"/>
              <a:t>UrlSegment</a:t>
            </a:r>
            <a:r>
              <a:rPr lang="en-US" dirty="0"/>
              <a:t> via the parameters property – which you could not before.</a:t>
            </a:r>
          </a:p>
        </p:txBody>
      </p:sp>
    </p:spTree>
    <p:extLst>
      <p:ext uri="{BB962C8B-B14F-4D97-AF65-F5344CB8AC3E}">
        <p14:creationId xmlns:p14="http://schemas.microsoft.com/office/powerpoint/2010/main" val="21461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is the end of this section. 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In the </a:t>
            </a:r>
            <a:r>
              <a:rPr lang="en-US" b="1" dirty="0"/>
              <a:t>next section</a:t>
            </a:r>
            <a:r>
              <a:rPr lang="en-US" dirty="0"/>
              <a:t>, we’ll focus a little bit more on Angular 7 and explore two new powerful enhancements made to the Angular 7 Material Design CDK.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9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7297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UrlSegment</a:t>
            </a:r>
            <a:r>
              <a:rPr lang="en-US" dirty="0"/>
              <a:t> in the </a:t>
            </a:r>
            <a:r>
              <a:rPr lang="en-US" dirty="0" err="1"/>
              <a:t>CanLoad</a:t>
            </a:r>
            <a:r>
              <a:rPr lang="en-US" dirty="0"/>
              <a:t> Interface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 err="1"/>
              <a:t>UrlSegment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0" dirty="0">
                <a:solidFill>
                  <a:srgbClr val="333333"/>
                </a:solidFill>
              </a:rPr>
              <a:t>A request made back in Angular 2 (c. Fall 2016)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0" dirty="0">
                <a:solidFill>
                  <a:srgbClr val="333333"/>
                </a:solidFill>
              </a:rPr>
              <a:t>The </a:t>
            </a:r>
            <a:r>
              <a:rPr lang="en-US" sz="4000" dirty="0">
                <a:solidFill>
                  <a:srgbClr val="F37021"/>
                </a:solidFill>
              </a:rPr>
              <a:t>Route</a:t>
            </a:r>
            <a:r>
              <a:rPr lang="en-US" sz="4000" dirty="0">
                <a:solidFill>
                  <a:srgbClr val="333333"/>
                </a:solidFill>
              </a:rPr>
              <a:t> object was passed as the only parameter to the </a:t>
            </a:r>
            <a:r>
              <a:rPr lang="en-US" sz="4000" b="1" dirty="0" err="1">
                <a:solidFill>
                  <a:srgbClr val="333333"/>
                </a:solidFill>
              </a:rPr>
              <a:t>CanLoad</a:t>
            </a:r>
            <a:r>
              <a:rPr lang="en-US" sz="4000" dirty="0">
                <a:solidFill>
                  <a:srgbClr val="333333"/>
                </a:solidFill>
              </a:rPr>
              <a:t> interface which provided only very minimal information</a:t>
            </a:r>
            <a:br>
              <a:rPr lang="en-US" sz="4000" dirty="0">
                <a:solidFill>
                  <a:srgbClr val="333333"/>
                </a:solidFill>
              </a:rPr>
            </a:br>
            <a:br>
              <a:rPr lang="en-US" sz="4000" dirty="0">
                <a:solidFill>
                  <a:srgbClr val="333333"/>
                </a:solidFill>
              </a:rPr>
            </a:br>
            <a:br>
              <a:rPr lang="en-US" sz="4000" dirty="0">
                <a:solidFill>
                  <a:srgbClr val="333333"/>
                </a:solidFill>
              </a:rPr>
            </a:br>
            <a:br>
              <a:rPr lang="en-US" sz="4000" dirty="0">
                <a:solidFill>
                  <a:srgbClr val="333333"/>
                </a:solidFill>
              </a:rPr>
            </a:br>
            <a:endParaRPr lang="en-US" sz="4000" dirty="0">
              <a:solidFill>
                <a:srgbClr val="33333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0" dirty="0" err="1">
                <a:solidFill>
                  <a:srgbClr val="333333"/>
                </a:solidFill>
              </a:rPr>
              <a:t>CanLoad</a:t>
            </a:r>
            <a:r>
              <a:rPr lang="en-US" sz="4000" dirty="0">
                <a:solidFill>
                  <a:srgbClr val="333333"/>
                </a:solidFill>
              </a:rPr>
              <a:t> guard was unable to access URL tokens or parameters in matrix notation: 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707B6-80F9-46CF-83FB-2BB0064EDA40}"/>
              </a:ext>
            </a:extLst>
          </p:cNvPr>
          <p:cNvSpPr txBox="1"/>
          <p:nvPr/>
        </p:nvSpPr>
        <p:spPr>
          <a:xfrm>
            <a:off x="1695450" y="5135847"/>
            <a:ext cx="1369695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00050"/>
            <a:r>
              <a:rPr lang="en-US" sz="4000" dirty="0">
                <a:latin typeface="Consolas" panose="020B0609020204030204" pitchFamily="49" charset="0"/>
              </a:rPr>
              <a:t>http://domain.com/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employee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id=25&amp;dept=HR</a:t>
            </a:r>
          </a:p>
          <a:p>
            <a:pPr marL="400050"/>
            <a:r>
              <a:rPr lang="en-US" sz="4000" dirty="0">
                <a:latin typeface="Consolas" panose="020B0609020204030204" pitchFamily="49" charset="0"/>
              </a:rPr>
              <a:t>http://domain.com/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employees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id=25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dept=HR</a:t>
            </a:r>
          </a:p>
        </p:txBody>
      </p:sp>
    </p:spTree>
    <p:extLst>
      <p:ext uri="{BB962C8B-B14F-4D97-AF65-F5344CB8AC3E}">
        <p14:creationId xmlns:p14="http://schemas.microsoft.com/office/powerpoint/2010/main" val="35644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 err="1"/>
              <a:t>UrlSegment</a:t>
            </a:r>
            <a:r>
              <a:rPr lang="en-US" sz="4402" dirty="0"/>
              <a:t> and </a:t>
            </a:r>
            <a:r>
              <a:rPr lang="en-US" sz="4402" dirty="0" err="1"/>
              <a:t>CanLoad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2"/>
            <a:ext cx="17440478" cy="4758018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Font typeface="Calibri"/>
              <a:buChar char="●"/>
            </a:pPr>
            <a:r>
              <a:rPr lang="en-US" sz="4000" b="1" dirty="0" err="1">
                <a:solidFill>
                  <a:schemeClr val="bg2"/>
                </a:solidFill>
              </a:rPr>
              <a:t>CanLoad</a:t>
            </a:r>
            <a:r>
              <a:rPr lang="en-US" sz="4000" dirty="0">
                <a:solidFill>
                  <a:schemeClr val="bg2"/>
                </a:solidFill>
              </a:rPr>
              <a:t> now defines </a:t>
            </a:r>
            <a:r>
              <a:rPr lang="en-US" sz="4000" b="1" dirty="0" err="1">
                <a:solidFill>
                  <a:schemeClr val="bg2"/>
                </a:solidFill>
              </a:rPr>
              <a:t>UrlSegment</a:t>
            </a:r>
            <a:r>
              <a:rPr lang="en-US" sz="4000" dirty="0">
                <a:solidFill>
                  <a:schemeClr val="bg2"/>
                </a:solidFill>
              </a:rPr>
              <a:t>[] as a second parameter of the function</a:t>
            </a: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endParaRPr lang="en-US" sz="4002" dirty="0">
              <a:solidFill>
                <a:srgbClr val="33333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A class can implement it to be a guard for deciding if a child component can be loaded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0" dirty="0">
                <a:solidFill>
                  <a:schemeClr val="bg2"/>
                </a:solidFill>
              </a:rPr>
              <a:t>A single segment between the two slashes of a URL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0" dirty="0">
                <a:solidFill>
                  <a:schemeClr val="bg2"/>
                </a:solidFill>
              </a:rPr>
              <a:t>Contains a path and the matrix parameters associated with the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A84B0-09B0-4665-B49B-07A62C991BA5}"/>
              </a:ext>
            </a:extLst>
          </p:cNvPr>
          <p:cNvSpPr txBox="1"/>
          <p:nvPr/>
        </p:nvSpPr>
        <p:spPr>
          <a:xfrm>
            <a:off x="931506" y="3124089"/>
            <a:ext cx="16424987" cy="20621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CanLoad</a:t>
            </a:r>
            <a:r>
              <a:rPr lang="en-US" sz="3200" dirty="0">
                <a:latin typeface="Consolas" panose="020B0609020204030204" pitchFamily="49" charset="0"/>
              </a:rPr>
              <a:t> {</a:t>
            </a:r>
          </a:p>
          <a:p>
            <a:pPr marL="285750"/>
            <a:r>
              <a:rPr lang="en-US" sz="3200" dirty="0">
                <a:latin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</a:rPr>
              <a:t>canLoad</a:t>
            </a:r>
            <a:r>
              <a:rPr lang="en-US" sz="3200" dirty="0">
                <a:latin typeface="Consolas" panose="020B0609020204030204" pitchFamily="49" charset="0"/>
              </a:rPr>
              <a:t>(route: </a:t>
            </a:r>
            <a:r>
              <a:rPr lang="en-US" sz="3200" dirty="0">
                <a:solidFill>
                  <a:srgbClr val="F37021"/>
                </a:solidFill>
                <a:latin typeface="Consolas" panose="020B0609020204030204" pitchFamily="49" charset="0"/>
              </a:rPr>
              <a:t>Route</a:t>
            </a:r>
            <a:r>
              <a:rPr lang="en-US" sz="3200" dirty="0">
                <a:latin typeface="Consolas" panose="020B0609020204030204" pitchFamily="49" charset="0"/>
              </a:rPr>
              <a:t>, segments: </a:t>
            </a:r>
            <a:r>
              <a:rPr 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UrlSegment</a:t>
            </a:r>
            <a:r>
              <a:rPr lang="en-US" sz="3200" dirty="0">
                <a:latin typeface="Consolas" panose="020B0609020204030204" pitchFamily="49" charset="0"/>
              </a:rPr>
              <a:t>[]): </a:t>
            </a:r>
            <a:r>
              <a:rPr lang="en-US" sz="3200" dirty="0">
                <a:solidFill>
                  <a:srgbClr val="F37021"/>
                </a:solidFill>
                <a:latin typeface="Consolas" panose="020B0609020204030204" pitchFamily="49" charset="0"/>
              </a:rPr>
              <a:t>Observable</a:t>
            </a:r>
            <a:r>
              <a:rPr lang="en-US" sz="3200" dirty="0">
                <a:latin typeface="Consolas" panose="020B0609020204030204" pitchFamily="49" charset="0"/>
              </a:rPr>
              <a:t>&lt;Boolean&gt; | </a:t>
            </a:r>
            <a:r>
              <a:rPr lang="en-US" sz="3200" dirty="0">
                <a:solidFill>
                  <a:srgbClr val="F37021"/>
                </a:solidFill>
                <a:latin typeface="Consolas" panose="020B0609020204030204" pitchFamily="49" charset="0"/>
              </a:rPr>
              <a:t>Promise</a:t>
            </a:r>
            <a:r>
              <a:rPr lang="en-US" sz="3200" dirty="0">
                <a:latin typeface="Consolas" panose="020B0609020204030204" pitchFamily="49" charset="0"/>
              </a:rPr>
              <a:t>&lt;Boolean&gt; | Boolean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1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3878C-4283-4ED1-B058-A8217288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4" y="2140297"/>
            <a:ext cx="16948871" cy="6001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dirty="0"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@Component</a:t>
            </a:r>
            <a:r>
              <a:rPr lang="en-US" altLang="en-US" sz="3200" dirty="0">
                <a:latin typeface="Consolas" panose="020B0609020204030204" pitchFamily="49" charset="0"/>
              </a:rPr>
              <a:t>({</a:t>
            </a:r>
            <a:r>
              <a:rPr lang="en-US" altLang="en-US" sz="3200" dirty="0" err="1">
                <a:latin typeface="Consolas" panose="020B0609020204030204" pitchFamily="49" charset="0"/>
              </a:rPr>
              <a:t>templateUrl</a:t>
            </a:r>
            <a:r>
              <a:rPr lang="en-US" altLang="en-US" sz="3200" dirty="0">
                <a:latin typeface="Consolas" panose="020B0609020204030204" pitchFamily="49" charset="0"/>
              </a:rPr>
              <a:t>:'employee.component.html'})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class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en-US" sz="3200" dirty="0">
                <a:latin typeface="Consolas" panose="020B0609020204030204" pitchFamily="49" charset="0"/>
              </a:rPr>
              <a:t> {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constructor(router: Router) {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tree: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UrlTree</a:t>
            </a:r>
            <a:r>
              <a:rPr lang="en-US" altLang="en-US" sz="3200" dirty="0">
                <a:latin typeface="Consolas" panose="020B0609020204030204" pitchFamily="49" charset="0"/>
              </a:rPr>
              <a:t> = </a:t>
            </a:r>
            <a:r>
              <a:rPr lang="en-US" altLang="en-US" sz="3200" dirty="0" err="1">
                <a:latin typeface="Consolas" panose="020B0609020204030204" pitchFamily="49" charset="0"/>
              </a:rPr>
              <a:t>router.parseUrl</a:t>
            </a:r>
            <a:r>
              <a:rPr lang="en-US" altLang="en-US" sz="3200" dirty="0">
                <a:latin typeface="Consolas" panose="020B0609020204030204" pitchFamily="49" charset="0"/>
              </a:rPr>
              <a:t>('</a:t>
            </a:r>
            <a:r>
              <a:rPr lang="en-US" alt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employee;id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=25&amp;dept=HR</a:t>
            </a:r>
            <a:r>
              <a:rPr lang="en-US" altLang="en-US" sz="3200" dirty="0">
                <a:latin typeface="Consolas" panose="020B0609020204030204" pitchFamily="49" charset="0"/>
              </a:rPr>
              <a:t>');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g: </a:t>
            </a:r>
            <a:r>
              <a:rPr lang="en-US" altLang="en-US" sz="3200" dirty="0">
                <a:solidFill>
                  <a:srgbClr val="F37021"/>
                </a:solidFill>
                <a:latin typeface="Consolas" panose="020B0609020204030204" pitchFamily="49" charset="0"/>
              </a:rPr>
              <a:t>UrlSegmentGroup</a:t>
            </a:r>
            <a:r>
              <a:rPr lang="en-US" altLang="en-US" sz="3200" dirty="0">
                <a:latin typeface="Consolas" panose="020B0609020204030204" pitchFamily="49" charset="0"/>
              </a:rPr>
              <a:t> = </a:t>
            </a:r>
            <a:r>
              <a:rPr lang="en-US" altLang="en-US" sz="3200" dirty="0" err="1">
                <a:latin typeface="Consolas" panose="020B0609020204030204" pitchFamily="49" charset="0"/>
              </a:rPr>
              <a:t>tree.root.children</a:t>
            </a:r>
            <a:r>
              <a:rPr lang="en-US" altLang="en-US" sz="3200" dirty="0">
                <a:latin typeface="Consolas" panose="020B0609020204030204" pitchFamily="49" charset="0"/>
              </a:rPr>
              <a:t>[PRIMARY_OUTLET];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s: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UrlSegment</a:t>
            </a:r>
            <a:r>
              <a:rPr lang="en-US" altLang="en-US" sz="3200" dirty="0">
                <a:latin typeface="Consolas" panose="020B0609020204030204" pitchFamily="49" charset="0"/>
              </a:rPr>
              <a:t>[]  = </a:t>
            </a:r>
            <a:r>
              <a:rPr lang="en-US" altLang="en-US" sz="3200" dirty="0" err="1">
                <a:latin typeface="Consolas" panose="020B0609020204030204" pitchFamily="49" charset="0"/>
              </a:rPr>
              <a:t>g.segments</a:t>
            </a:r>
            <a:r>
              <a:rPr lang="en-US" altLang="en-US" sz="3200" dirty="0">
                <a:latin typeface="Consolas" panose="020B0609020204030204" pitchFamily="49" charset="0"/>
              </a:rPr>
              <a:t>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s[0].path; 			</a:t>
            </a:r>
            <a:r>
              <a:rPr lang="en-US" alt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'employee'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s[0].parameters; 	</a:t>
            </a:r>
            <a:r>
              <a:rPr lang="en-US" alt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{id:33, dept: HR}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}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Consolas" panose="020B0609020204030204" pitchFamily="49" charset="0"/>
              </a:rPr>
              <a:t>} </a:t>
            </a:r>
            <a:br>
              <a:rPr lang="en-US" altLang="en-US" sz="3200" dirty="0">
                <a:latin typeface="Consolas" panose="020B0609020204030204" pitchFamily="49" charset="0"/>
              </a:rPr>
            </a:br>
            <a:endParaRPr lang="en-US" alt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D8E38-22D3-4AC9-AB0A-9C2BF5F04A9E}"/>
              </a:ext>
            </a:extLst>
          </p:cNvPr>
          <p:cNvSpPr/>
          <p:nvPr/>
        </p:nvSpPr>
        <p:spPr>
          <a:xfrm>
            <a:off x="10896600" y="4171950"/>
            <a:ext cx="607695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125540F-CF40-455F-97A8-2F7006F271EA}"/>
              </a:ext>
            </a:extLst>
          </p:cNvPr>
          <p:cNvSpPr/>
          <p:nvPr/>
        </p:nvSpPr>
        <p:spPr>
          <a:xfrm>
            <a:off x="13392150" y="3086100"/>
            <a:ext cx="819150" cy="933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3878C-4283-4ED1-B058-A8217288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4" y="2140297"/>
            <a:ext cx="16948871" cy="6001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dirty="0"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@Component</a:t>
            </a:r>
            <a:r>
              <a:rPr lang="en-US" altLang="en-US" sz="3200" dirty="0">
                <a:latin typeface="Consolas" panose="020B0609020204030204" pitchFamily="49" charset="0"/>
              </a:rPr>
              <a:t>({</a:t>
            </a:r>
            <a:r>
              <a:rPr lang="en-US" altLang="en-US" sz="3200" dirty="0" err="1">
                <a:latin typeface="Consolas" panose="020B0609020204030204" pitchFamily="49" charset="0"/>
              </a:rPr>
              <a:t>templateUrl</a:t>
            </a:r>
            <a:r>
              <a:rPr lang="en-US" altLang="en-US" sz="3200" dirty="0">
                <a:latin typeface="Consolas" panose="020B0609020204030204" pitchFamily="49" charset="0"/>
              </a:rPr>
              <a:t>:'employee.component.html'})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class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en-US" sz="3200" dirty="0">
                <a:latin typeface="Consolas" panose="020B0609020204030204" pitchFamily="49" charset="0"/>
              </a:rPr>
              <a:t> {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constructor(router: Router) {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tree: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UrlTree</a:t>
            </a:r>
            <a:r>
              <a:rPr lang="en-US" altLang="en-US" sz="3200" dirty="0">
                <a:latin typeface="Consolas" panose="020B0609020204030204" pitchFamily="49" charset="0"/>
              </a:rPr>
              <a:t> = </a:t>
            </a:r>
            <a:r>
              <a:rPr lang="en-US" altLang="en-US" sz="3200" dirty="0" err="1">
                <a:latin typeface="Consolas" panose="020B0609020204030204" pitchFamily="49" charset="0"/>
              </a:rPr>
              <a:t>router.parseUrl</a:t>
            </a:r>
            <a:r>
              <a:rPr lang="en-US" altLang="en-US" sz="3200" dirty="0">
                <a:latin typeface="Consolas" panose="020B0609020204030204" pitchFamily="49" charset="0"/>
              </a:rPr>
              <a:t>('</a:t>
            </a:r>
            <a:r>
              <a:rPr lang="en-US" alt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employee;id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=25&amp;dept=HR</a:t>
            </a:r>
            <a:r>
              <a:rPr lang="en-US" altLang="en-US" sz="3200" dirty="0">
                <a:latin typeface="Consolas" panose="020B0609020204030204" pitchFamily="49" charset="0"/>
              </a:rPr>
              <a:t>');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g: </a:t>
            </a:r>
            <a:r>
              <a:rPr lang="en-US" altLang="en-US" sz="3200" dirty="0">
                <a:solidFill>
                  <a:srgbClr val="F37021"/>
                </a:solidFill>
                <a:latin typeface="Consolas" panose="020B0609020204030204" pitchFamily="49" charset="0"/>
              </a:rPr>
              <a:t>UrlSegmentGroup</a:t>
            </a:r>
            <a:r>
              <a:rPr lang="en-US" altLang="en-US" sz="3200" dirty="0">
                <a:latin typeface="Consolas" panose="020B0609020204030204" pitchFamily="49" charset="0"/>
              </a:rPr>
              <a:t> = </a:t>
            </a:r>
            <a:r>
              <a:rPr lang="en-US" altLang="en-US" sz="3200" dirty="0" err="1">
                <a:latin typeface="Consolas" panose="020B0609020204030204" pitchFamily="49" charset="0"/>
              </a:rPr>
              <a:t>tree.root.children</a:t>
            </a:r>
            <a:r>
              <a:rPr lang="en-US" altLang="en-US" sz="3200" dirty="0">
                <a:latin typeface="Consolas" panose="020B0609020204030204" pitchFamily="49" charset="0"/>
              </a:rPr>
              <a:t>[PRIMARY_OUTLET];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s: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UrlSegment</a:t>
            </a:r>
            <a:r>
              <a:rPr lang="en-US" altLang="en-US" sz="3200" dirty="0">
                <a:latin typeface="Consolas" panose="020B0609020204030204" pitchFamily="49" charset="0"/>
              </a:rPr>
              <a:t>[]  = </a:t>
            </a:r>
            <a:r>
              <a:rPr lang="en-US" altLang="en-US" sz="3200" dirty="0" err="1">
                <a:latin typeface="Consolas" panose="020B0609020204030204" pitchFamily="49" charset="0"/>
              </a:rPr>
              <a:t>g.segments</a:t>
            </a:r>
            <a:r>
              <a:rPr lang="en-US" altLang="en-US" sz="3200" dirty="0">
                <a:latin typeface="Consolas" panose="020B0609020204030204" pitchFamily="49" charset="0"/>
              </a:rPr>
              <a:t>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s[0].path; 			</a:t>
            </a:r>
            <a:r>
              <a:rPr lang="en-US" alt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'employee'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s[0].parameters; 	</a:t>
            </a:r>
            <a:r>
              <a:rPr lang="en-US" alt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{id:33, dept: HR}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}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Consolas" panose="020B0609020204030204" pitchFamily="49" charset="0"/>
              </a:rPr>
              <a:t>} </a:t>
            </a:r>
            <a:br>
              <a:rPr lang="en-US" altLang="en-US" sz="3200" dirty="0">
                <a:latin typeface="Consolas" panose="020B0609020204030204" pitchFamily="49" charset="0"/>
              </a:rPr>
            </a:br>
            <a:endParaRPr lang="en-US" alt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D8E38-22D3-4AC9-AB0A-9C2BF5F04A9E}"/>
              </a:ext>
            </a:extLst>
          </p:cNvPr>
          <p:cNvSpPr/>
          <p:nvPr/>
        </p:nvSpPr>
        <p:spPr>
          <a:xfrm>
            <a:off x="2190750" y="5141118"/>
            <a:ext cx="9410700" cy="5167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4EF7625-8073-4953-A687-FC4A96C9E225}"/>
              </a:ext>
            </a:extLst>
          </p:cNvPr>
          <p:cNvSpPr/>
          <p:nvPr/>
        </p:nvSpPr>
        <p:spPr>
          <a:xfrm rot="16200000">
            <a:off x="1020582" y="4932759"/>
            <a:ext cx="819150" cy="933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3878C-4283-4ED1-B058-A8217288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4" y="2140297"/>
            <a:ext cx="16948871" cy="6001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dirty="0"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@Component</a:t>
            </a:r>
            <a:r>
              <a:rPr lang="en-US" altLang="en-US" sz="3200" dirty="0">
                <a:latin typeface="Consolas" panose="020B0609020204030204" pitchFamily="49" charset="0"/>
              </a:rPr>
              <a:t>({</a:t>
            </a:r>
            <a:r>
              <a:rPr lang="en-US" altLang="en-US" sz="3200" dirty="0" err="1">
                <a:latin typeface="Consolas" panose="020B0609020204030204" pitchFamily="49" charset="0"/>
              </a:rPr>
              <a:t>templateUrl</a:t>
            </a:r>
            <a:r>
              <a:rPr lang="en-US" altLang="en-US" sz="3200" dirty="0">
                <a:latin typeface="Consolas" panose="020B0609020204030204" pitchFamily="49" charset="0"/>
              </a:rPr>
              <a:t>:'employee.component.html'})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class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en-US" sz="3200" dirty="0">
                <a:latin typeface="Consolas" panose="020B0609020204030204" pitchFamily="49" charset="0"/>
              </a:rPr>
              <a:t> {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constructor(router: Router) {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tree: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UrlTree</a:t>
            </a:r>
            <a:r>
              <a:rPr lang="en-US" altLang="en-US" sz="3200" dirty="0">
                <a:latin typeface="Consolas" panose="020B0609020204030204" pitchFamily="49" charset="0"/>
              </a:rPr>
              <a:t> = </a:t>
            </a:r>
            <a:r>
              <a:rPr lang="en-US" altLang="en-US" sz="3200" dirty="0" err="1">
                <a:latin typeface="Consolas" panose="020B0609020204030204" pitchFamily="49" charset="0"/>
              </a:rPr>
              <a:t>router.parseUrl</a:t>
            </a:r>
            <a:r>
              <a:rPr lang="en-US" altLang="en-US" sz="3200" dirty="0">
                <a:latin typeface="Consolas" panose="020B0609020204030204" pitchFamily="49" charset="0"/>
              </a:rPr>
              <a:t>('</a:t>
            </a:r>
            <a:r>
              <a:rPr lang="en-US" alt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employee;id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=25&amp;dept=HR</a:t>
            </a:r>
            <a:r>
              <a:rPr lang="en-US" altLang="en-US" sz="3200" dirty="0">
                <a:latin typeface="Consolas" panose="020B0609020204030204" pitchFamily="49" charset="0"/>
              </a:rPr>
              <a:t>');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g: </a:t>
            </a:r>
            <a:r>
              <a:rPr lang="en-US" altLang="en-US" sz="3200" dirty="0">
                <a:solidFill>
                  <a:srgbClr val="F37021"/>
                </a:solidFill>
                <a:latin typeface="Consolas" panose="020B0609020204030204" pitchFamily="49" charset="0"/>
              </a:rPr>
              <a:t>UrlSegmentGroup</a:t>
            </a:r>
            <a:r>
              <a:rPr lang="en-US" altLang="en-US" sz="3200" dirty="0">
                <a:latin typeface="Consolas" panose="020B0609020204030204" pitchFamily="49" charset="0"/>
              </a:rPr>
              <a:t> = </a:t>
            </a:r>
            <a:r>
              <a:rPr lang="en-US" altLang="en-US" sz="3200" dirty="0" err="1">
                <a:latin typeface="Consolas" panose="020B0609020204030204" pitchFamily="49" charset="0"/>
              </a:rPr>
              <a:t>tree.root.children</a:t>
            </a:r>
            <a:r>
              <a:rPr lang="en-US" altLang="en-US" sz="3200" dirty="0">
                <a:latin typeface="Consolas" panose="020B0609020204030204" pitchFamily="49" charset="0"/>
              </a:rPr>
              <a:t>[PRIMARY_OUTLET];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const s: </a:t>
            </a:r>
            <a:r>
              <a:rPr lang="en-US" altLang="en-US" sz="3200" dirty="0" err="1">
                <a:solidFill>
                  <a:srgbClr val="F37021"/>
                </a:solidFill>
                <a:latin typeface="Consolas" panose="020B0609020204030204" pitchFamily="49" charset="0"/>
              </a:rPr>
              <a:t>UrlSegment</a:t>
            </a:r>
            <a:r>
              <a:rPr lang="en-US" altLang="en-US" sz="3200" dirty="0">
                <a:latin typeface="Consolas" panose="020B0609020204030204" pitchFamily="49" charset="0"/>
              </a:rPr>
              <a:t>[]  = </a:t>
            </a:r>
            <a:r>
              <a:rPr lang="en-US" altLang="en-US" sz="3200" dirty="0" err="1">
                <a:latin typeface="Consolas" panose="020B0609020204030204" pitchFamily="49" charset="0"/>
              </a:rPr>
              <a:t>g.segments</a:t>
            </a:r>
            <a:r>
              <a:rPr lang="en-US" altLang="en-US" sz="3200" dirty="0">
                <a:latin typeface="Consolas" panose="020B0609020204030204" pitchFamily="49" charset="0"/>
              </a:rPr>
              <a:t>;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s[0].path; 			</a:t>
            </a:r>
            <a:r>
              <a:rPr lang="en-US" alt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'employee' 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	s[0].parameters; 	</a:t>
            </a:r>
            <a:r>
              <a:rPr lang="en-US" alt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{id:33, dept: HR}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nsolas" panose="020B0609020204030204" pitchFamily="49" charset="0"/>
              </a:rPr>
              <a:t>	}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Consolas" panose="020B0609020204030204" pitchFamily="49" charset="0"/>
              </a:rPr>
              <a:t>} </a:t>
            </a:r>
            <a:br>
              <a:rPr lang="en-US" altLang="en-US" sz="3200" dirty="0">
                <a:latin typeface="Consolas" panose="020B0609020204030204" pitchFamily="49" charset="0"/>
              </a:rPr>
            </a:br>
            <a:endParaRPr lang="en-US" alt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D8E38-22D3-4AC9-AB0A-9C2BF5F04A9E}"/>
              </a:ext>
            </a:extLst>
          </p:cNvPr>
          <p:cNvSpPr/>
          <p:nvPr/>
        </p:nvSpPr>
        <p:spPr>
          <a:xfrm>
            <a:off x="2190750" y="6112668"/>
            <a:ext cx="4419600" cy="535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125540F-CF40-455F-97A8-2F7006F271EA}"/>
              </a:ext>
            </a:extLst>
          </p:cNvPr>
          <p:cNvSpPr/>
          <p:nvPr/>
        </p:nvSpPr>
        <p:spPr>
          <a:xfrm rot="16200000">
            <a:off x="1020582" y="5913834"/>
            <a:ext cx="819150" cy="933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6535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dirty="0"/>
              <a:t>More on Angular 7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408</Words>
  <Application>Microsoft Office PowerPoint</Application>
  <PresentationFormat>Custom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Consolas</vt:lpstr>
      <vt:lpstr>Roboto</vt:lpstr>
      <vt:lpstr>Arial</vt:lpstr>
      <vt:lpstr>Packt</vt:lpstr>
      <vt:lpstr>The UrlSegment in the CanLoad Interface</vt:lpstr>
      <vt:lpstr>UrlSegment</vt:lpstr>
      <vt:lpstr>UrlSegment and CanLoad</vt:lpstr>
      <vt:lpstr>PowerPoint Presentation</vt:lpstr>
      <vt:lpstr>PowerPoint Presentation</vt:lpstr>
      <vt:lpstr>PowerPoint Presentation</vt:lpstr>
      <vt:lpstr>More on Angular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48</cp:revision>
  <dcterms:modified xsi:type="dcterms:W3CDTF">2018-11-24T06:45:11Z</dcterms:modified>
</cp:coreProperties>
</file>