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7"/>
  </p:notesMasterIdLst>
  <p:sldIdLst>
    <p:sldId id="270" r:id="rId2"/>
    <p:sldId id="272" r:id="rId3"/>
    <p:sldId id="275" r:id="rId4"/>
    <p:sldId id="274" r:id="rId5"/>
    <p:sldId id="271" r:id="rId6"/>
  </p:sldIdLst>
  <p:sldSz cx="18288000" cy="10282238"/>
  <p:notesSz cx="6858000" cy="9144000"/>
  <p:embeddedFontLst>
    <p:embeddedFont>
      <p:font typeface="Calibri" panose="020F0502020204030204" pitchFamily="34" charset="0"/>
      <p:regular r:id="rId8"/>
      <p:bold r:id="rId9"/>
      <p:italic r:id="rId10"/>
      <p:boldItalic r:id="rId11"/>
    </p:embeddedFont>
    <p:embeddedFont>
      <p:font typeface="Robo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26" autoAdjust="0"/>
  </p:normalViewPr>
  <p:slideViewPr>
    <p:cSldViewPr snapToGrid="0">
      <p:cViewPr varScale="1">
        <p:scale>
          <a:sx n="27" d="100"/>
          <a:sy n="27" d="100"/>
        </p:scale>
        <p:origin x="1588" y="4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[Mandatory Slide]</a:t>
            </a:r>
            <a:br>
              <a:rPr lang="en-US" dirty="0"/>
            </a:br>
            <a:endParaRPr lang="en-US" dirty="0"/>
          </a:p>
          <a:p>
            <a:pPr lvl="0" rtl="0">
              <a:spcBef>
                <a:spcPts val="0"/>
              </a:spcBef>
              <a:buNone/>
            </a:pPr>
            <a:r>
              <a:rPr lang="en-US" dirty="0"/>
              <a:t>In this video, we’ll take a look at some other important new features in Angular 7 what were not covered in this course.</a:t>
            </a:r>
            <a:endParaRPr dirty="0"/>
          </a:p>
        </p:txBody>
      </p:sp>
    </p:spTree>
    <p:extLst>
      <p:ext uri="{BB962C8B-B14F-4D97-AF65-F5344CB8AC3E}">
        <p14:creationId xmlns:p14="http://schemas.microsoft.com/office/powerpoint/2010/main" val="3873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marL="171450" marR="0" lvl="0" indent="-171450" algn="l" defTabSz="1829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Angular 7 now has a new compiler called </a:t>
            </a:r>
            <a:r>
              <a:rPr lang="en-US" b="1" dirty="0" err="1"/>
              <a:t>ngcc</a:t>
            </a:r>
            <a:r>
              <a:rPr lang="en-US" dirty="0"/>
              <a:t> or Angular </a:t>
            </a:r>
            <a:r>
              <a:rPr lang="en-US" dirty="0" err="1"/>
              <a:t>Compatability</a:t>
            </a:r>
            <a:r>
              <a:rPr lang="en-US" dirty="0"/>
              <a:t> Compiler, which upgrades any node modules that are non-Ivy compliant to be compatible with the upcoming Ivy rendering engine. </a:t>
            </a:r>
          </a:p>
          <a:p>
            <a:pPr marL="171450" marR="0" lvl="0" indent="-171450" algn="l" defTabSz="1829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New pipe called </a:t>
            </a:r>
            <a:r>
              <a:rPr lang="en-US" dirty="0" err="1"/>
              <a:t>KeyValuePipe</a:t>
            </a:r>
            <a:endParaRPr lang="en-US" dirty="0"/>
          </a:p>
          <a:p>
            <a:pPr marL="171450" marR="0" lvl="0" indent="-171450" algn="l" defTabSz="1829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New element features to enable Shadow DOM v1 and </a:t>
            </a:r>
            <a:r>
              <a:rPr lang="fr-FR" dirty="0"/>
              <a:t>support content projection via slots.</a:t>
            </a:r>
          </a:p>
          <a:p>
            <a:pPr marL="171450" marR="0" lvl="0" indent="-171450" algn="l" defTabSz="1829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A new router </a:t>
            </a:r>
            <a:r>
              <a:rPr lang="fr-FR" dirty="0" err="1"/>
              <a:t>feature</a:t>
            </a:r>
            <a:r>
              <a:rPr lang="fr-FR" dirty="0"/>
              <a:t> </a:t>
            </a:r>
            <a:r>
              <a:rPr lang="fr-FR" dirty="0" err="1"/>
              <a:t>that</a:t>
            </a:r>
            <a:r>
              <a:rPr lang="fr-FR" dirty="0"/>
              <a:t> </a:t>
            </a:r>
            <a:r>
              <a:rPr lang="fr-FR" dirty="0" err="1"/>
              <a:t>gives</a:t>
            </a:r>
            <a:r>
              <a:rPr lang="fr-FR" dirty="0"/>
              <a:t> warning if the </a:t>
            </a:r>
            <a:r>
              <a:rPr lang="fr-FR" dirty="0" err="1"/>
              <a:t>nav</a:t>
            </a:r>
            <a:r>
              <a:rPr lang="fr-FR" dirty="0"/>
              <a:t> </a:t>
            </a:r>
            <a:r>
              <a:rPr lang="fr-FR" dirty="0" err="1"/>
              <a:t>is</a:t>
            </a:r>
            <a:r>
              <a:rPr lang="fr-FR" dirty="0"/>
              <a:t> </a:t>
            </a:r>
            <a:r>
              <a:rPr lang="fr-FR" dirty="0" err="1"/>
              <a:t>triggered</a:t>
            </a:r>
            <a:r>
              <a:rPr lang="fr-FR" dirty="0"/>
              <a:t> </a:t>
            </a:r>
            <a:r>
              <a:rPr lang="fr-FR" dirty="0" err="1"/>
              <a:t>outside</a:t>
            </a:r>
            <a:r>
              <a:rPr lang="fr-FR" dirty="0"/>
              <a:t> of the </a:t>
            </a:r>
            <a:r>
              <a:rPr lang="fr-FR" dirty="0" err="1"/>
              <a:t>Angular</a:t>
            </a:r>
            <a:r>
              <a:rPr lang="fr-FR" dirty="0"/>
              <a:t> zone, and</a:t>
            </a:r>
          </a:p>
          <a:p>
            <a:pPr marL="171450" marR="0" lvl="0" indent="-171450" algn="l" defTabSz="1829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A new </a:t>
            </a:r>
            <a:r>
              <a:rPr lang="fr-FR" dirty="0" err="1"/>
              <a:t>capability</a:t>
            </a:r>
            <a:r>
              <a:rPr lang="fr-FR" dirty="0"/>
              <a:t> to </a:t>
            </a:r>
            <a:r>
              <a:rPr lang="fr-FR" dirty="0" err="1"/>
              <a:t>recover</a:t>
            </a:r>
            <a:r>
              <a:rPr lang="fr-FR" dirty="0"/>
              <a:t> </a:t>
            </a:r>
            <a:r>
              <a:rPr lang="fr-FR" dirty="0" err="1"/>
              <a:t>from</a:t>
            </a:r>
            <a:r>
              <a:rPr lang="fr-FR" dirty="0"/>
              <a:t> </a:t>
            </a:r>
            <a:r>
              <a:rPr lang="fr-FR" dirty="0" err="1"/>
              <a:t>malformed</a:t>
            </a:r>
            <a:r>
              <a:rPr lang="fr-FR" dirty="0"/>
              <a:t> URLs</a:t>
            </a:r>
          </a:p>
          <a:p>
            <a:pPr marL="171450" marR="0" lvl="0" indent="-171450" algn="l" defTabSz="1829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new mapping feature was added for </a:t>
            </a:r>
            <a:r>
              <a:rPr lang="en-US" dirty="0" err="1"/>
              <a:t>ngfactory</a:t>
            </a:r>
            <a:r>
              <a:rPr lang="en-US" dirty="0"/>
              <a:t> and </a:t>
            </a:r>
            <a:r>
              <a:rPr lang="en-US" dirty="0" err="1"/>
              <a:t>ngsummary</a:t>
            </a:r>
            <a:r>
              <a:rPr lang="en-US" dirty="0"/>
              <a:t> files to their associated module names in Ahead-Of-Time (AOT) summary resolver.</a:t>
            </a:r>
          </a:p>
          <a:p>
            <a:pPr marL="171450" marR="0" lvl="0" indent="-171450" algn="l" defTabSz="1829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Angular documentation is updated to include documentation for Angular CLI</a:t>
            </a:r>
          </a:p>
          <a:p>
            <a:pPr lvl="0">
              <a:spcBef>
                <a:spcPts val="0"/>
              </a:spcBef>
              <a:buNone/>
            </a:pPr>
            <a:endParaRPr lang="en-US" dirty="0"/>
          </a:p>
        </p:txBody>
      </p:sp>
    </p:spTree>
    <p:extLst>
      <p:ext uri="{BB962C8B-B14F-4D97-AF65-F5344CB8AC3E}">
        <p14:creationId xmlns:p14="http://schemas.microsoft.com/office/powerpoint/2010/main" val="140060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marL="0" marR="0" lvl="0" indent="0" algn="l" defTabSz="1829425" rtl="0" eaLnBrk="1" fontAlgn="auto" latinLnBrk="0" hangingPunct="1">
              <a:lnSpc>
                <a:spcPct val="100000"/>
              </a:lnSpc>
              <a:spcBef>
                <a:spcPts val="0"/>
              </a:spcBef>
              <a:spcAft>
                <a:spcPts val="0"/>
              </a:spcAft>
              <a:buClrTx/>
              <a:buSzTx/>
              <a:buFontTx/>
              <a:buNone/>
              <a:tabLst/>
              <a:defRPr/>
            </a:pPr>
            <a:r>
              <a:rPr lang="en-US" dirty="0"/>
              <a:t>One of the biggest features that many Angular fans had been anxiously waiting for since its introduction in the </a:t>
            </a:r>
            <a:r>
              <a:rPr lang="en-US" b="1" dirty="0"/>
              <a:t>ng-conf 2018</a:t>
            </a:r>
            <a:r>
              <a:rPr lang="en-US" dirty="0"/>
              <a:t> was the new rendering pipeline and view engine with the code name “</a:t>
            </a:r>
            <a:r>
              <a:rPr lang="en-US" b="1" dirty="0"/>
              <a:t>Ivy</a:t>
            </a:r>
            <a:r>
              <a:rPr lang="en-US" dirty="0"/>
              <a:t>”.  Ivy is the third rendering engine, and it’s supposed to be much leaner, faster, and simpler. Unfortunately, it did not make the release but there’s an experimental version available so you can try it out. </a:t>
            </a:r>
          </a:p>
          <a:p>
            <a:pPr marL="0" marR="0" lvl="0" indent="0" algn="l" defTabSz="182942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r>
              <a:rPr lang="en-US" dirty="0"/>
              <a:t>If you’re curious and interested, you can track Ivy’s release status here at this URL.</a:t>
            </a:r>
          </a:p>
          <a:p>
            <a:pPr lvl="0">
              <a:spcBef>
                <a:spcPts val="0"/>
              </a:spcBef>
              <a:buNone/>
            </a:pPr>
            <a:endParaRPr lang="en-US" dirty="0"/>
          </a:p>
        </p:txBody>
      </p:sp>
    </p:spTree>
    <p:extLst>
      <p:ext uri="{BB962C8B-B14F-4D97-AF65-F5344CB8AC3E}">
        <p14:creationId xmlns:p14="http://schemas.microsoft.com/office/powerpoint/2010/main" val="18473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This table contains the current target release dates for the next two major versions of Angular:  8 and 9.</a:t>
            </a:r>
          </a:p>
          <a:p>
            <a:pPr lvl="0">
              <a:spcBef>
                <a:spcPts val="0"/>
              </a:spcBef>
              <a:buNone/>
            </a:pPr>
            <a:endParaRPr lang="en-US" dirty="0"/>
          </a:p>
          <a:p>
            <a:pPr marL="0" marR="0" lvl="0" indent="0" algn="l" defTabSz="1829425" rtl="0" eaLnBrk="1" fontAlgn="auto" latinLnBrk="0" hangingPunct="1">
              <a:lnSpc>
                <a:spcPct val="100000"/>
              </a:lnSpc>
              <a:spcBef>
                <a:spcPts val="0"/>
              </a:spcBef>
              <a:spcAft>
                <a:spcPts val="0"/>
              </a:spcAft>
              <a:buClrTx/>
              <a:buSzTx/>
              <a:buFontTx/>
              <a:buNone/>
              <a:tabLst/>
              <a:defRPr/>
            </a:pPr>
            <a:r>
              <a:rPr lang="en-US" b="1" dirty="0"/>
              <a:t>Release frequency</a:t>
            </a:r>
          </a:p>
          <a:p>
            <a:pPr lvl="0">
              <a:spcBef>
                <a:spcPts val="0"/>
              </a:spcBef>
              <a:buNone/>
            </a:pPr>
            <a:endParaRPr lang="en-US" dirty="0"/>
          </a:p>
          <a:p>
            <a:r>
              <a:rPr lang="en-US" dirty="0"/>
              <a:t>In general, you can expect the following release cycle:</a:t>
            </a:r>
          </a:p>
          <a:p>
            <a:pPr marL="171450" indent="-171450">
              <a:buFont typeface="Arial" panose="020B0604020202020204" pitchFamily="34" charset="0"/>
              <a:buChar char="•"/>
            </a:pPr>
            <a:r>
              <a:rPr lang="en-US" dirty="0"/>
              <a:t>A major release every 6 months</a:t>
            </a:r>
          </a:p>
          <a:p>
            <a:pPr marL="171450" indent="-171450">
              <a:buFont typeface="Arial" panose="020B0604020202020204" pitchFamily="34" charset="0"/>
              <a:buChar char="•"/>
            </a:pPr>
            <a:r>
              <a:rPr lang="en-US" dirty="0"/>
              <a:t>1-3 minor releases for each major release</a:t>
            </a:r>
          </a:p>
          <a:p>
            <a:pPr marL="171450" indent="-171450">
              <a:buFont typeface="Arial" panose="020B0604020202020204" pitchFamily="34" charset="0"/>
              <a:buChar char="•"/>
            </a:pPr>
            <a:r>
              <a:rPr lang="en-US" dirty="0"/>
              <a:t>A patch release almost every week</a:t>
            </a:r>
          </a:p>
          <a:p>
            <a:pPr lvl="0">
              <a:spcBef>
                <a:spcPts val="0"/>
              </a:spcBef>
              <a:buNone/>
            </a:pPr>
            <a:endParaRPr lang="en-US" dirty="0"/>
          </a:p>
          <a:p>
            <a:r>
              <a:rPr lang="en-US" dirty="0"/>
              <a:t>All of the major releases are supported for 18 months. </a:t>
            </a:r>
          </a:p>
          <a:p>
            <a:pPr marL="171450" indent="-171450">
              <a:buFont typeface="Arial" panose="020B0604020202020204" pitchFamily="34" charset="0"/>
              <a:buChar char="•"/>
            </a:pPr>
            <a:r>
              <a:rPr lang="en-US" dirty="0"/>
              <a:t>6 months of </a:t>
            </a:r>
            <a:r>
              <a:rPr lang="en-US" i="1" dirty="0"/>
              <a:t>active support</a:t>
            </a:r>
            <a:r>
              <a:rPr lang="en-US" dirty="0"/>
              <a:t>, during which regularly-scheduled updates and patches are released.</a:t>
            </a:r>
          </a:p>
          <a:p>
            <a:pPr marL="171450" indent="-171450">
              <a:buFont typeface="Arial" panose="020B0604020202020204" pitchFamily="34" charset="0"/>
              <a:buChar char="•"/>
            </a:pPr>
            <a:r>
              <a:rPr lang="en-US" dirty="0"/>
              <a:t>12 months of </a:t>
            </a:r>
            <a:r>
              <a:rPr lang="en-US" i="1" dirty="0"/>
              <a:t>long-term support (LTS)</a:t>
            </a:r>
            <a:r>
              <a:rPr lang="en-US" dirty="0"/>
              <a:t>, during which only critical fixes and security patches are released.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These are important dates to know and keep in mind if you’re not planning on upgrading anytime soon.</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97945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This is the end of this section, and that brings us to the end of the course!  </a:t>
            </a:r>
          </a:p>
          <a:p>
            <a:pPr lvl="0">
              <a:spcBef>
                <a:spcPts val="0"/>
              </a:spcBef>
              <a:buNone/>
            </a:pPr>
            <a:endParaRPr lang="en-US" dirty="0"/>
          </a:p>
          <a:p>
            <a:pPr marL="0" marR="0" lvl="0" indent="0" algn="l" defTabSz="1829425" rtl="0" eaLnBrk="1" fontAlgn="auto" latinLnBrk="0" hangingPunct="1">
              <a:lnSpc>
                <a:spcPct val="100000"/>
              </a:lnSpc>
              <a:spcBef>
                <a:spcPts val="0"/>
              </a:spcBef>
              <a:spcAft>
                <a:spcPts val="0"/>
              </a:spcAft>
              <a:buClrTx/>
              <a:buSzTx/>
              <a:buFontTx/>
              <a:buNone/>
              <a:tabLst/>
              <a:defRPr/>
            </a:pPr>
            <a:r>
              <a:rPr lang="en-US" dirty="0"/>
              <a:t>I’d like to thank you for completing the course as we got our first look at some of the latest features in Angular 7.  During the time of this recording, Angular 7 has already been working on it’s first minor release, version 7.1, so visit the Angular.io and their blog sites to find out the latest updates to any new features and releases.</a:t>
            </a:r>
          </a:p>
          <a:p>
            <a:pPr lvl="0" rtl="0">
              <a:spcBef>
                <a:spcPts val="0"/>
              </a:spcBef>
              <a:buNone/>
            </a:pPr>
            <a:endParaRPr lang="en-US" dirty="0"/>
          </a:p>
          <a:p>
            <a:pPr lvl="0" rtl="0">
              <a:spcBef>
                <a:spcPts val="0"/>
              </a:spcBef>
              <a:buNone/>
            </a:pPr>
            <a:r>
              <a:rPr lang="en-US" dirty="0"/>
              <a:t>You can also follow me on twitter, LinkedIn, and Quora to find out more about my other work.</a:t>
            </a:r>
          </a:p>
          <a:p>
            <a:pPr lvl="0" rtl="0">
              <a:spcBef>
                <a:spcPts val="0"/>
              </a:spcBef>
              <a:buNone/>
            </a:pPr>
            <a:endParaRPr lang="en-US" dirty="0"/>
          </a:p>
          <a:p>
            <a:pPr lvl="0" rtl="0">
              <a:spcBef>
                <a:spcPts val="0"/>
              </a:spcBef>
              <a:buNone/>
            </a:pPr>
            <a:r>
              <a:rPr lang="en-US" sz="1100" b="0" i="0" u="none" strike="noStrike" kern="1200" dirty="0">
                <a:solidFill>
                  <a:schemeClr val="tx1"/>
                </a:solidFill>
                <a:effectLst/>
                <a:latin typeface="+mn-lt"/>
                <a:ea typeface="+mn-ea"/>
                <a:cs typeface="+mn-cs"/>
              </a:rPr>
              <a:t>Again, my name is Christian </a:t>
            </a:r>
            <a:r>
              <a:rPr lang="en-US" sz="1100" b="0" i="0" u="none" strike="noStrike" kern="1200" dirty="0" err="1">
                <a:solidFill>
                  <a:schemeClr val="tx1"/>
                </a:solidFill>
                <a:effectLst/>
                <a:latin typeface="+mn-lt"/>
                <a:ea typeface="+mn-ea"/>
                <a:cs typeface="+mn-cs"/>
              </a:rPr>
              <a:t>Hur</a:t>
            </a:r>
            <a:r>
              <a:rPr lang="en-US" sz="1100" b="0" i="0" u="none" strike="noStrike" kern="1200" dirty="0">
                <a:solidFill>
                  <a:schemeClr val="tx1"/>
                </a:solidFill>
                <a:effectLst/>
                <a:latin typeface="+mn-lt"/>
                <a:ea typeface="+mn-ea"/>
                <a:cs typeface="+mn-cs"/>
              </a:rPr>
              <a:t>.  I hope you've enjoyed this course, and thank you for watching.</a:t>
            </a:r>
            <a:endParaRPr lang="en-US" dirty="0"/>
          </a:p>
        </p:txBody>
      </p:sp>
    </p:spTree>
    <p:extLst>
      <p:ext uri="{BB962C8B-B14F-4D97-AF65-F5344CB8AC3E}">
        <p14:creationId xmlns:p14="http://schemas.microsoft.com/office/powerpoint/2010/main" val="102899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extLst>
      <p:ext uri="{BB962C8B-B14F-4D97-AF65-F5344CB8AC3E}">
        <p14:creationId xmlns:p14="http://schemas.microsoft.com/office/powerpoint/2010/main" val="363227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8" r:id="rId2"/>
    <p:sldLayoutId id="2147483660" r:id="rId3"/>
    <p:sldLayoutId id="2147483662" r:id="rId4"/>
    <p:sldLayoutId id="2147483663" r:id="rId5"/>
    <p:sldLayoutId id="2147483664" r:id="rId6"/>
    <p:sldLayoutId id="2147483665" r:id="rId7"/>
    <p:sldLayoutId id="2147483666" r:id="rId8"/>
    <p:sldLayoutId id="2147483667" r:id="rId9"/>
    <p:sldLayoutId id="2147483668"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729772" cy="1866335"/>
          </a:xfrm>
          <a:prstGeom prst="rect">
            <a:avLst/>
          </a:prstGeom>
        </p:spPr>
        <p:txBody>
          <a:bodyPr lIns="182874" tIns="182874" rIns="182874" bIns="182874" anchor="b" anchorCtr="0">
            <a:noAutofit/>
          </a:bodyPr>
          <a:lstStyle/>
          <a:p>
            <a:r>
              <a:rPr lang="en-US" dirty="0"/>
              <a:t>Other Important Features of Angular 7</a:t>
            </a:r>
            <a:endParaRPr lang="en" dirty="0"/>
          </a:p>
        </p:txBody>
      </p:sp>
    </p:spTree>
    <p:extLst>
      <p:ext uri="{BB962C8B-B14F-4D97-AF65-F5344CB8AC3E}">
        <p14:creationId xmlns:p14="http://schemas.microsoft.com/office/powerpoint/2010/main" val="21741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US" sz="4402" dirty="0"/>
              <a:t>Other Important Features</a:t>
            </a:r>
            <a:endParaRPr lang="en" sz="4402" dirty="0"/>
          </a:p>
        </p:txBody>
      </p:sp>
      <p:sp>
        <p:nvSpPr>
          <p:cNvPr id="149" name="Shape 149"/>
          <p:cNvSpPr txBox="1">
            <a:spLocks noGrp="1"/>
          </p:cNvSpPr>
          <p:nvPr>
            <p:ph type="body" idx="4294967295"/>
          </p:nvPr>
        </p:nvSpPr>
        <p:spPr>
          <a:xfrm>
            <a:off x="627529" y="1776132"/>
            <a:ext cx="17226408" cy="7704752"/>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333333"/>
                </a:solidFill>
              </a:rPr>
              <a:t>Angular Compatability Compiler (ngcc)</a:t>
            </a:r>
          </a:p>
          <a:p>
            <a:pPr marL="914507" indent="-711281">
              <a:buClr>
                <a:srgbClr val="434343"/>
              </a:buClr>
              <a:buChar char="●"/>
            </a:pPr>
            <a:r>
              <a:rPr lang="en" sz="4002" dirty="0">
                <a:solidFill>
                  <a:srgbClr val="333333"/>
                </a:solidFill>
              </a:rPr>
              <a:t>New Pipe called KeyValuePipe</a:t>
            </a:r>
          </a:p>
          <a:p>
            <a:pPr marL="914507" indent="-711281">
              <a:buClr>
                <a:srgbClr val="434343"/>
              </a:buClr>
              <a:buChar char="●"/>
            </a:pPr>
            <a:r>
              <a:rPr lang="en" sz="4002" dirty="0">
                <a:solidFill>
                  <a:schemeClr val="bg2"/>
                </a:solidFill>
              </a:rPr>
              <a:t>New element features to enable Shadow DOM version 1 and </a:t>
            </a:r>
            <a:r>
              <a:rPr lang="fr-FR" sz="4000" dirty="0">
                <a:solidFill>
                  <a:schemeClr val="bg2"/>
                </a:solidFill>
              </a:rPr>
              <a:t>support content projection via slots</a:t>
            </a:r>
            <a:endParaRPr lang="en" sz="4002" dirty="0">
              <a:solidFill>
                <a:schemeClr val="bg2"/>
              </a:solidFill>
            </a:endParaRPr>
          </a:p>
          <a:p>
            <a:pPr marL="914507" indent="-711281">
              <a:buClr>
                <a:srgbClr val="434343"/>
              </a:buClr>
              <a:buChar char="●"/>
            </a:pPr>
            <a:r>
              <a:rPr lang="en" sz="4002" dirty="0">
                <a:solidFill>
                  <a:srgbClr val="333333"/>
                </a:solidFill>
              </a:rPr>
              <a:t>New router feature that warns if navigation triggers outside of the Angular zone</a:t>
            </a:r>
          </a:p>
          <a:p>
            <a:pPr marL="914507" indent="-711281">
              <a:buClr>
                <a:srgbClr val="434343"/>
              </a:buClr>
              <a:buChar char="●"/>
            </a:pPr>
            <a:r>
              <a:rPr lang="en" sz="4002" dirty="0">
                <a:solidFill>
                  <a:srgbClr val="333333"/>
                </a:solidFill>
              </a:rPr>
              <a:t>New capability to recover from malformed URLs </a:t>
            </a:r>
          </a:p>
          <a:p>
            <a:pPr marL="914507" indent="-711281">
              <a:buClr>
                <a:srgbClr val="434343"/>
              </a:buClr>
              <a:buChar char="●"/>
            </a:pPr>
            <a:r>
              <a:rPr lang="en" sz="4002" dirty="0">
                <a:solidFill>
                  <a:srgbClr val="333333"/>
                </a:solidFill>
              </a:rPr>
              <a:t>New mappings for ngfactory and ngsummary files to modules in AOT</a:t>
            </a:r>
          </a:p>
          <a:p>
            <a:pPr marL="914507" indent="-711281">
              <a:buClr>
                <a:srgbClr val="434343"/>
              </a:buClr>
              <a:buChar char="●"/>
            </a:pPr>
            <a:r>
              <a:rPr lang="en" sz="4002" dirty="0">
                <a:solidFill>
                  <a:srgbClr val="333333"/>
                </a:solidFill>
              </a:rPr>
              <a:t>Documentation updates to include CLI</a:t>
            </a:r>
          </a:p>
          <a:p>
            <a:pPr marL="914507" indent="-711281">
              <a:buClr>
                <a:srgbClr val="434343"/>
              </a:buClr>
              <a:buChar char="●"/>
            </a:pPr>
            <a:endParaRPr lang="en" sz="4002" dirty="0">
              <a:solidFill>
                <a:srgbClr val="333333"/>
              </a:solidFill>
            </a:endParaRPr>
          </a:p>
        </p:txBody>
      </p:sp>
    </p:spTree>
    <p:extLst>
      <p:ext uri="{BB962C8B-B14F-4D97-AF65-F5344CB8AC3E}">
        <p14:creationId xmlns:p14="http://schemas.microsoft.com/office/powerpoint/2010/main" val="356442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5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5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fade">
                                      <p:cBhvr>
                                        <p:cTn id="17" dur="500"/>
                                        <p:tgtEl>
                                          <p:spTgt spid="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9">
                                            <p:txEl>
                                              <p:pRg st="3" end="3"/>
                                            </p:txEl>
                                          </p:spTgt>
                                        </p:tgtEl>
                                        <p:attrNameLst>
                                          <p:attrName>style.visibility</p:attrName>
                                        </p:attrNameLst>
                                      </p:cBhvr>
                                      <p:to>
                                        <p:strVal val="visible"/>
                                      </p:to>
                                    </p:set>
                                    <p:animEffect transition="in" filter="fade">
                                      <p:cBhvr>
                                        <p:cTn id="22" dur="500"/>
                                        <p:tgtEl>
                                          <p:spTgt spid="1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9">
                                            <p:txEl>
                                              <p:pRg st="4" end="4"/>
                                            </p:txEl>
                                          </p:spTgt>
                                        </p:tgtEl>
                                        <p:attrNameLst>
                                          <p:attrName>style.visibility</p:attrName>
                                        </p:attrNameLst>
                                      </p:cBhvr>
                                      <p:to>
                                        <p:strVal val="visible"/>
                                      </p:to>
                                    </p:set>
                                    <p:animEffect transition="in" filter="fade">
                                      <p:cBhvr>
                                        <p:cTn id="27" dur="500"/>
                                        <p:tgtEl>
                                          <p:spTgt spid="1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9">
                                            <p:txEl>
                                              <p:pRg st="5" end="5"/>
                                            </p:txEl>
                                          </p:spTgt>
                                        </p:tgtEl>
                                        <p:attrNameLst>
                                          <p:attrName>style.visibility</p:attrName>
                                        </p:attrNameLst>
                                      </p:cBhvr>
                                      <p:to>
                                        <p:strVal val="visible"/>
                                      </p:to>
                                    </p:set>
                                    <p:animEffect transition="in" filter="fade">
                                      <p:cBhvr>
                                        <p:cTn id="32" dur="500"/>
                                        <p:tgtEl>
                                          <p:spTgt spid="1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9">
                                            <p:txEl>
                                              <p:pRg st="6" end="6"/>
                                            </p:txEl>
                                          </p:spTgt>
                                        </p:tgtEl>
                                        <p:attrNameLst>
                                          <p:attrName>style.visibility</p:attrName>
                                        </p:attrNameLst>
                                      </p:cBhvr>
                                      <p:to>
                                        <p:strVal val="visible"/>
                                      </p:to>
                                    </p:set>
                                    <p:animEffect transition="in" filter="fade">
                                      <p:cBhvr>
                                        <p:cTn id="37" dur="500"/>
                                        <p:tgtEl>
                                          <p:spTgt spid="1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US" sz="4402" dirty="0"/>
              <a:t>What’s Next?</a:t>
            </a:r>
            <a:endParaRPr lang="en" sz="4402" dirty="0"/>
          </a:p>
        </p:txBody>
      </p:sp>
      <p:sp>
        <p:nvSpPr>
          <p:cNvPr id="149" name="Shape 149"/>
          <p:cNvSpPr txBox="1">
            <a:spLocks noGrp="1"/>
          </p:cNvSpPr>
          <p:nvPr>
            <p:ph type="body" idx="4294967295"/>
          </p:nvPr>
        </p:nvSpPr>
        <p:spPr>
          <a:xfrm>
            <a:off x="627529" y="1776132"/>
            <a:ext cx="17226408" cy="6901704"/>
          </a:xfrm>
          <a:prstGeom prst="rect">
            <a:avLst/>
          </a:prstGeom>
        </p:spPr>
        <p:txBody>
          <a:bodyPr lIns="182874" tIns="182874" rIns="182874" bIns="182874" anchor="t" anchorCtr="0">
            <a:noAutofit/>
          </a:bodyPr>
          <a:lstStyle/>
          <a:p>
            <a:pPr marL="914507" indent="-711281">
              <a:buClr>
                <a:srgbClr val="434343"/>
              </a:buClr>
              <a:buChar char="●"/>
            </a:pPr>
            <a:r>
              <a:rPr lang="en" sz="4002" b="1" dirty="0">
                <a:solidFill>
                  <a:srgbClr val="333333"/>
                </a:solidFill>
              </a:rPr>
              <a:t>Ivy</a:t>
            </a:r>
            <a:r>
              <a:rPr lang="en" sz="4002" dirty="0">
                <a:solidFill>
                  <a:srgbClr val="333333"/>
                </a:solidFill>
              </a:rPr>
              <a:t> – Angular’s new rendering pipeline and view engine</a:t>
            </a:r>
          </a:p>
          <a:p>
            <a:pPr marL="914507" indent="-711281">
              <a:buClr>
                <a:srgbClr val="434343"/>
              </a:buClr>
              <a:buChar char="●"/>
            </a:pPr>
            <a:r>
              <a:rPr lang="en" sz="4002" dirty="0">
                <a:solidFill>
                  <a:srgbClr val="333333"/>
                </a:solidFill>
              </a:rPr>
              <a:t>Experimental version available</a:t>
            </a:r>
          </a:p>
          <a:p>
            <a:pPr marL="914507" indent="-711281">
              <a:buClr>
                <a:srgbClr val="434343"/>
              </a:buClr>
              <a:buChar char="●"/>
            </a:pPr>
            <a:r>
              <a:rPr lang="en-US" sz="4002" dirty="0">
                <a:solidFill>
                  <a:srgbClr val="333333"/>
                </a:solidFill>
              </a:rPr>
              <a:t>https://is-angular-ivy-ready.firebaseapp.com/#/status</a:t>
            </a:r>
            <a:endParaRPr lang="en" sz="4002" dirty="0">
              <a:solidFill>
                <a:srgbClr val="333333"/>
              </a:solidFill>
            </a:endParaRPr>
          </a:p>
          <a:p>
            <a:pPr marL="914507" indent="-711281">
              <a:buClr>
                <a:srgbClr val="434343"/>
              </a:buClr>
              <a:buChar char="●"/>
            </a:pPr>
            <a:endParaRPr lang="en" sz="4002" dirty="0">
              <a:solidFill>
                <a:srgbClr val="333333"/>
              </a:solidFill>
            </a:endParaRPr>
          </a:p>
          <a:p>
            <a:pPr marL="914507" indent="-711281">
              <a:buClr>
                <a:srgbClr val="434343"/>
              </a:buClr>
              <a:buChar char="●"/>
            </a:pPr>
            <a:endParaRPr lang="en" sz="4002" dirty="0">
              <a:solidFill>
                <a:srgbClr val="333333"/>
              </a:solidFill>
            </a:endParaRPr>
          </a:p>
        </p:txBody>
      </p:sp>
    </p:spTree>
    <p:extLst>
      <p:ext uri="{BB962C8B-B14F-4D97-AF65-F5344CB8AC3E}">
        <p14:creationId xmlns:p14="http://schemas.microsoft.com/office/powerpoint/2010/main" val="114461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5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5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fade">
                                      <p:cBhvr>
                                        <p:cTn id="17" dur="500"/>
                                        <p:tgtEl>
                                          <p:spTgt spid="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US" sz="4402" dirty="0"/>
              <a:t>Release Schedule</a:t>
            </a:r>
            <a:endParaRPr lang="en" sz="4402" dirty="0"/>
          </a:p>
        </p:txBody>
      </p:sp>
      <p:graphicFrame>
        <p:nvGraphicFramePr>
          <p:cNvPr id="2" name="Table 1">
            <a:extLst>
              <a:ext uri="{FF2B5EF4-FFF2-40B4-BE49-F238E27FC236}">
                <a16:creationId xmlns:a16="http://schemas.microsoft.com/office/drawing/2014/main" id="{08F60ACB-76D0-4A5B-8138-F0F2B10364EA}"/>
              </a:ext>
            </a:extLst>
          </p:cNvPr>
          <p:cNvGraphicFramePr>
            <a:graphicFrameLocks noGrp="1"/>
          </p:cNvGraphicFramePr>
          <p:nvPr>
            <p:extLst>
              <p:ext uri="{D42A27DB-BD31-4B8C-83A1-F6EECF244321}">
                <p14:modId xmlns:p14="http://schemas.microsoft.com/office/powerpoint/2010/main" val="1249778668"/>
              </p:ext>
            </p:extLst>
          </p:nvPr>
        </p:nvGraphicFramePr>
        <p:xfrm>
          <a:off x="1275348" y="1899384"/>
          <a:ext cx="15737304" cy="2722815"/>
        </p:xfrm>
        <a:graphic>
          <a:graphicData uri="http://schemas.openxmlformats.org/drawingml/2006/table">
            <a:tbl>
              <a:tblPr firstRow="1" bandRow="1">
                <a:tableStyleId>{F5AB1C69-6EDB-4FF4-983F-18BD219EF322}</a:tableStyleId>
              </a:tblPr>
              <a:tblGrid>
                <a:gridCol w="6184232">
                  <a:extLst>
                    <a:ext uri="{9D8B030D-6E8A-4147-A177-3AD203B41FA5}">
                      <a16:colId xmlns:a16="http://schemas.microsoft.com/office/drawing/2014/main" val="2549152282"/>
                    </a:ext>
                  </a:extLst>
                </a:gridCol>
                <a:gridCol w="5101389">
                  <a:extLst>
                    <a:ext uri="{9D8B030D-6E8A-4147-A177-3AD203B41FA5}">
                      <a16:colId xmlns:a16="http://schemas.microsoft.com/office/drawing/2014/main" val="913266357"/>
                    </a:ext>
                  </a:extLst>
                </a:gridCol>
                <a:gridCol w="4451683">
                  <a:extLst>
                    <a:ext uri="{9D8B030D-6E8A-4147-A177-3AD203B41FA5}">
                      <a16:colId xmlns:a16="http://schemas.microsoft.com/office/drawing/2014/main" val="2389309388"/>
                    </a:ext>
                  </a:extLst>
                </a:gridCol>
              </a:tblGrid>
              <a:tr h="712113">
                <a:tc>
                  <a:txBody>
                    <a:bodyPr/>
                    <a:lstStyle/>
                    <a:p>
                      <a:r>
                        <a:rPr lang="en-US" sz="3600" dirty="0"/>
                        <a:t>DATE</a:t>
                      </a:r>
                    </a:p>
                  </a:txBody>
                  <a:tcPr/>
                </a:tc>
                <a:tc>
                  <a:txBody>
                    <a:bodyPr/>
                    <a:lstStyle/>
                    <a:p>
                      <a:r>
                        <a:rPr lang="en-US" sz="3600" dirty="0"/>
                        <a:t>STABLE RELEASE</a:t>
                      </a:r>
                    </a:p>
                  </a:txBody>
                  <a:tcPr/>
                </a:tc>
                <a:tc>
                  <a:txBody>
                    <a:bodyPr/>
                    <a:lstStyle/>
                    <a:p>
                      <a:r>
                        <a:rPr lang="en-US" sz="3600" dirty="0"/>
                        <a:t>COMPATIBILITY</a:t>
                      </a:r>
                    </a:p>
                  </a:txBody>
                  <a:tcPr/>
                </a:tc>
                <a:extLst>
                  <a:ext uri="{0D108BD9-81ED-4DB2-BD59-A6C34878D82A}">
                    <a16:rowId xmlns:a16="http://schemas.microsoft.com/office/drawing/2014/main" val="2741442232"/>
                  </a:ext>
                </a:extLst>
              </a:tr>
              <a:tr h="712113">
                <a:tc>
                  <a:txBody>
                    <a:bodyPr/>
                    <a:lstStyle/>
                    <a:p>
                      <a:r>
                        <a:rPr lang="en-US" sz="3600" dirty="0"/>
                        <a:t>March/April 2019</a:t>
                      </a:r>
                    </a:p>
                  </a:txBody>
                  <a:tcPr/>
                </a:tc>
                <a:tc>
                  <a:txBody>
                    <a:bodyPr/>
                    <a:lstStyle/>
                    <a:p>
                      <a:r>
                        <a:rPr lang="en-US" sz="3600" dirty="0"/>
                        <a:t>8.0.0</a:t>
                      </a:r>
                    </a:p>
                  </a:txBody>
                  <a:tcPr/>
                </a:tc>
                <a:tc>
                  <a:txBody>
                    <a:bodyPr/>
                    <a:lstStyle/>
                    <a:p>
                      <a:r>
                        <a:rPr lang="en-US" sz="3600" dirty="0"/>
                        <a:t>^7.0.0</a:t>
                      </a:r>
                    </a:p>
                  </a:txBody>
                  <a:tcPr/>
                </a:tc>
                <a:extLst>
                  <a:ext uri="{0D108BD9-81ED-4DB2-BD59-A6C34878D82A}">
                    <a16:rowId xmlns:a16="http://schemas.microsoft.com/office/drawing/2014/main" val="3139356016"/>
                  </a:ext>
                </a:extLst>
              </a:tr>
              <a:tr h="1298589">
                <a:tc>
                  <a:txBody>
                    <a:bodyPr/>
                    <a:lstStyle/>
                    <a:p>
                      <a:r>
                        <a:rPr lang="en-US" sz="3600" dirty="0"/>
                        <a:t>September/October 2019</a:t>
                      </a:r>
                    </a:p>
                  </a:txBody>
                  <a:tcPr/>
                </a:tc>
                <a:tc>
                  <a:txBody>
                    <a:bodyPr/>
                    <a:lstStyle/>
                    <a:p>
                      <a:r>
                        <a:rPr lang="en-US" sz="3600" dirty="0"/>
                        <a:t>9.0.0</a:t>
                      </a:r>
                    </a:p>
                  </a:txBody>
                  <a:tcPr/>
                </a:tc>
                <a:tc>
                  <a:txBody>
                    <a:bodyPr/>
                    <a:lstStyle/>
                    <a:p>
                      <a:r>
                        <a:rPr lang="en-US" sz="3600" dirty="0"/>
                        <a:t>^8.0.0</a:t>
                      </a:r>
                    </a:p>
                  </a:txBody>
                  <a:tcPr/>
                </a:tc>
                <a:extLst>
                  <a:ext uri="{0D108BD9-81ED-4DB2-BD59-A6C34878D82A}">
                    <a16:rowId xmlns:a16="http://schemas.microsoft.com/office/drawing/2014/main" val="1747095968"/>
                  </a:ext>
                </a:extLst>
              </a:tr>
            </a:tbl>
          </a:graphicData>
        </a:graphic>
      </p:graphicFrame>
      <p:graphicFrame>
        <p:nvGraphicFramePr>
          <p:cNvPr id="3" name="Table 2">
            <a:extLst>
              <a:ext uri="{FF2B5EF4-FFF2-40B4-BE49-F238E27FC236}">
                <a16:creationId xmlns:a16="http://schemas.microsoft.com/office/drawing/2014/main" id="{F1886F30-D63A-47FC-ADD5-64C35C62E01C}"/>
              </a:ext>
            </a:extLst>
          </p:cNvPr>
          <p:cNvGraphicFramePr>
            <a:graphicFrameLocks noGrp="1"/>
          </p:cNvGraphicFramePr>
          <p:nvPr>
            <p:extLst>
              <p:ext uri="{D42A27DB-BD31-4B8C-83A1-F6EECF244321}">
                <p14:modId xmlns:p14="http://schemas.microsoft.com/office/powerpoint/2010/main" val="3991645734"/>
              </p:ext>
            </p:extLst>
          </p:nvPr>
        </p:nvGraphicFramePr>
        <p:xfrm>
          <a:off x="1275348" y="5141119"/>
          <a:ext cx="15737304" cy="2804160"/>
        </p:xfrm>
        <a:graphic>
          <a:graphicData uri="http://schemas.openxmlformats.org/drawingml/2006/table">
            <a:tbl>
              <a:tblPr firstRow="1" bandRow="1">
                <a:tableStyleId>{21E4AEA4-8DFA-4A89-87EB-49C32662AFE0}</a:tableStyleId>
              </a:tblPr>
              <a:tblGrid>
                <a:gridCol w="7002379">
                  <a:extLst>
                    <a:ext uri="{9D8B030D-6E8A-4147-A177-3AD203B41FA5}">
                      <a16:colId xmlns:a16="http://schemas.microsoft.com/office/drawing/2014/main" val="990937272"/>
                    </a:ext>
                  </a:extLst>
                </a:gridCol>
                <a:gridCol w="8734925">
                  <a:extLst>
                    <a:ext uri="{9D8B030D-6E8A-4147-A177-3AD203B41FA5}">
                      <a16:colId xmlns:a16="http://schemas.microsoft.com/office/drawing/2014/main" val="761757425"/>
                    </a:ext>
                  </a:extLst>
                </a:gridCol>
              </a:tblGrid>
              <a:tr h="370840">
                <a:tc>
                  <a:txBody>
                    <a:bodyPr/>
                    <a:lstStyle/>
                    <a:p>
                      <a:r>
                        <a:rPr lang="en-US" sz="4000" dirty="0"/>
                        <a:t>Release Frequency</a:t>
                      </a:r>
                    </a:p>
                  </a:txBody>
                  <a:tcPr/>
                </a:tc>
                <a:tc>
                  <a:txBody>
                    <a:bodyPr/>
                    <a:lstStyle/>
                    <a:p>
                      <a:r>
                        <a:rPr lang="en-US" sz="4000" dirty="0"/>
                        <a:t>Support Policy and Schedule</a:t>
                      </a:r>
                    </a:p>
                  </a:txBody>
                  <a:tcPr/>
                </a:tc>
                <a:extLst>
                  <a:ext uri="{0D108BD9-81ED-4DB2-BD59-A6C34878D82A}">
                    <a16:rowId xmlns:a16="http://schemas.microsoft.com/office/drawing/2014/main" val="2605326063"/>
                  </a:ext>
                </a:extLst>
              </a:tr>
              <a:tr h="370840">
                <a:tc>
                  <a:txBody>
                    <a:bodyPr/>
                    <a:lstStyle/>
                    <a:p>
                      <a:r>
                        <a:rPr lang="en-US" sz="4000" dirty="0"/>
                        <a:t>Major release ~6 months</a:t>
                      </a:r>
                    </a:p>
                  </a:txBody>
                  <a:tcPr/>
                </a:tc>
                <a:tc>
                  <a:txBody>
                    <a:bodyPr/>
                    <a:lstStyle/>
                    <a:p>
                      <a:r>
                        <a:rPr lang="en-US" sz="4000" dirty="0"/>
                        <a:t>6 months of active support</a:t>
                      </a:r>
                    </a:p>
                  </a:txBody>
                  <a:tcPr/>
                </a:tc>
                <a:extLst>
                  <a:ext uri="{0D108BD9-81ED-4DB2-BD59-A6C34878D82A}">
                    <a16:rowId xmlns:a16="http://schemas.microsoft.com/office/drawing/2014/main" val="110928725"/>
                  </a:ext>
                </a:extLst>
              </a:tr>
              <a:tr h="370840">
                <a:tc>
                  <a:txBody>
                    <a:bodyPr/>
                    <a:lstStyle/>
                    <a:p>
                      <a:r>
                        <a:rPr lang="en-US" sz="4000" dirty="0"/>
                        <a:t>1-3 minor release/major</a:t>
                      </a:r>
                    </a:p>
                  </a:txBody>
                  <a:tcPr/>
                </a:tc>
                <a:tc>
                  <a:txBody>
                    <a:bodyPr/>
                    <a:lstStyle/>
                    <a:p>
                      <a:r>
                        <a:rPr lang="en-US" sz="4000" dirty="0"/>
                        <a:t>12 months long-term-support (LTS)</a:t>
                      </a:r>
                    </a:p>
                  </a:txBody>
                  <a:tcPr/>
                </a:tc>
                <a:extLst>
                  <a:ext uri="{0D108BD9-81ED-4DB2-BD59-A6C34878D82A}">
                    <a16:rowId xmlns:a16="http://schemas.microsoft.com/office/drawing/2014/main" val="2198965659"/>
                  </a:ext>
                </a:extLst>
              </a:tr>
              <a:tr h="370840">
                <a:tc>
                  <a:txBody>
                    <a:bodyPr/>
                    <a:lstStyle/>
                    <a:p>
                      <a:r>
                        <a:rPr lang="en-US" sz="4000" dirty="0"/>
                        <a:t>A patch release weekly</a:t>
                      </a:r>
                    </a:p>
                  </a:txBody>
                  <a:tcPr/>
                </a:tc>
                <a:tc>
                  <a:txBody>
                    <a:bodyPr/>
                    <a:lstStyle/>
                    <a:p>
                      <a:endParaRPr lang="en-US" sz="4000" dirty="0"/>
                    </a:p>
                  </a:txBody>
                  <a:tcPr/>
                </a:tc>
                <a:extLst>
                  <a:ext uri="{0D108BD9-81ED-4DB2-BD59-A6C34878D82A}">
                    <a16:rowId xmlns:a16="http://schemas.microsoft.com/office/drawing/2014/main" val="4228500336"/>
                  </a:ext>
                </a:extLst>
              </a:tr>
            </a:tbl>
          </a:graphicData>
        </a:graphic>
      </p:graphicFrame>
    </p:spTree>
    <p:extLst>
      <p:ext uri="{BB962C8B-B14F-4D97-AF65-F5344CB8AC3E}">
        <p14:creationId xmlns:p14="http://schemas.microsoft.com/office/powerpoint/2010/main" val="71992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1965883"/>
            <a:ext cx="16653572" cy="1866335"/>
          </a:xfrm>
          <a:prstGeom prst="rect">
            <a:avLst/>
          </a:prstGeom>
        </p:spPr>
        <p:txBody>
          <a:bodyPr lIns="182874" tIns="182874" rIns="182874" bIns="182874" anchor="b" anchorCtr="0">
            <a:noAutofit/>
          </a:bodyPr>
          <a:lstStyle/>
          <a:p>
            <a:pPr algn="ctr"/>
            <a:r>
              <a:rPr lang="en-US" dirty="0"/>
              <a:t>Thank You!</a:t>
            </a:r>
            <a:endParaRPr lang="en" dirty="0"/>
          </a:p>
        </p:txBody>
      </p:sp>
      <p:sp>
        <p:nvSpPr>
          <p:cNvPr id="5" name="Shape 156">
            <a:extLst>
              <a:ext uri="{FF2B5EF4-FFF2-40B4-BE49-F238E27FC236}">
                <a16:creationId xmlns:a16="http://schemas.microsoft.com/office/drawing/2014/main" id="{01E06CCE-C92F-4B21-8695-223CE6E3C90D}"/>
              </a:ext>
            </a:extLst>
          </p:cNvPr>
          <p:cNvSpPr txBox="1">
            <a:spLocks/>
          </p:cNvSpPr>
          <p:nvPr/>
        </p:nvSpPr>
        <p:spPr>
          <a:xfrm>
            <a:off x="3764102" y="4289093"/>
            <a:ext cx="13666648" cy="4686465"/>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chemeClr val="lt1"/>
              </a:buClr>
              <a:buSzPct val="100000"/>
              <a:buFont typeface="Calibri"/>
              <a:buNone/>
              <a:defRPr sz="4402" b="0" i="0" u="none" strike="noStrike" cap="none">
                <a:solidFill>
                  <a:schemeClr val="lt1"/>
                </a:solidFill>
                <a:latin typeface="Calibri"/>
                <a:ea typeface="Calibri"/>
                <a:cs typeface="Calibri"/>
                <a:sym typeface="Calibri"/>
              </a:defRPr>
            </a:lvl9pPr>
          </a:lstStyle>
          <a:p>
            <a:pPr marL="685800" indent="-685800">
              <a:buFont typeface="Arial" panose="020B0604020202020204" pitchFamily="34" charset="0"/>
              <a:buChar char="•"/>
            </a:pPr>
            <a:r>
              <a:rPr lang="en-US" dirty="0"/>
              <a:t>https://angular.io/</a:t>
            </a:r>
          </a:p>
          <a:p>
            <a:pPr marL="685800" indent="-685800">
              <a:buFont typeface="Arial" panose="020B0604020202020204" pitchFamily="34" charset="0"/>
              <a:buChar char="•"/>
            </a:pPr>
            <a:r>
              <a:rPr lang="en-US" dirty="0"/>
              <a:t>https://blog.angular.io/tagged/release%20notes</a:t>
            </a:r>
            <a:br>
              <a:rPr lang="en-US" dirty="0"/>
            </a:br>
            <a:endParaRPr lang="en-US" dirty="0"/>
          </a:p>
          <a:p>
            <a:pPr marL="685800" indent="-685800">
              <a:buFont typeface="Arial" panose="020B0604020202020204" pitchFamily="34" charset="0"/>
              <a:buChar char="•"/>
            </a:pPr>
            <a:r>
              <a:rPr lang="en-US" dirty="0"/>
              <a:t>https://twitter.com/chrisvhur (@</a:t>
            </a:r>
            <a:r>
              <a:rPr lang="en-US" dirty="0" err="1"/>
              <a:t>chrisvhur</a:t>
            </a:r>
            <a:r>
              <a:rPr lang="en-US" dirty="0"/>
              <a:t>)</a:t>
            </a:r>
          </a:p>
          <a:p>
            <a:pPr marL="685800" indent="-685800">
              <a:buFont typeface="Arial" panose="020B0604020202020204" pitchFamily="34" charset="0"/>
              <a:buChar char="•"/>
            </a:pPr>
            <a:r>
              <a:rPr lang="en-US" dirty="0"/>
              <a:t>https://www.linkedin.com/in/christianhur/</a:t>
            </a:r>
          </a:p>
          <a:p>
            <a:pPr marL="685800" indent="-685800">
              <a:buFont typeface="Arial" panose="020B0604020202020204" pitchFamily="34" charset="0"/>
              <a:buChar char="•"/>
            </a:pPr>
            <a:r>
              <a:rPr lang="en-US" dirty="0"/>
              <a:t>https://www.quora.com/profile/Christian-Hur</a:t>
            </a:r>
          </a:p>
          <a:p>
            <a:pPr marL="685800" indent="-685800">
              <a:buFont typeface="Arial" panose="020B0604020202020204" pitchFamily="34" charset="0"/>
              <a:buChar char="•"/>
            </a:pPr>
            <a:endParaRPr lang="en" dirty="0"/>
          </a:p>
        </p:txBody>
      </p:sp>
    </p:spTree>
    <p:extLst>
      <p:ext uri="{BB962C8B-B14F-4D97-AF65-F5344CB8AC3E}">
        <p14:creationId xmlns:p14="http://schemas.microsoft.com/office/powerpoint/2010/main" val="420107075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614</Words>
  <Application>Microsoft Office PowerPoint</Application>
  <PresentationFormat>Custom</PresentationFormat>
  <Paragraphs>71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Roboto</vt:lpstr>
      <vt:lpstr>Calibri</vt:lpstr>
      <vt:lpstr>Packt</vt:lpstr>
      <vt:lpstr>Other Important Features of Angular 7</vt:lpstr>
      <vt:lpstr>Other Important Features</vt:lpstr>
      <vt:lpstr>What’s Next?</vt:lpstr>
      <vt:lpstr>Release Schedule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Christian Hur</dc:creator>
  <cp:lastModifiedBy> </cp:lastModifiedBy>
  <cp:revision>52</cp:revision>
  <dcterms:modified xsi:type="dcterms:W3CDTF">2018-11-26T10:02:56Z</dcterms:modified>
</cp:coreProperties>
</file>