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tags/tag1.xml" ContentType="application/vnd.openxmlformats-officedocument.presentationml.tags+xml"/>
  <Override PartName="/ppt/slides/slide2.xml" ContentType="application/vnd.openxmlformats-officedocument.presentationml.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slides/slide3.xml" ContentType="application/vnd.openxmlformats-officedocument.presentationml.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7"/>
  </p:handoutMasterIdLst>
  <p:sldIdLst>
    <p:sldId id="638" r:id="rId3"/>
    <p:sldId id="671" r:id="rId5"/>
    <p:sldId id="672" r:id="rId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B1A5"/>
    <a:srgbClr val="8F957D"/>
    <a:srgbClr val="A0A09E"/>
    <a:srgbClr val="B7978E"/>
    <a:srgbClr val="8B8B89"/>
    <a:srgbClr val="CBCBCA"/>
    <a:srgbClr val="E6D0C8"/>
    <a:srgbClr val="806F53"/>
    <a:srgbClr val="50452C"/>
    <a:srgbClr val="816A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3992" autoAdjust="0"/>
  </p:normalViewPr>
  <p:slideViewPr>
    <p:cSldViewPr snapToGrid="0" showGuides="1">
      <p:cViewPr varScale="1">
        <p:scale>
          <a:sx n="113" d="100"/>
          <a:sy n="113" d="100"/>
        </p:scale>
        <p:origin x="605" y="91"/>
      </p:cViewPr>
      <p:guideLst>
        <p:guide pos="958"/>
        <p:guide orient="horz" pos="2921"/>
        <p:guide orient="horz" pos="1770"/>
        <p:guide orient="horz" pos="1207"/>
        <p:guide orient="horz" pos="1446"/>
        <p:guide orient="horz" pos="2262"/>
        <p:guide orient="horz" pos="749"/>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3.xml"/><Relationship Id="rId3" Type="http://schemas.openxmlformats.org/officeDocument/2006/relationships/slide" Target="slides/slide1.xml"/><Relationship Id="rId7" Type="http://schemas.openxmlformats.org/officeDocument/2006/relationships/handoutMaster" Target="handoutMasters/handoutMaster1.xml"/><Relationship Id="rId12" Type="http://schemas.openxmlformats.org/officeDocument/2006/relationships/customXml" Target="../customXml/item2.xml"/><Relationship Id="rId2" Type="http://schemas.openxmlformats.org/officeDocument/2006/relationships/theme" Target="theme/theme1.xml"/><Relationship Id="rId6" Type="http://schemas.openxmlformats.org/officeDocument/2006/relationships/slide" Target="slides/slide3.xml"/><Relationship Id="rId1" Type="http://schemas.openxmlformats.org/officeDocument/2006/relationships/slideMaster" Target="slideMasters/slideMaster1.xml"/><Relationship Id="rId11" Type="http://schemas.openxmlformats.org/officeDocument/2006/relationships/customXml" Target="../customXml/item1.xml"/><Relationship Id="rId5" Type="http://schemas.openxmlformats.org/officeDocument/2006/relationships/slide" Target="slides/slide2.xml"/><Relationship Id="rId10" Type="http://schemas.openxmlformats.org/officeDocument/2006/relationships/tableStyles" Target="tableStyles.xml"/><Relationship Id="rId9" Type="http://schemas.openxmlformats.org/officeDocument/2006/relationships/viewProps" Target="viewProps.xml"/><Relationship Id="rId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CEDF00-B687-4518-A523-F35356445D8E}"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37DF39-E0DC-43CD-A1BD-70206D7A237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AA0DFCB8-7EF4-48C1-8984-7222E239D7E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43A3BA41-6BA2-47AC-9C1D-5ECEA0A6E28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Hello and Welcome to Section 10,</a:t>
            </a:r>
            <a:endParaRPr lang="en-US"/>
          </a:p>
          <a:p>
            <a:endParaRPr lang="en-US"/>
          </a:p>
          <a:p>
            <a:r>
              <a:rPr lang="en-US"/>
              <a:t>The goal of this section is to create a </a:t>
            </a:r>
            <a:r>
              <a:rPr lang="en-US" b="1"/>
              <a:t>data factory </a:t>
            </a:r>
            <a:r>
              <a:rPr lang="en-US"/>
              <a:t>BICEP module, </a:t>
            </a:r>
            <a:endParaRPr lang="en-US"/>
          </a:p>
          <a:p>
            <a:r>
              <a:rPr lang="en-US"/>
              <a:t>and in the subsequent sections we can then look to provision the actual Azure Data Factory with Log Analytics as a Dependency,</a:t>
            </a:r>
            <a:endParaRPr lang="en-US"/>
          </a:p>
          <a:p>
            <a:r>
              <a:rPr lang="en-US"/>
              <a:t>But for now, lets create the BICEP module.</a:t>
            </a:r>
            <a:endParaRPr lang="en-US"/>
          </a:p>
          <a:p>
            <a:endParaRPr lang="en-US"/>
          </a:p>
          <a:p>
            <a:endParaRPr lang="en-US"/>
          </a:p>
          <a:p>
            <a:endParaRPr lang="en-US"/>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Lets now unpack the goal in a step by step process.</a:t>
            </a:r>
            <a:endParaRPr lang="en-US"/>
          </a:p>
          <a:p>
            <a:r>
              <a:rPr lang="en-US"/>
              <a:t>We will need to create a folder or perhaps a directory structure that will accomodate the data factory BICEP module,</a:t>
            </a:r>
            <a:endParaRPr lang="en-US"/>
          </a:p>
          <a:p>
            <a:r>
              <a:rPr lang="en-US"/>
              <a:t>and thereafter, we will look to write BICEP code to develop the actual Data Factory mode, and perhaps as last contrubution to this section,</a:t>
            </a:r>
            <a:endParaRPr lang="en-US"/>
          </a:p>
          <a:p>
            <a:r>
              <a:rPr lang="en-US"/>
              <a:t>we will need to create the main BICEP file which will then invoke the BICEP module to provision the data factory. </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Alright guys, so what is Data Factory.</a:t>
            </a:r>
            <a:endParaRPr lang="en-US"/>
          </a:p>
          <a:p>
            <a:r>
              <a:rPr lang="en-US"/>
              <a:t>Data Factory is a tool that is responsible for the movement and orchestration data.</a:t>
            </a:r>
            <a:endParaRPr lang="en-US"/>
          </a:p>
          <a:p>
            <a:r>
              <a:rPr lang="en-US"/>
              <a:t>...and that process is called ETL, or just </a:t>
            </a:r>
            <a:r>
              <a:rPr lang="en-US" b="1"/>
              <a:t>Extract Transform and Load</a:t>
            </a:r>
            <a:r>
              <a:rPr lang="en-US"/>
              <a:t>.</a:t>
            </a:r>
            <a:endParaRPr lang="en-US"/>
          </a:p>
          <a:p>
            <a:endParaRPr lang="en-US"/>
          </a:p>
          <a:p>
            <a:r>
              <a:rPr lang="en-US"/>
              <a:t>Its quite common in a data platform to have ETL tools that ingest data from disparate sources into a common platform such as data warehouse.... and that covers the Extract part of ETL,</a:t>
            </a:r>
            <a:endParaRPr lang="en-US"/>
          </a:p>
          <a:p>
            <a:r>
              <a:rPr lang="en-US"/>
              <a:t>depending on the requirement, the data maybe Transformed to satisfy business requirements before it even lands in the common data platform, and that covers the Transformation part of ETL,</a:t>
            </a:r>
            <a:endParaRPr lang="en-US"/>
          </a:p>
          <a:p>
            <a:r>
              <a:rPr lang="en-US"/>
              <a:t>however, if there is no Transformations in-between, the T in ETL just stands for Transfer, ...and finally the data is then loaded in the Data Warehouse and that covers the Load part of ETL.</a:t>
            </a:r>
            <a:endParaRPr lang="en-US"/>
          </a:p>
          <a:p>
            <a:endParaRPr lang="en-US"/>
          </a:p>
          <a:p>
            <a:r>
              <a:rPr lang="en-US"/>
              <a:t>Alright, so Project Day Break requires an ETL tool to ingest the Data that it needs for Data Analytics and AI, and so Data Factory is the tool of choice.</a:t>
            </a:r>
            <a:endParaRPr lang="en-US"/>
          </a:p>
          <a:p>
            <a:endParaRPr lang="en-US"/>
          </a:p>
          <a:p>
            <a:r>
              <a:rPr lang="en-US"/>
              <a:t>Lastly, and perhaps an important thing is to acknowledge that, Data Pipelines that can be built within Data Factory produces logging information about the process, and so therefore, those logs need to be stored somewhere for monitoring analysis, and this is why Log Analytics is a Dependency. But we we solve the Dependency issues in the next sessions.</a:t>
            </a:r>
            <a:endParaRPr lang="en-US"/>
          </a:p>
          <a:p>
            <a:endParaRPr lang="en-US"/>
          </a:p>
          <a:p>
            <a:r>
              <a:rPr lang="en-US"/>
              <a:t>This is it from me, and I shall catch you on the next one.</a:t>
            </a:r>
            <a:endParaRPr lang="en-US"/>
          </a:p>
          <a:p>
            <a:r>
              <a:rPr lang="en-US"/>
              <a:t>Goodbye!</a:t>
            </a:r>
            <a:endParaRPr lang="en-US"/>
          </a:p>
          <a:p>
            <a:endParaRPr lang="en-US"/>
          </a:p>
          <a:p>
            <a:r>
              <a:rPr lang="en-US"/>
              <a:t>  </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矩形 2"/>
          <p:cNvSpPr/>
          <p:nvPr userDrawn="1"/>
        </p:nvSpPr>
        <p:spPr>
          <a:xfrm>
            <a:off x="284389" y="381209"/>
            <a:ext cx="8575222" cy="43810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矩形 2"/>
          <p:cNvSpPr/>
          <p:nvPr userDrawn="1"/>
        </p:nvSpPr>
        <p:spPr>
          <a:xfrm>
            <a:off x="284389" y="381209"/>
            <a:ext cx="8575222" cy="43810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Picture Placeholder 7"/>
          <p:cNvSpPr>
            <a:spLocks noGrp="1"/>
          </p:cNvSpPr>
          <p:nvPr>
            <p:ph type="pic" sz="quarter" idx="14"/>
          </p:nvPr>
        </p:nvSpPr>
        <p:spPr>
          <a:xfrm>
            <a:off x="350014" y="1617785"/>
            <a:ext cx="2772071" cy="1477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2" name="矩形 1"/>
          <p:cNvSpPr/>
          <p:nvPr userDrawn="1"/>
        </p:nvSpPr>
        <p:spPr>
          <a:xfrm>
            <a:off x="350014" y="3190037"/>
            <a:ext cx="2772071" cy="14771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Picture Placeholder 7"/>
          <p:cNvSpPr>
            <a:spLocks noGrp="1"/>
          </p:cNvSpPr>
          <p:nvPr>
            <p:ph type="pic" sz="quarter" idx="15"/>
          </p:nvPr>
        </p:nvSpPr>
        <p:spPr>
          <a:xfrm>
            <a:off x="3185964" y="3190037"/>
            <a:ext cx="2772071" cy="1477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1" name="矩形 10"/>
          <p:cNvSpPr/>
          <p:nvPr userDrawn="1"/>
        </p:nvSpPr>
        <p:spPr>
          <a:xfrm>
            <a:off x="3185964" y="1617785"/>
            <a:ext cx="2772071" cy="14771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6021914" y="3190037"/>
            <a:ext cx="2772071" cy="14771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Picture Placeholder 7"/>
          <p:cNvSpPr>
            <a:spLocks noGrp="1"/>
          </p:cNvSpPr>
          <p:nvPr>
            <p:ph type="pic" sz="quarter" idx="16"/>
          </p:nvPr>
        </p:nvSpPr>
        <p:spPr>
          <a:xfrm>
            <a:off x="6021914" y="1617785"/>
            <a:ext cx="2772071" cy="1477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矩形 2"/>
          <p:cNvSpPr/>
          <p:nvPr userDrawn="1"/>
        </p:nvSpPr>
        <p:spPr>
          <a:xfrm>
            <a:off x="284389" y="381209"/>
            <a:ext cx="8575222" cy="43810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Picture Placeholder 7"/>
          <p:cNvSpPr>
            <a:spLocks noGrp="1"/>
          </p:cNvSpPr>
          <p:nvPr>
            <p:ph type="pic" sz="quarter" idx="14"/>
          </p:nvPr>
        </p:nvSpPr>
        <p:spPr>
          <a:xfrm>
            <a:off x="795490" y="1445846"/>
            <a:ext cx="3691574" cy="1477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5" name="矩形 14"/>
          <p:cNvSpPr/>
          <p:nvPr userDrawn="1"/>
        </p:nvSpPr>
        <p:spPr>
          <a:xfrm>
            <a:off x="795490" y="3018098"/>
            <a:ext cx="3691574" cy="14771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icture Placeholder 7"/>
          <p:cNvSpPr>
            <a:spLocks noGrp="1"/>
          </p:cNvSpPr>
          <p:nvPr>
            <p:ph type="pic" sz="quarter" idx="15"/>
          </p:nvPr>
        </p:nvSpPr>
        <p:spPr>
          <a:xfrm>
            <a:off x="4639624" y="3018098"/>
            <a:ext cx="3691574" cy="1477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7" name="矩形 16"/>
          <p:cNvSpPr/>
          <p:nvPr userDrawn="1"/>
        </p:nvSpPr>
        <p:spPr>
          <a:xfrm>
            <a:off x="4639624" y="1446334"/>
            <a:ext cx="3691574" cy="14771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AE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ea typeface="Arial" panose="020B0604020202020204" pitchFamily="34" charset="0"/>
              </a:defRPr>
            </a:lvl1pPr>
          </a:lstStyle>
          <a:p>
            <a:fld id="{D669989D-4831-4E99-B76E-9A53CB0F3A88}"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ea typeface="Arial" panose="020B0604020202020204" pitchFamily="34" charset="0"/>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ea typeface="Arial" panose="020B0604020202020204" pitchFamily="34" charset="0"/>
              </a:defRPr>
            </a:lvl1pPr>
          </a:lstStyle>
          <a:p>
            <a:fld id="{EE3F9CDB-1F21-4789-A81E-8FEA25CE194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Arial" panose="020B0604020202020204" pitchFamily="34" charset="0"/>
          <a:ea typeface="Arial" panose="020B0604020202020204" pitchFamily="34" charset="0"/>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Arial" panose="020B0604020202020204" pitchFamily="34" charset="0"/>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Arial" panose="020B0604020202020204" pitchFamily="34" charset="0"/>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Arial" panose="020B0604020202020204" pitchFamily="34" charset="0"/>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Arial" panose="020B0604020202020204" pitchFamily="34" charset="0"/>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Arial" panose="020B0604020202020204" pitchFamily="34" charset="0"/>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image" Target="../media/image5.jpe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2091584" y="2295106"/>
            <a:ext cx="4859232" cy="506730"/>
          </a:xfrm>
          <a:prstGeom prst="rect">
            <a:avLst/>
          </a:prstGeom>
        </p:spPr>
        <p:txBody>
          <a:bodyPr wrap="square">
            <a:spAutoFit/>
          </a:bodyPr>
          <a:lstStyle/>
          <a:p>
            <a:pPr algn="ctr" defTabSz="914400">
              <a:lnSpc>
                <a:spcPct val="150000"/>
              </a:lnSpc>
              <a:defRPr/>
            </a:pPr>
            <a:r>
              <a:rPr lang="en-US" altLang="zh-CN" kern="0">
                <a:solidFill>
                  <a:schemeClr val="bg1">
                    <a:lumMod val="50000"/>
                  </a:schemeClr>
                </a:solidFill>
                <a:cs typeface="Arial" panose="020B0604020202020204" pitchFamily="34" charset="0"/>
              </a:rPr>
              <a:t>Provision Data Factory</a:t>
            </a:r>
            <a:endParaRPr lang="en-US" altLang="zh-CN" kern="0">
              <a:solidFill>
                <a:schemeClr val="bg1">
                  <a:lumMod val="50000"/>
                </a:schemeClr>
              </a:solidFill>
              <a:cs typeface="Arial" panose="020B0604020202020204" pitchFamily="34" charset="0"/>
            </a:endParaRPr>
          </a:p>
        </p:txBody>
      </p:sp>
      <p:sp>
        <p:nvSpPr>
          <p:cNvPr id="2" name="矩形: 圆角 1"/>
          <p:cNvSpPr/>
          <p:nvPr/>
        </p:nvSpPr>
        <p:spPr>
          <a:xfrm>
            <a:off x="2209800" y="3006725"/>
            <a:ext cx="4622800" cy="228600"/>
          </a:xfrm>
          <a:prstGeom prst="roundRect">
            <a:avLst>
              <a:gd name="adj" fmla="val 50000"/>
            </a:avLst>
          </a:prstGeom>
          <a:solidFill>
            <a:srgbClr val="B79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latin typeface="+mj-lt"/>
              </a:rPr>
              <a:t>Section 10:  Create the Data Factory Module</a:t>
            </a:r>
            <a:endParaRPr lang="en-US" altLang="zh-CN" sz="1200">
              <a:latin typeface="+mj-lt"/>
            </a:endParaRPr>
          </a:p>
        </p:txBody>
      </p:sp>
      <p:sp>
        <p:nvSpPr>
          <p:cNvPr id="14" name="PA_矩形 8"/>
          <p:cNvSpPr/>
          <p:nvPr>
            <p:custDataLst>
              <p:tags r:id="rId1"/>
            </p:custDataLst>
          </p:nvPr>
        </p:nvSpPr>
        <p:spPr>
          <a:xfrm>
            <a:off x="1173480" y="1341755"/>
            <a:ext cx="6967855" cy="953135"/>
          </a:xfrm>
          <a:prstGeom prst="rect">
            <a:avLst/>
          </a:prstGeom>
        </p:spPr>
        <p:txBody>
          <a:bodyPr wrap="square">
            <a:spAutoFit/>
          </a:bodyPr>
          <a:lstStyle/>
          <a:p>
            <a:pPr lvl="0" algn="ctr" defTabSz="685800">
              <a:defRPr/>
            </a:pPr>
            <a:r>
              <a:rPr lang="en-US" altLang="zh-CN" sz="2800" kern="0">
                <a:solidFill>
                  <a:srgbClr val="8B8B89"/>
                </a:solidFill>
                <a:latin typeface="Arial Black" panose="020B0A04020102020204" charset="0"/>
                <a:ea typeface="Arial" panose="020B0604020202020204" pitchFamily="34" charset="0"/>
                <a:cs typeface="Arial Black" panose="020B0A04020102020204" charset="0"/>
              </a:rPr>
              <a:t>PROVISION INFRASTRURE WITH AZURE DEVOPS</a:t>
            </a:r>
            <a:endParaRPr lang="en-US" altLang="zh-CN" sz="2800" kern="0">
              <a:solidFill>
                <a:srgbClr val="8B8B89"/>
              </a:solidFill>
              <a:latin typeface="Arial Black" panose="020B0A04020102020204" charset="0"/>
              <a:ea typeface="Arial" panose="020B0604020202020204" pitchFamily="34" charset="0"/>
              <a:cs typeface="Arial Black" panose="020B0A04020102020204" charset="0"/>
            </a:endParaRPr>
          </a:p>
        </p:txBody>
      </p:sp>
      <p:sp>
        <p:nvSpPr>
          <p:cNvPr id="5" name="椭圆 4"/>
          <p:cNvSpPr/>
          <p:nvPr/>
        </p:nvSpPr>
        <p:spPr>
          <a:xfrm>
            <a:off x="-538250" y="1418975"/>
            <a:ext cx="369651" cy="369651"/>
          </a:xfrm>
          <a:prstGeom prst="ellipse">
            <a:avLst/>
          </a:prstGeom>
          <a:solidFill>
            <a:srgbClr val="B79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38250" y="1925248"/>
            <a:ext cx="369651" cy="369651"/>
          </a:xfrm>
          <a:prstGeom prst="ellipse">
            <a:avLst/>
          </a:prstGeom>
          <a:solidFill>
            <a:srgbClr val="E6D0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538250" y="2462030"/>
            <a:ext cx="369652" cy="369651"/>
          </a:xfrm>
          <a:prstGeom prst="ellipse">
            <a:avLst/>
          </a:prstGeom>
          <a:solidFill>
            <a:srgbClr val="CBCB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530800" y="888507"/>
            <a:ext cx="369651" cy="369651"/>
          </a:xfrm>
          <a:prstGeom prst="ellipse">
            <a:avLst/>
          </a:prstGeom>
          <a:solidFill>
            <a:srgbClr val="A0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2912487" y="888246"/>
            <a:ext cx="3517146" cy="351714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PA_矩形 7"/>
          <p:cNvSpPr/>
          <p:nvPr>
            <p:custDataLst>
              <p:tags r:id="rId1"/>
            </p:custDataLst>
          </p:nvPr>
        </p:nvSpPr>
        <p:spPr>
          <a:xfrm>
            <a:off x="3948748" y="1587896"/>
            <a:ext cx="1594485" cy="706755"/>
          </a:xfrm>
          <a:prstGeom prst="rect">
            <a:avLst/>
          </a:prstGeom>
        </p:spPr>
        <p:txBody>
          <a:bodyPr wrap="none">
            <a:spAutoFit/>
          </a:bodyPr>
          <a:lstStyle/>
          <a:p>
            <a:pPr lvl="0" algn="ctr" defTabSz="685800">
              <a:defRPr/>
            </a:pPr>
            <a:r>
              <a:rPr lang="en-US" altLang="zh-CN" sz="4000" kern="0">
                <a:solidFill>
                  <a:schemeClr val="bg1"/>
                </a:solidFill>
                <a:latin typeface="+mj-ea"/>
                <a:ea typeface="+mj-ea"/>
              </a:rPr>
              <a:t>GOAL</a:t>
            </a:r>
            <a:endParaRPr lang="en-US" altLang="zh-CN" sz="4000" kern="0">
              <a:solidFill>
                <a:schemeClr val="bg1"/>
              </a:solidFill>
              <a:latin typeface="+mj-ea"/>
              <a:ea typeface="+mj-ea"/>
            </a:endParaRPr>
          </a:p>
        </p:txBody>
      </p:sp>
      <p:sp>
        <p:nvSpPr>
          <p:cNvPr id="40" name="矩形 39"/>
          <p:cNvSpPr/>
          <p:nvPr/>
        </p:nvSpPr>
        <p:spPr>
          <a:xfrm>
            <a:off x="3449320" y="2649855"/>
            <a:ext cx="2600325" cy="1129665"/>
          </a:xfrm>
          <a:prstGeom prst="rect">
            <a:avLst/>
          </a:prstGeom>
        </p:spPr>
        <p:txBody>
          <a:bodyPr wrap="square">
            <a:spAutoFit/>
          </a:bodyPr>
          <a:lstStyle/>
          <a:p>
            <a:pPr marL="171450" indent="-171450" algn="l" defTabSz="914400">
              <a:lnSpc>
                <a:spcPct val="150000"/>
              </a:lnSpc>
              <a:buFont typeface="Arial" panose="020B0604020202020204" pitchFamily="34" charset="0"/>
              <a:buChar char="•"/>
              <a:defRPr/>
            </a:pPr>
            <a:r>
              <a:rPr lang="en-US" altLang="zh-CN" sz="900" kern="0">
                <a:solidFill>
                  <a:schemeClr val="bg1"/>
                </a:solidFill>
                <a:cs typeface="Arial" panose="020B0604020202020204" pitchFamily="34" charset="0"/>
              </a:rPr>
              <a:t>Create Folder / Directory Structures</a:t>
            </a:r>
            <a:endParaRPr lang="en-US" altLang="zh-CN" sz="900" kern="0">
              <a:solidFill>
                <a:schemeClr val="bg1"/>
              </a:solidFill>
              <a:cs typeface="Arial" panose="020B0604020202020204" pitchFamily="34" charset="0"/>
            </a:endParaRPr>
          </a:p>
          <a:p>
            <a:pPr marL="171450" indent="-171450" algn="l" defTabSz="914400">
              <a:lnSpc>
                <a:spcPct val="150000"/>
              </a:lnSpc>
              <a:buFont typeface="Arial" panose="020B0604020202020204" pitchFamily="34" charset="0"/>
              <a:buChar char="•"/>
              <a:defRPr/>
            </a:pPr>
            <a:r>
              <a:rPr lang="en-US" altLang="zh-CN" sz="900" kern="0">
                <a:solidFill>
                  <a:schemeClr val="bg1"/>
                </a:solidFill>
                <a:cs typeface="Arial" panose="020B0604020202020204" pitchFamily="34" charset="0"/>
              </a:rPr>
              <a:t>Create the Data Factory BICEP Module</a:t>
            </a:r>
            <a:endParaRPr lang="en-US" altLang="zh-CN" sz="900" kern="0">
              <a:solidFill>
                <a:schemeClr val="bg1"/>
              </a:solidFill>
              <a:cs typeface="Arial" panose="020B0604020202020204" pitchFamily="34" charset="0"/>
            </a:endParaRPr>
          </a:p>
          <a:p>
            <a:pPr marL="171450" indent="-171450" algn="l" defTabSz="914400">
              <a:lnSpc>
                <a:spcPct val="150000"/>
              </a:lnSpc>
              <a:buFont typeface="Arial" panose="020B0604020202020204" pitchFamily="34" charset="0"/>
              <a:buChar char="•"/>
              <a:defRPr/>
            </a:pPr>
            <a:r>
              <a:rPr lang="en-US" altLang="zh-CN" sz="900" kern="0">
                <a:solidFill>
                  <a:schemeClr val="bg1"/>
                </a:solidFill>
                <a:cs typeface="Arial" panose="020B0604020202020204" pitchFamily="34" charset="0"/>
              </a:rPr>
              <a:t>Invoke the Data Factory BICEP Module from Main</a:t>
            </a:r>
            <a:endParaRPr lang="en-US" altLang="zh-CN" sz="900" kern="0">
              <a:solidFill>
                <a:schemeClr val="bg1"/>
              </a:solidFill>
              <a:cs typeface="Arial" panose="020B0604020202020204" pitchFamily="34" charset="0"/>
            </a:endParaRPr>
          </a:p>
          <a:p>
            <a:pPr marL="171450" indent="-171450" algn="l" defTabSz="914400">
              <a:lnSpc>
                <a:spcPct val="150000"/>
              </a:lnSpc>
              <a:buFont typeface="Arial" panose="020B0604020202020204" pitchFamily="34" charset="0"/>
              <a:buChar char="•"/>
              <a:defRPr/>
            </a:pPr>
            <a:endParaRPr lang="en-US" altLang="zh-CN" sz="900" kern="0">
              <a:solidFill>
                <a:schemeClr val="bg1"/>
              </a:solidFill>
              <a:cs typeface="Arial" panose="020B0604020202020204" pitchFamily="34" charset="0"/>
            </a:endParaRPr>
          </a:p>
        </p:txBody>
      </p:sp>
      <p:sp>
        <p:nvSpPr>
          <p:cNvPr id="14" name="PA_矩形 8"/>
          <p:cNvSpPr/>
          <p:nvPr>
            <p:custDataLst>
              <p:tags r:id="rId2"/>
            </p:custDataLst>
          </p:nvPr>
        </p:nvSpPr>
        <p:spPr>
          <a:xfrm>
            <a:off x="3449320" y="2301240"/>
            <a:ext cx="2599690" cy="252730"/>
          </a:xfrm>
          <a:prstGeom prst="rect">
            <a:avLst/>
          </a:prstGeom>
        </p:spPr>
        <p:txBody>
          <a:bodyPr wrap="square">
            <a:spAutoFit/>
          </a:bodyPr>
          <a:lstStyle/>
          <a:p>
            <a:pPr lvl="0" algn="l" defTabSz="685800">
              <a:defRPr/>
            </a:pPr>
            <a:r>
              <a:rPr lang="en-US" altLang="zh-CN" sz="1050" kern="0">
                <a:solidFill>
                  <a:schemeClr val="bg1"/>
                </a:solidFill>
                <a:latin typeface="+mj-lt"/>
                <a:ea typeface="Arial" panose="020B0604020202020204" pitchFamily="34" charset="0"/>
              </a:rPr>
              <a:t>Create The Data Factory BICEP Module</a:t>
            </a:r>
            <a:endParaRPr lang="en-US" altLang="zh-CN" sz="1050" kern="0">
              <a:solidFill>
                <a:schemeClr val="bg1"/>
              </a:solidFill>
              <a:latin typeface="+mj-lt"/>
              <a:ea typeface="Arial" panose="020B0604020202020204" pitchFamily="34" charset="0"/>
            </a:endParaRPr>
          </a:p>
        </p:txBody>
      </p:sp>
      <p:sp>
        <p:nvSpPr>
          <p:cNvPr id="5" name="椭圆 4"/>
          <p:cNvSpPr/>
          <p:nvPr/>
        </p:nvSpPr>
        <p:spPr>
          <a:xfrm>
            <a:off x="-538250" y="1418975"/>
            <a:ext cx="369651" cy="369651"/>
          </a:xfrm>
          <a:prstGeom prst="ellipse">
            <a:avLst/>
          </a:prstGeom>
          <a:solidFill>
            <a:srgbClr val="B79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38250" y="1925248"/>
            <a:ext cx="369651" cy="369651"/>
          </a:xfrm>
          <a:prstGeom prst="ellipse">
            <a:avLst/>
          </a:prstGeom>
          <a:solidFill>
            <a:srgbClr val="E6D0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538250" y="2462030"/>
            <a:ext cx="369652" cy="369651"/>
          </a:xfrm>
          <a:prstGeom prst="ellipse">
            <a:avLst/>
          </a:prstGeom>
          <a:solidFill>
            <a:srgbClr val="CBCB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530800" y="888507"/>
            <a:ext cx="369651" cy="369651"/>
          </a:xfrm>
          <a:prstGeom prst="ellipse">
            <a:avLst/>
          </a:prstGeom>
          <a:solidFill>
            <a:srgbClr val="A0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3401695" y="2642870"/>
            <a:ext cx="2540635" cy="698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矩形: 圆角 14"/>
          <p:cNvSpPr/>
          <p:nvPr/>
        </p:nvSpPr>
        <p:spPr>
          <a:xfrm>
            <a:off x="4259466" y="3750606"/>
            <a:ext cx="974318" cy="228499"/>
          </a:xfrm>
          <a:prstGeom prst="roundRect">
            <a:avLst>
              <a:gd name="adj" fmla="val 50000"/>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latin typeface="+mj-lt"/>
              </a:rPr>
              <a:t>Section 10</a:t>
            </a:r>
            <a:endParaRPr lang="en-US" altLang="zh-CN" sz="1200">
              <a:latin typeface="+mj-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51416" y="713421"/>
            <a:ext cx="4695825" cy="398780"/>
          </a:xfrm>
          <a:prstGeom prst="rect">
            <a:avLst/>
          </a:prstGeom>
          <a:noFill/>
        </p:spPr>
        <p:txBody>
          <a:bodyPr wrap="none" rtlCol="0">
            <a:spAutoFit/>
          </a:bodyPr>
          <a:lstStyle/>
          <a:p>
            <a:pPr algn="ctr" defTabSz="609600">
              <a:defRPr/>
            </a:pPr>
            <a:r>
              <a:rPr kumimoji="1" lang="en-US" altLang="zh-CN" sz="2000" kern="0">
                <a:solidFill>
                  <a:schemeClr val="accent1"/>
                </a:solidFill>
                <a:latin typeface="+mj-ea"/>
                <a:ea typeface="+mj-ea"/>
                <a:cs typeface="+mn-ea"/>
                <a:sym typeface="Calibri" panose="020F0502020204030204" pitchFamily="34" charset="0"/>
              </a:rPr>
              <a:t>Create the  Data Factory BICEP Module</a:t>
            </a:r>
            <a:endParaRPr kumimoji="1" lang="en-US" altLang="zh-CN" sz="2000" kern="0">
              <a:solidFill>
                <a:schemeClr val="accent1"/>
              </a:solidFill>
              <a:latin typeface="+mj-ea"/>
              <a:ea typeface="+mj-ea"/>
              <a:cs typeface="+mn-ea"/>
              <a:sym typeface="Calibri" panose="020F0502020204030204" pitchFamily="34" charset="0"/>
            </a:endParaRPr>
          </a:p>
        </p:txBody>
      </p:sp>
      <p:cxnSp>
        <p:nvCxnSpPr>
          <p:cNvPr id="4" name="直接连接符 3"/>
          <p:cNvCxnSpPr/>
          <p:nvPr/>
        </p:nvCxnSpPr>
        <p:spPr>
          <a:xfrm>
            <a:off x="3206750" y="1112520"/>
            <a:ext cx="3270885" cy="762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矩形 26"/>
          <p:cNvSpPr/>
          <p:nvPr/>
        </p:nvSpPr>
        <p:spPr>
          <a:xfrm>
            <a:off x="2084070" y="1916430"/>
            <a:ext cx="2268220" cy="17875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p>
            <a:pPr marL="0" marR="0" lvl="0" indent="0" defTabSz="685800" rtl="0" eaLnBrk="1" fontAlgn="auto" latinLnBrk="0" hangingPunct="1">
              <a:lnSpc>
                <a:spcPct val="150000"/>
              </a:lnSpc>
              <a:spcBef>
                <a:spcPts val="0"/>
              </a:spcBef>
              <a:spcAft>
                <a:spcPts val="0"/>
              </a:spcAft>
              <a:buClr>
                <a:srgbClr val="E7E6E6">
                  <a:lumMod val="10000"/>
                </a:srgbClr>
              </a:buClr>
              <a:buSzTx/>
              <a:buFontTx/>
              <a:buNone/>
              <a:defRPr/>
            </a:pPr>
            <a:r>
              <a:rPr kumimoji="0" lang="en-US" altLang="zh-CN" sz="1050" b="1" i="0" u="none" strike="noStrike" kern="1200" cap="none" spc="0" normalizeH="0" baseline="0" noProof="0">
                <a:ln>
                  <a:noFill/>
                </a:ln>
                <a:solidFill>
                  <a:schemeClr val="tx1">
                    <a:lumMod val="65000"/>
                    <a:lumOff val="35000"/>
                  </a:schemeClr>
                </a:solidFill>
                <a:effectLst/>
                <a:uLnTx/>
                <a:uFillTx/>
                <a:latin typeface="Calibri Light" panose="020F0302020204030204"/>
                <a:ea typeface="Arial" panose="020B0604020202020204" pitchFamily="34" charset="0"/>
                <a:cs typeface="+mn-ea"/>
                <a:sym typeface="+mn-lt"/>
              </a:rPr>
              <a:t>Azure Data Factory</a:t>
            </a:r>
            <a:r>
              <a:rPr kumimoji="0" lang="en-US" altLang="zh-CN" sz="1050" b="0" i="0" u="none" strike="noStrike" kern="1200" cap="none" spc="0" normalizeH="0" baseline="0" noProof="0">
                <a:ln>
                  <a:noFill/>
                </a:ln>
                <a:solidFill>
                  <a:schemeClr val="tx1">
                    <a:lumMod val="65000"/>
                    <a:lumOff val="35000"/>
                  </a:schemeClr>
                </a:solidFill>
                <a:effectLst/>
                <a:uLnTx/>
                <a:uFillTx/>
                <a:latin typeface="Calibri Light" panose="020F0302020204030204"/>
                <a:ea typeface="Arial" panose="020B0604020202020204" pitchFamily="34" charset="0"/>
                <a:cs typeface="+mn-ea"/>
                <a:sym typeface="+mn-lt"/>
              </a:rPr>
              <a:t> orchestrates the movement and transformation of data between various data stores and compute resources. You can create and schedule data-driven workflows (called pipelines) that can ingest data from disparate data stores.</a:t>
            </a:r>
            <a:endParaRPr kumimoji="0" lang="en-US" altLang="zh-CN" sz="1050" b="0" i="0" u="none" strike="noStrike" kern="1200" cap="none" spc="0" normalizeH="0" baseline="0" noProof="0">
              <a:ln>
                <a:noFill/>
              </a:ln>
              <a:solidFill>
                <a:schemeClr val="tx1">
                  <a:lumMod val="65000"/>
                  <a:lumOff val="35000"/>
                </a:schemeClr>
              </a:solidFill>
              <a:effectLst/>
              <a:uLnTx/>
              <a:uFillTx/>
              <a:latin typeface="Calibri Light" panose="020F0302020204030204"/>
              <a:ea typeface="Arial" panose="020B0604020202020204" pitchFamily="34" charset="0"/>
              <a:cs typeface="+mn-ea"/>
              <a:sym typeface="+mn-lt"/>
            </a:endParaRPr>
          </a:p>
        </p:txBody>
      </p:sp>
      <p:pic>
        <p:nvPicPr>
          <p:cNvPr id="5" name="Picture 4" descr="data-factory"/>
          <p:cNvPicPr>
            <a:picLocks noChangeAspect="1"/>
          </p:cNvPicPr>
          <p:nvPr/>
        </p:nvPicPr>
        <p:blipFill>
          <a:blip r:embed="rId1"/>
          <a:stretch>
            <a:fillRect/>
          </a:stretch>
        </p:blipFill>
        <p:spPr>
          <a:xfrm>
            <a:off x="2151380" y="1356995"/>
            <a:ext cx="496570" cy="496570"/>
          </a:xfrm>
          <a:prstGeom prst="rect">
            <a:avLst/>
          </a:prstGeom>
        </p:spPr>
      </p:pic>
      <p:sp>
        <p:nvSpPr>
          <p:cNvPr id="12" name="矩形 26"/>
          <p:cNvSpPr/>
          <p:nvPr/>
        </p:nvSpPr>
        <p:spPr>
          <a:xfrm>
            <a:off x="4615180" y="1916430"/>
            <a:ext cx="3162935" cy="106045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p>
            <a:pPr marL="0" marR="0" lvl="0" indent="0" defTabSz="685800" rtl="0" eaLnBrk="1" fontAlgn="auto" latinLnBrk="0" hangingPunct="1">
              <a:lnSpc>
                <a:spcPct val="150000"/>
              </a:lnSpc>
              <a:spcBef>
                <a:spcPts val="0"/>
              </a:spcBef>
              <a:spcAft>
                <a:spcPts val="0"/>
              </a:spcAft>
              <a:buClr>
                <a:srgbClr val="E7E6E6">
                  <a:lumMod val="10000"/>
                </a:srgbClr>
              </a:buClr>
              <a:buSzTx/>
              <a:buFontTx/>
              <a:buNone/>
              <a:defRPr/>
            </a:pPr>
            <a:r>
              <a:rPr kumimoji="0" lang="en-US" altLang="zh-CN" sz="1050" b="1" i="0" u="none" strike="noStrike" kern="1200" cap="none" spc="0" normalizeH="0" baseline="0" noProof="0">
                <a:ln>
                  <a:noFill/>
                </a:ln>
                <a:solidFill>
                  <a:schemeClr val="tx1">
                    <a:lumMod val="65000"/>
                    <a:lumOff val="35000"/>
                  </a:schemeClr>
                </a:solidFill>
                <a:effectLst/>
                <a:uLnTx/>
                <a:uFillTx/>
                <a:latin typeface="Calibri Light" panose="020F0302020204030204"/>
                <a:ea typeface="Arial" panose="020B0604020202020204" pitchFamily="34" charset="0"/>
                <a:cs typeface="+mn-ea"/>
                <a:sym typeface="+mn-lt"/>
              </a:rPr>
              <a:t>Project Day Break</a:t>
            </a:r>
            <a:r>
              <a:rPr kumimoji="0" lang="en-US" altLang="zh-CN" sz="1050" b="0" i="0" u="none" strike="noStrike" kern="1200" cap="none" spc="0" normalizeH="0" baseline="0" noProof="0">
                <a:ln>
                  <a:noFill/>
                </a:ln>
                <a:solidFill>
                  <a:schemeClr val="tx1">
                    <a:lumMod val="65000"/>
                    <a:lumOff val="35000"/>
                  </a:schemeClr>
                </a:solidFill>
                <a:effectLst/>
                <a:uLnTx/>
                <a:uFillTx/>
                <a:latin typeface="Calibri Light" panose="020F0302020204030204"/>
                <a:ea typeface="Arial" panose="020B0604020202020204" pitchFamily="34" charset="0"/>
                <a:cs typeface="+mn-ea"/>
                <a:sym typeface="+mn-lt"/>
              </a:rPr>
              <a:t> requires a tool to ingest data into their storage account for Data Analytics and AI, and therefore Azure Data Factory was selected as the main tool to construct and orchestrate the ingestion</a:t>
            </a:r>
            <a:endParaRPr kumimoji="0" lang="en-US" altLang="zh-CN" sz="1050" b="0" i="0" u="none" strike="noStrike" kern="1200" cap="none" spc="0" normalizeH="0" baseline="0" noProof="0">
              <a:ln>
                <a:noFill/>
              </a:ln>
              <a:solidFill>
                <a:schemeClr val="tx1">
                  <a:lumMod val="65000"/>
                  <a:lumOff val="35000"/>
                </a:schemeClr>
              </a:solidFill>
              <a:effectLst/>
              <a:uLnTx/>
              <a:uFillTx/>
              <a:latin typeface="Calibri Light" panose="020F0302020204030204"/>
              <a:ea typeface="Arial" panose="020B0604020202020204" pitchFamily="34" charset="0"/>
              <a:cs typeface="+mn-ea"/>
              <a:sym typeface="+mn-lt"/>
            </a:endParaRPr>
          </a:p>
        </p:txBody>
      </p:sp>
      <p:sp>
        <p:nvSpPr>
          <p:cNvPr id="13" name="矩形 26"/>
          <p:cNvSpPr/>
          <p:nvPr/>
        </p:nvSpPr>
        <p:spPr>
          <a:xfrm>
            <a:off x="4615180" y="3370580"/>
            <a:ext cx="3162935" cy="3333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p>
            <a:pPr marL="0" marR="0" lvl="0" indent="0" defTabSz="685800" rtl="0" eaLnBrk="1" fontAlgn="auto" latinLnBrk="0" hangingPunct="1">
              <a:lnSpc>
                <a:spcPct val="150000"/>
              </a:lnSpc>
              <a:spcBef>
                <a:spcPts val="0"/>
              </a:spcBef>
              <a:spcAft>
                <a:spcPts val="0"/>
              </a:spcAft>
              <a:buClr>
                <a:srgbClr val="E7E6E6">
                  <a:lumMod val="10000"/>
                </a:srgbClr>
              </a:buClr>
              <a:buSzTx/>
              <a:buFontTx/>
              <a:buNone/>
              <a:defRPr/>
            </a:pPr>
            <a:r>
              <a:rPr kumimoji="0" lang="en-US" altLang="zh-CN" sz="1050" b="1" i="0" u="none" strike="noStrike" kern="1200" cap="none" spc="0" normalizeH="0" baseline="0" noProof="0">
                <a:ln>
                  <a:noFill/>
                </a:ln>
                <a:solidFill>
                  <a:schemeClr val="tx1">
                    <a:lumMod val="65000"/>
                    <a:lumOff val="35000"/>
                  </a:schemeClr>
                </a:solidFill>
                <a:effectLst/>
                <a:uLnTx/>
                <a:uFillTx/>
                <a:latin typeface="Calibri Light" panose="020F0302020204030204"/>
                <a:ea typeface="Arial" panose="020B0604020202020204" pitchFamily="34" charset="0"/>
                <a:cs typeface="+mn-ea"/>
                <a:sym typeface="+mn-lt"/>
              </a:rPr>
              <a:t>Log Analytics is a Dependency</a:t>
            </a:r>
            <a:endParaRPr kumimoji="0" lang="en-US" altLang="zh-CN" sz="1050" b="1" i="0" u="none" strike="noStrike" kern="1200" cap="none" spc="0" normalizeH="0" baseline="0" noProof="0">
              <a:ln>
                <a:noFill/>
              </a:ln>
              <a:solidFill>
                <a:schemeClr val="tx1">
                  <a:lumMod val="65000"/>
                  <a:lumOff val="35000"/>
                </a:schemeClr>
              </a:solidFill>
              <a:effectLst/>
              <a:uLnTx/>
              <a:uFillTx/>
              <a:latin typeface="Calibri Light" panose="020F0302020204030204"/>
              <a:ea typeface="Arial" panose="020B0604020202020204" pitchFamily="34" charset="0"/>
              <a:cs typeface="+mn-ea"/>
              <a:sym typeface="+mn-lt"/>
            </a:endParaRPr>
          </a:p>
        </p:txBody>
      </p:sp>
      <p:pic>
        <p:nvPicPr>
          <p:cNvPr id="15" name="Picture 14" descr="project-management"/>
          <p:cNvPicPr>
            <a:picLocks noChangeAspect="1"/>
          </p:cNvPicPr>
          <p:nvPr/>
        </p:nvPicPr>
        <p:blipFill>
          <a:blip r:embed="rId2"/>
          <a:stretch>
            <a:fillRect/>
          </a:stretch>
        </p:blipFill>
        <p:spPr>
          <a:xfrm>
            <a:off x="4615180" y="1383030"/>
            <a:ext cx="533400" cy="533400"/>
          </a:xfrm>
          <a:prstGeom prst="rect">
            <a:avLst/>
          </a:prstGeom>
        </p:spPr>
      </p:pic>
      <p:pic>
        <p:nvPicPr>
          <p:cNvPr id="16" name="Picture 15" descr="OMS-Log-Analytics"/>
          <p:cNvPicPr>
            <a:picLocks noChangeAspect="1"/>
          </p:cNvPicPr>
          <p:nvPr/>
        </p:nvPicPr>
        <p:blipFill>
          <a:blip r:embed="rId3"/>
          <a:stretch>
            <a:fillRect/>
          </a:stretch>
        </p:blipFill>
        <p:spPr>
          <a:xfrm>
            <a:off x="4615180" y="2987675"/>
            <a:ext cx="372745" cy="372745"/>
          </a:xfrm>
          <a:prstGeom prst="rect">
            <a:avLst/>
          </a:prstGeom>
        </p:spPr>
      </p:pic>
      <p:pic>
        <p:nvPicPr>
          <p:cNvPr id="100" name="Picture 99"/>
          <p:cNvPicPr/>
          <p:nvPr/>
        </p:nvPicPr>
        <p:blipFill>
          <a:blip r:embed="rId4"/>
          <a:stretch>
            <a:fillRect/>
          </a:stretch>
        </p:blipFill>
        <p:spPr>
          <a:xfrm>
            <a:off x="4572000" y="2571750"/>
            <a:ext cx="0" cy="0"/>
          </a:xfrm>
          <a:prstGeom prst="rect">
            <a:avLst/>
          </a:prstGeom>
          <a:noFill/>
          <a:ln w="9525">
            <a:noFill/>
          </a:ln>
        </p:spPr>
      </p:pic>
      <p:pic>
        <p:nvPicPr>
          <p:cNvPr id="101" name="Picture 100"/>
          <p:cNvPicPr/>
          <p:nvPr/>
        </p:nvPicPr>
        <p:blipFill>
          <a:blip r:embed="rId4"/>
          <a:stretch>
            <a:fillRect/>
          </a:stretch>
        </p:blipFill>
        <p:spPr>
          <a:xfrm>
            <a:off x="2084070" y="3714115"/>
            <a:ext cx="5480685" cy="110998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ags/tag1.xml><?xml version="1.0" encoding="utf-8"?>
<p:tagLst xmlns:p="http://schemas.openxmlformats.org/presentationml/2006/main">
  <p:tag name="PA" val="v4.1.3"/>
</p:tagLst>
</file>

<file path=ppt/tags/tag2.xml><?xml version="1.0" encoding="utf-8"?>
<p:tagLst xmlns:p="http://schemas.openxmlformats.org/presentationml/2006/main">
  <p:tag name="PA" val="v4.1.3"/>
</p:tagLst>
</file>

<file path=ppt/tags/tag3.xml><?xml version="1.0" encoding="utf-8"?>
<p:tagLst xmlns:p="http://schemas.openxmlformats.org/presentationml/2006/main">
  <p:tag name="PA" val="v4.1.3"/>
</p:tagLst>
</file>

<file path=ppt/theme/theme1.xml><?xml version="1.0" encoding="utf-8"?>
<a:theme xmlns:a="http://schemas.openxmlformats.org/drawingml/2006/main" name="Office Theme">
  <a:themeElements>
    <a:clrScheme name="4花卉文艺复古教学模板">
      <a:dk1>
        <a:sysClr val="windowText" lastClr="000000"/>
      </a:dk1>
      <a:lt1>
        <a:sysClr val="window" lastClr="FFFFFF"/>
      </a:lt1>
      <a:dk2>
        <a:srgbClr val="44546A"/>
      </a:dk2>
      <a:lt2>
        <a:srgbClr val="E7E6E6"/>
      </a:lt2>
      <a:accent1>
        <a:srgbClr val="A0A09E"/>
      </a:accent1>
      <a:accent2>
        <a:srgbClr val="B7978E"/>
      </a:accent2>
      <a:accent3>
        <a:srgbClr val="E6D0C8"/>
      </a:accent3>
      <a:accent4>
        <a:srgbClr val="FFC000"/>
      </a:accent4>
      <a:accent5>
        <a:srgbClr val="4472C4"/>
      </a:accent5>
      <a:accent6>
        <a:srgbClr val="70AD47"/>
      </a:accent6>
      <a:hlink>
        <a:srgbClr val="0563C1"/>
      </a:hlink>
      <a:folHlink>
        <a:srgbClr val="954F72"/>
      </a:folHlink>
    </a:clrScheme>
    <a:fontScheme name="方正清刻本悦宋简体">
      <a:majorFont>
        <a:latin typeface="Arial"/>
        <a:ea typeface="Arial"/>
        <a:cs typeface=""/>
      </a:majorFont>
      <a:minorFont>
        <a:latin typeface="Calibri Light"/>
        <a:ea typeface="Arial"/>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8" ma:contentTypeDescription="Create a new document." ma:contentTypeScope="" ma:versionID="0c6101319a872d716316c7aef0f600e6">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90a05e0497f1fda03ba36f15561e5201"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element ref="ns3:MediaServiceLocation" minOccurs="0"/>
                <xsd:element ref="ns3:lcf76f155ced4ddcb4097134ff3c332f" minOccurs="0"/>
                <xsd:element ref="ns2:TaxCatchAll"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795d2f5-1cbf-45cb-9409-0dc909a94953}" ma:internalName="TaxCatchAll" ma:showField="CatchAllData" ma:web="92e4be8c-5aca-45ec-8e17-deab1f90d7c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c4206cbd-ed67-49c0-b8a0-af32ee4f262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2b31412-8c8f-44f1-a883-141cef3f34cc">
      <Terms xmlns="http://schemas.microsoft.com/office/infopath/2007/PartnerControls"/>
    </lcf76f155ced4ddcb4097134ff3c332f>
    <TaxCatchAll xmlns="92e4be8c-5aca-45ec-8e17-deab1f90d7c8" xsi:nil="true"/>
    <Duration xmlns="92b31412-8c8f-44f1-a883-141cef3f34cc" xsi:nil="true"/>
  </documentManagement>
</p:properties>
</file>

<file path=customXml/itemProps1.xml><?xml version="1.0" encoding="utf-8"?>
<ds:datastoreItem xmlns:ds="http://schemas.openxmlformats.org/officeDocument/2006/customXml" ds:itemID="{3B9495AA-94AC-4BE6-A05E-A3118FCF1AA4}"/>
</file>

<file path=customXml/itemProps2.xml><?xml version="1.0" encoding="utf-8"?>
<ds:datastoreItem xmlns:ds="http://schemas.openxmlformats.org/officeDocument/2006/customXml" ds:itemID="{EF933D1B-59CD-46FF-BADE-E6D080840534}"/>
</file>

<file path=customXml/itemProps3.xml><?xml version="1.0" encoding="utf-8"?>
<ds:datastoreItem xmlns:ds="http://schemas.openxmlformats.org/officeDocument/2006/customXml" ds:itemID="{90F7B8C5-33A5-4D07-A87B-DED3174659CF}"/>
</file>

<file path=docProps/app.xml><?xml version="1.0" encoding="utf-8"?>
<Properties xmlns="http://schemas.openxmlformats.org/officeDocument/2006/extended-properties" xmlns:vt="http://schemas.openxmlformats.org/officeDocument/2006/docPropsVTypes">
  <Template>Gallery</Template>
  <TotalTime>0</TotalTime>
  <Words>786</Words>
  <Application>WPS Presentation</Application>
  <PresentationFormat>全屏显示(16:9)</PresentationFormat>
  <Paragraphs>25</Paragraphs>
  <Slides>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vt:i4>
      </vt:variant>
    </vt:vector>
  </HeadingPairs>
  <TitlesOfParts>
    <vt:vector size="13" baseType="lpstr">
      <vt:lpstr>Arial</vt:lpstr>
      <vt:lpstr>SimSun</vt:lpstr>
      <vt:lpstr>Wingdings</vt:lpstr>
      <vt:lpstr>Arial Black</vt:lpstr>
      <vt:lpstr>Calibri Light</vt:lpstr>
      <vt:lpstr>Microsoft YaHei</vt:lpstr>
      <vt:lpstr>Arial Unicode MS</vt:lpstr>
      <vt:lpstr>Calibri</vt:lpstr>
      <vt:lpstr>Calibri Light</vt:lpstr>
      <vt:lpstr>Office Theme</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哒哒 熊猫</dc:creator>
  <cp:lastModifiedBy>thula</cp:lastModifiedBy>
  <cp:revision>962</cp:revision>
  <dcterms:created xsi:type="dcterms:W3CDTF">2019-06-21T02:16:00Z</dcterms:created>
  <dcterms:modified xsi:type="dcterms:W3CDTF">2022-10-20T20:32:21Z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1033-11.2.0.11341</vt:lpwstr>
  </property>
  <property fmtid="{D5CDD505-2E9C-101B-9397-08002B2CF9AE}" pid="3" name="ICV">
    <vt:lpwstr>ACDDE24FAE38488B88E707D7A9EB2428</vt:lpwstr>
  </property>
  <property fmtid="{D5CDD505-2E9C-101B-9397-08002B2CF9AE}" pid="4" name="ContentTypeId">
    <vt:lpwstr>0x010100AF5EC4FAED17FD4FA002B715A7CB3129</vt:lpwstr>
  </property>
</Properties>
</file>