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638" r:id="rId3"/>
    <p:sldId id="671"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1A5"/>
    <a:srgbClr val="8F957D"/>
    <a:srgbClr val="A0A09E"/>
    <a:srgbClr val="B7978E"/>
    <a:srgbClr val="8B8B89"/>
    <a:srgbClr val="CBCBCA"/>
    <a:srgbClr val="E6D0C8"/>
    <a:srgbClr val="806F53"/>
    <a:srgbClr val="50452C"/>
    <a:srgbClr val="816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992" autoAdjust="0"/>
  </p:normalViewPr>
  <p:slideViewPr>
    <p:cSldViewPr snapToGrid="0" showGuides="1">
      <p:cViewPr varScale="1">
        <p:scale>
          <a:sx n="113" d="100"/>
          <a:sy n="113" d="100"/>
        </p:scale>
        <p:origin x="605" y="91"/>
      </p:cViewPr>
      <p:guideLst>
        <p:guide pos="958"/>
        <p:guide orient="horz" pos="2921"/>
        <p:guide orient="horz" pos="1784"/>
        <p:guide orient="horz" pos="1212"/>
        <p:guide orient="horz" pos="1445"/>
        <p:guide orient="horz" pos="2232"/>
        <p:guide orient="horz" pos="74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openxmlformats.org/officeDocument/2006/relationships/customXml" Target="../customXml/item3.xml"/><Relationship Id="rId2" Type="http://schemas.openxmlformats.org/officeDocument/2006/relationships/theme" Target="theme/theme1.xml"/><Relationship Id="rId6" Type="http://schemas.openxmlformats.org/officeDocument/2006/relationships/handoutMaster" Target="handoutMasters/handoutMaster1.xml"/><Relationship Id="rId1" Type="http://schemas.openxmlformats.org/officeDocument/2006/relationships/slideMaster" Target="slideMasters/slideMaster1.xml"/><Relationship Id="rId11" Type="http://schemas.openxmlformats.org/officeDocument/2006/relationships/customXml" Target="../customXml/item2.xml"/><Relationship Id="rId5" Type="http://schemas.openxmlformats.org/officeDocument/2006/relationships/slide" Target="slides/slide2.xml"/><Relationship Id="rId10" Type="http://schemas.openxmlformats.org/officeDocument/2006/relationships/customXml" Target="../customXml/item1.xml"/><Relationship Id="rId9" Type="http://schemas.openxmlformats.org/officeDocument/2006/relationships/tableStyles" Target="tableStyles.xml"/><Relationship Id="rId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EDF00-B687-4518-A523-F35356445D8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37DF39-E0DC-43CD-A1BD-70206D7A237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AA0DFCB8-7EF4-48C1-8984-7222E239D7E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43A3BA41-6BA2-47AC-9C1D-5ECEA0A6E2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Hello and Welcome to Section 11,</a:t>
            </a:r>
            <a:endParaRPr lang="en-US"/>
          </a:p>
          <a:p>
            <a:endParaRPr lang="en-US"/>
          </a:p>
          <a:p>
            <a:r>
              <a:rPr lang="en-US"/>
              <a:t>The goal of this section is to  modify the existing YAML Pipeline to Provision Infrastructure, </a:t>
            </a:r>
            <a:endParaRPr lang="en-US"/>
          </a:p>
          <a:p>
            <a:r>
              <a:rPr lang="en-US"/>
              <a:t>The Pipeline must be able to provision Data Factory and Log Analytics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In order for us to achieve the section goal of modifying a yaml pipeline to provision data factory and log analytics,</a:t>
            </a:r>
            <a:endParaRPr lang="en-US"/>
          </a:p>
          <a:p>
            <a:r>
              <a:rPr lang="en-US"/>
              <a:t>There are at least 4 steps that we need to go through.</a:t>
            </a:r>
            <a:endParaRPr lang="en-US"/>
          </a:p>
          <a:p>
            <a:endParaRPr lang="en-US"/>
          </a:p>
          <a:p>
            <a:pPr marL="171450" indent="-171450">
              <a:buFont typeface="Arial" panose="020B0604020202020204" pitchFamily="34" charset="0"/>
              <a:buChar char="•"/>
            </a:pPr>
            <a:r>
              <a:rPr lang="en-US"/>
              <a:t>We need tio modify the existing YAML pipeline and add a Stage to Provision Data Factory</a:t>
            </a:r>
            <a:endParaRPr lang="en-US"/>
          </a:p>
          <a:p>
            <a:pPr marL="171450" indent="-171450">
              <a:buFont typeface="Arial" panose="020B0604020202020204" pitchFamily="34" charset="0"/>
              <a:buChar char="•"/>
            </a:pPr>
            <a:r>
              <a:rPr lang="en-US"/>
              <a:t>As mentioned before, the Data Factory depends on Log Analytics, so therefore, the Data Factory deployment will only happen when Log Analytics successfully deploys,  so we need to add the dependency within the YAML pipeline that also tests to see if the Log Analytics deployed successfully without errors</a:t>
            </a:r>
            <a:endParaRPr lang="en-US"/>
          </a:p>
          <a:p>
            <a:pPr marL="171450" indent="-171450">
              <a:buFont typeface="Arial" panose="020B0604020202020204" pitchFamily="34" charset="0"/>
              <a:buChar char="•"/>
            </a:pPr>
            <a:r>
              <a:rPr lang="en-US"/>
              <a:t>Perhaps the only logical step after the pipeline modification is to run the pipeline to provision the infrastructure</a:t>
            </a:r>
            <a:endParaRPr lang="en-US"/>
          </a:p>
          <a:p>
            <a:pPr marL="171450" indent="-171450">
              <a:buFont typeface="Arial" panose="020B0604020202020204" pitchFamily="34" charset="0"/>
              <a:buChar char="•"/>
            </a:pPr>
            <a:r>
              <a:rPr lang="en-US"/>
              <a:t>....and lastly we will need to confirm on the Azure Portal to check if the deployment was successful and also check for any errors</a:t>
            </a: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indent="0">
              <a:buFont typeface="Arial" panose="020B0604020202020204" pitchFamily="34" charset="0"/>
              <a:buNone/>
            </a:pPr>
            <a:r>
              <a:rPr lang="en-US"/>
              <a:t>Alright, those are the steps that we need to complete in order to achieve section goal of </a:t>
            </a:r>
            <a:r>
              <a:rPr lang="en-US">
                <a:sym typeface="+mn-ea"/>
              </a:rPr>
              <a:t>modifying a yaml pipeline to provision data factory and log analytic</a:t>
            </a:r>
            <a:r>
              <a:rPr lang="en-US"/>
              <a:t>.</a:t>
            </a:r>
            <a:endParaRPr lang="en-US"/>
          </a:p>
          <a:p>
            <a:pPr indent="0">
              <a:buFont typeface="Arial" panose="020B0604020202020204" pitchFamily="34" charset="0"/>
              <a:buNone/>
            </a:pPr>
            <a:r>
              <a:rPr lang="en-US"/>
              <a:t>Lets meet again in the next lecture to start coding.</a:t>
            </a:r>
            <a:endParaRPr lang="en-US"/>
          </a:p>
          <a:p>
            <a:pPr indent="0">
              <a:buFont typeface="Arial" panose="020B0604020202020204" pitchFamily="34" charset="0"/>
              <a:buNone/>
            </a:pPr>
            <a:endParaRPr lang="en-US"/>
          </a:p>
          <a:p>
            <a:pPr indent="0">
              <a:buFont typeface="Arial" panose="020B0604020202020204" pitchFamily="34" charset="0"/>
              <a:buNone/>
            </a:pPr>
            <a:r>
              <a:rPr lang="en-US"/>
              <a:t>Goodbye!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icture Placeholder 7"/>
          <p:cNvSpPr>
            <a:spLocks noGrp="1"/>
          </p:cNvSpPr>
          <p:nvPr>
            <p:ph type="pic" sz="quarter" idx="14"/>
          </p:nvPr>
        </p:nvSpPr>
        <p:spPr>
          <a:xfrm>
            <a:off x="350014" y="1617785"/>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50014" y="3190037"/>
            <a:ext cx="2772071" cy="1477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icture Placeholder 7"/>
          <p:cNvSpPr>
            <a:spLocks noGrp="1"/>
          </p:cNvSpPr>
          <p:nvPr>
            <p:ph type="pic" sz="quarter" idx="15"/>
          </p:nvPr>
        </p:nvSpPr>
        <p:spPr>
          <a:xfrm>
            <a:off x="3185964" y="3190037"/>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矩形 10"/>
          <p:cNvSpPr/>
          <p:nvPr userDrawn="1"/>
        </p:nvSpPr>
        <p:spPr>
          <a:xfrm>
            <a:off x="3185964" y="1617785"/>
            <a:ext cx="2772071" cy="1477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021914" y="3190037"/>
            <a:ext cx="2772071" cy="14771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icture Placeholder 7"/>
          <p:cNvSpPr>
            <a:spLocks noGrp="1"/>
          </p:cNvSpPr>
          <p:nvPr>
            <p:ph type="pic" sz="quarter" idx="16"/>
          </p:nvPr>
        </p:nvSpPr>
        <p:spPr>
          <a:xfrm>
            <a:off x="6021914" y="1617785"/>
            <a:ext cx="2772071"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userDrawn="1"/>
        </p:nvSpPr>
        <p:spPr>
          <a:xfrm>
            <a:off x="284389" y="381209"/>
            <a:ext cx="8575222" cy="43810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icture Placeholder 7"/>
          <p:cNvSpPr>
            <a:spLocks noGrp="1"/>
          </p:cNvSpPr>
          <p:nvPr>
            <p:ph type="pic" sz="quarter" idx="14"/>
          </p:nvPr>
        </p:nvSpPr>
        <p:spPr>
          <a:xfrm>
            <a:off x="795490" y="1445846"/>
            <a:ext cx="3691574"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矩形 14"/>
          <p:cNvSpPr/>
          <p:nvPr userDrawn="1"/>
        </p:nvSpPr>
        <p:spPr>
          <a:xfrm>
            <a:off x="795490" y="3018098"/>
            <a:ext cx="3691574" cy="14771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icture Placeholder 7"/>
          <p:cNvSpPr>
            <a:spLocks noGrp="1"/>
          </p:cNvSpPr>
          <p:nvPr>
            <p:ph type="pic" sz="quarter" idx="15"/>
          </p:nvPr>
        </p:nvSpPr>
        <p:spPr>
          <a:xfrm>
            <a:off x="4639624" y="3018098"/>
            <a:ext cx="3691574" cy="14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矩形 16"/>
          <p:cNvSpPr/>
          <p:nvPr userDrawn="1"/>
        </p:nvSpPr>
        <p:spPr>
          <a:xfrm>
            <a:off x="4639624" y="1446334"/>
            <a:ext cx="3691574" cy="1477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A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Arial" panose="020B0604020202020204" pitchFamily="34" charset="0"/>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Arial" panose="020B0604020202020204" pitchFamily="34" charset="0"/>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091584" y="2295106"/>
            <a:ext cx="4859232" cy="506730"/>
          </a:xfrm>
          <a:prstGeom prst="rect">
            <a:avLst/>
          </a:prstGeom>
        </p:spPr>
        <p:txBody>
          <a:bodyPr wrap="square">
            <a:spAutoFit/>
          </a:bodyPr>
          <a:lstStyle/>
          <a:p>
            <a:pPr algn="ctr" defTabSz="914400">
              <a:lnSpc>
                <a:spcPct val="150000"/>
              </a:lnSpc>
              <a:defRPr/>
            </a:pPr>
            <a:r>
              <a:rPr lang="en-US" altLang="zh-CN" kern="0">
                <a:solidFill>
                  <a:schemeClr val="bg1">
                    <a:lumMod val="50000"/>
                  </a:schemeClr>
                </a:solidFill>
                <a:cs typeface="Arial" panose="020B0604020202020204" pitchFamily="34" charset="0"/>
              </a:rPr>
              <a:t>Provision  Data Factory and Log Analytics</a:t>
            </a:r>
            <a:endParaRPr lang="en-US" altLang="zh-CN" kern="0">
              <a:solidFill>
                <a:schemeClr val="bg1">
                  <a:lumMod val="50000"/>
                </a:schemeClr>
              </a:solidFill>
              <a:cs typeface="Arial" panose="020B0604020202020204" pitchFamily="34" charset="0"/>
            </a:endParaRPr>
          </a:p>
        </p:txBody>
      </p:sp>
      <p:sp>
        <p:nvSpPr>
          <p:cNvPr id="2" name="矩形: 圆角 1"/>
          <p:cNvSpPr/>
          <p:nvPr/>
        </p:nvSpPr>
        <p:spPr>
          <a:xfrm>
            <a:off x="2366010" y="3006725"/>
            <a:ext cx="4310380" cy="488950"/>
          </a:xfrm>
          <a:prstGeom prst="roundRect">
            <a:avLst>
              <a:gd name="adj" fmla="val 50000"/>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Section 11: Modify YAML Pipeline To Provision Data Factory and Log Analytics</a:t>
            </a:r>
            <a:endParaRPr lang="en-US" altLang="zh-CN" sz="1200">
              <a:latin typeface="+mj-lt"/>
            </a:endParaRPr>
          </a:p>
        </p:txBody>
      </p:sp>
      <p:sp>
        <p:nvSpPr>
          <p:cNvPr id="14" name="PA_矩形 8"/>
          <p:cNvSpPr/>
          <p:nvPr>
            <p:custDataLst>
              <p:tags r:id="rId1"/>
            </p:custDataLst>
          </p:nvPr>
        </p:nvSpPr>
        <p:spPr>
          <a:xfrm>
            <a:off x="1173480" y="1341755"/>
            <a:ext cx="6967855" cy="953135"/>
          </a:xfrm>
          <a:prstGeom prst="rect">
            <a:avLst/>
          </a:prstGeom>
        </p:spPr>
        <p:txBody>
          <a:bodyPr wrap="square">
            <a:spAutoFit/>
          </a:bodyPr>
          <a:lstStyle/>
          <a:p>
            <a:pPr lvl="0" algn="ctr" defTabSz="685800">
              <a:defRPr/>
            </a:pPr>
            <a:r>
              <a:rPr lang="en-US" altLang="zh-CN" sz="2800" kern="0">
                <a:solidFill>
                  <a:srgbClr val="8B8B89"/>
                </a:solidFill>
                <a:latin typeface="Arial Black" panose="020B0A04020102020204" charset="0"/>
                <a:ea typeface="Arial" panose="020B0604020202020204" pitchFamily="34" charset="0"/>
                <a:cs typeface="Arial Black" panose="020B0A04020102020204" charset="0"/>
              </a:rPr>
              <a:t>PROVISION INFRASTRURE WITH AZURE DEVOPS</a:t>
            </a:r>
            <a:endParaRPr lang="en-US" altLang="zh-CN" sz="2800" kern="0">
              <a:solidFill>
                <a:srgbClr val="8B8B89"/>
              </a:solidFill>
              <a:latin typeface="Arial Black" panose="020B0A04020102020204" charset="0"/>
              <a:ea typeface="Arial" panose="020B0604020202020204" pitchFamily="34" charset="0"/>
              <a:cs typeface="Arial Black" panose="020B0A04020102020204" charset="0"/>
            </a:endParaRPr>
          </a:p>
        </p:txBody>
      </p:sp>
      <p:sp>
        <p:nvSpPr>
          <p:cNvPr id="5" name="椭圆 4"/>
          <p:cNvSpPr/>
          <p:nvPr/>
        </p:nvSpPr>
        <p:spPr>
          <a:xfrm>
            <a:off x="-538250" y="1418975"/>
            <a:ext cx="369651" cy="369651"/>
          </a:xfrm>
          <a:prstGeom prst="ellipse">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8250" y="1925248"/>
            <a:ext cx="369651" cy="369651"/>
          </a:xfrm>
          <a:prstGeom prst="ellipse">
            <a:avLst/>
          </a:prstGeom>
          <a:solidFill>
            <a:srgbClr val="E6D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8250" y="2462030"/>
            <a:ext cx="369652" cy="369651"/>
          </a:xfrm>
          <a:prstGeom prst="ellipse">
            <a:avLst/>
          </a:prstGeom>
          <a:solidFill>
            <a:srgbClr val="CBC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0800" y="888507"/>
            <a:ext cx="369651" cy="369651"/>
          </a:xfrm>
          <a:prstGeom prst="ellipse">
            <a:avLst/>
          </a:prstGeom>
          <a:solidFill>
            <a:srgbClr val="A0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912487" y="888246"/>
            <a:ext cx="3517146" cy="35171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PA_矩形 7"/>
          <p:cNvSpPr/>
          <p:nvPr>
            <p:custDataLst>
              <p:tags r:id="rId1"/>
            </p:custDataLst>
          </p:nvPr>
        </p:nvSpPr>
        <p:spPr>
          <a:xfrm>
            <a:off x="3873183" y="1344056"/>
            <a:ext cx="1594485" cy="706755"/>
          </a:xfrm>
          <a:prstGeom prst="rect">
            <a:avLst/>
          </a:prstGeom>
        </p:spPr>
        <p:txBody>
          <a:bodyPr wrap="none">
            <a:spAutoFit/>
          </a:bodyPr>
          <a:lstStyle/>
          <a:p>
            <a:pPr lvl="0" algn="ctr" defTabSz="685800">
              <a:defRPr/>
            </a:pPr>
            <a:r>
              <a:rPr lang="en-US" altLang="zh-CN" sz="4000" kern="0">
                <a:solidFill>
                  <a:schemeClr val="bg1"/>
                </a:solidFill>
                <a:latin typeface="+mj-ea"/>
                <a:ea typeface="+mj-ea"/>
              </a:rPr>
              <a:t>GOAL</a:t>
            </a:r>
            <a:endParaRPr lang="en-US" altLang="zh-CN" sz="4000" kern="0">
              <a:solidFill>
                <a:schemeClr val="bg1"/>
              </a:solidFill>
              <a:latin typeface="+mj-ea"/>
              <a:ea typeface="+mj-ea"/>
            </a:endParaRPr>
          </a:p>
        </p:txBody>
      </p:sp>
      <p:sp>
        <p:nvSpPr>
          <p:cNvPr id="40" name="矩形 39"/>
          <p:cNvSpPr/>
          <p:nvPr/>
        </p:nvSpPr>
        <p:spPr>
          <a:xfrm>
            <a:off x="3252955" y="2739351"/>
            <a:ext cx="3043220" cy="922020"/>
          </a:xfrm>
          <a:prstGeom prst="rect">
            <a:avLst/>
          </a:prstGeom>
        </p:spPr>
        <p:txBody>
          <a:bodyPr wrap="square">
            <a:spAutoFit/>
          </a:bodyPr>
          <a:lstStyle/>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Add Stage to provision Data Factory</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Add  Dependency on Log Analyitcs</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Run pipeline to provision Data Factory and Log Analytics</a:t>
            </a:r>
            <a:endParaRPr lang="en-US" altLang="zh-CN" sz="900" kern="0">
              <a:solidFill>
                <a:schemeClr val="bg1"/>
              </a:solidFill>
              <a:cs typeface="Arial" panose="020B0604020202020204" pitchFamily="34" charset="0"/>
            </a:endParaRPr>
          </a:p>
          <a:p>
            <a:pPr marL="171450" indent="-171450" algn="l" defTabSz="914400">
              <a:lnSpc>
                <a:spcPct val="150000"/>
              </a:lnSpc>
              <a:buFont typeface="Arial" panose="020B0604020202020204" pitchFamily="34" charset="0"/>
              <a:buChar char="•"/>
              <a:defRPr/>
            </a:pPr>
            <a:r>
              <a:rPr lang="en-US" altLang="zh-CN" sz="900" kern="0">
                <a:solidFill>
                  <a:schemeClr val="bg1"/>
                </a:solidFill>
                <a:cs typeface="Arial" panose="020B0604020202020204" pitchFamily="34" charset="0"/>
              </a:rPr>
              <a:t>Confirm Deployment and Errors</a:t>
            </a:r>
            <a:endParaRPr lang="en-US" altLang="zh-CN" sz="900" kern="0">
              <a:solidFill>
                <a:schemeClr val="bg1"/>
              </a:solidFill>
              <a:cs typeface="Arial" panose="020B0604020202020204" pitchFamily="34" charset="0"/>
            </a:endParaRPr>
          </a:p>
        </p:txBody>
      </p:sp>
      <p:sp>
        <p:nvSpPr>
          <p:cNvPr id="14" name="PA_矩形 8"/>
          <p:cNvSpPr/>
          <p:nvPr>
            <p:custDataLst>
              <p:tags r:id="rId2"/>
            </p:custDataLst>
          </p:nvPr>
        </p:nvSpPr>
        <p:spPr>
          <a:xfrm>
            <a:off x="3252994" y="2198687"/>
            <a:ext cx="3311114" cy="414020"/>
          </a:xfrm>
          <a:prstGeom prst="rect">
            <a:avLst/>
          </a:prstGeom>
        </p:spPr>
        <p:txBody>
          <a:bodyPr wrap="square">
            <a:spAutoFit/>
          </a:bodyPr>
          <a:lstStyle/>
          <a:p>
            <a:pPr lvl="0" algn="l" defTabSz="685800">
              <a:defRPr/>
            </a:pPr>
            <a:r>
              <a:rPr lang="en-US" altLang="zh-CN" sz="1050" kern="0">
                <a:solidFill>
                  <a:schemeClr val="bg1"/>
                </a:solidFill>
                <a:latin typeface="+mj-lt"/>
                <a:ea typeface="Arial" panose="020B0604020202020204" pitchFamily="34" charset="0"/>
              </a:rPr>
              <a:t>Modify YAML pipeline to provision Data Factory </a:t>
            </a:r>
            <a:endParaRPr lang="en-US" altLang="zh-CN" sz="1050" kern="0">
              <a:solidFill>
                <a:schemeClr val="bg1"/>
              </a:solidFill>
              <a:latin typeface="+mj-lt"/>
              <a:ea typeface="Arial" panose="020B0604020202020204" pitchFamily="34" charset="0"/>
            </a:endParaRPr>
          </a:p>
          <a:p>
            <a:pPr lvl="0" algn="l" defTabSz="685800">
              <a:defRPr/>
            </a:pPr>
            <a:r>
              <a:rPr lang="en-US" altLang="zh-CN" sz="1050" kern="0">
                <a:solidFill>
                  <a:schemeClr val="bg1"/>
                </a:solidFill>
                <a:latin typeface="+mj-lt"/>
                <a:ea typeface="Arial" panose="020B0604020202020204" pitchFamily="34" charset="0"/>
              </a:rPr>
              <a:t>and Log Analytics</a:t>
            </a:r>
            <a:endParaRPr lang="en-US" altLang="zh-CN" sz="1050" kern="0">
              <a:solidFill>
                <a:schemeClr val="bg1"/>
              </a:solidFill>
              <a:latin typeface="+mj-lt"/>
              <a:ea typeface="Arial" panose="020B0604020202020204" pitchFamily="34" charset="0"/>
            </a:endParaRPr>
          </a:p>
        </p:txBody>
      </p:sp>
      <p:sp>
        <p:nvSpPr>
          <p:cNvPr id="5" name="椭圆 4"/>
          <p:cNvSpPr/>
          <p:nvPr/>
        </p:nvSpPr>
        <p:spPr>
          <a:xfrm>
            <a:off x="-538250" y="1418975"/>
            <a:ext cx="369651" cy="369651"/>
          </a:xfrm>
          <a:prstGeom prst="ellipse">
            <a:avLst/>
          </a:prstGeom>
          <a:solidFill>
            <a:srgbClr val="B79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8250" y="1925248"/>
            <a:ext cx="369651" cy="369651"/>
          </a:xfrm>
          <a:prstGeom prst="ellipse">
            <a:avLst/>
          </a:prstGeom>
          <a:solidFill>
            <a:srgbClr val="E6D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8250" y="2462030"/>
            <a:ext cx="369652" cy="369651"/>
          </a:xfrm>
          <a:prstGeom prst="ellipse">
            <a:avLst/>
          </a:prstGeom>
          <a:solidFill>
            <a:srgbClr val="CBCB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30800" y="888507"/>
            <a:ext cx="369651" cy="369651"/>
          </a:xfrm>
          <a:prstGeom prst="ellipse">
            <a:avLst/>
          </a:prstGeom>
          <a:solidFill>
            <a:srgbClr val="A0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401695" y="2642870"/>
            <a:ext cx="2540635" cy="69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4084841" y="3751241"/>
            <a:ext cx="974318" cy="228499"/>
          </a:xfrm>
          <a:prstGeom prst="roundRect">
            <a:avLst>
              <a:gd name="adj" fmla="val 50000"/>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mj-lt"/>
              </a:rPr>
              <a:t>Section 11</a:t>
            </a:r>
            <a:endParaRPr lang="en-US" altLang="zh-CN" sz="120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heme/theme1.xml><?xml version="1.0" encoding="utf-8"?>
<a:theme xmlns:a="http://schemas.openxmlformats.org/drawingml/2006/main" name="Office Theme">
  <a:themeElements>
    <a:clrScheme name="4花卉文艺复古教学模板">
      <a:dk1>
        <a:sysClr val="windowText" lastClr="000000"/>
      </a:dk1>
      <a:lt1>
        <a:sysClr val="window" lastClr="FFFFFF"/>
      </a:lt1>
      <a:dk2>
        <a:srgbClr val="44546A"/>
      </a:dk2>
      <a:lt2>
        <a:srgbClr val="E7E6E6"/>
      </a:lt2>
      <a:accent1>
        <a:srgbClr val="A0A09E"/>
      </a:accent1>
      <a:accent2>
        <a:srgbClr val="B7978E"/>
      </a:accent2>
      <a:accent3>
        <a:srgbClr val="E6D0C8"/>
      </a:accent3>
      <a:accent4>
        <a:srgbClr val="FFC000"/>
      </a:accent4>
      <a:accent5>
        <a:srgbClr val="4472C4"/>
      </a:accent5>
      <a:accent6>
        <a:srgbClr val="70AD47"/>
      </a:accent6>
      <a:hlink>
        <a:srgbClr val="0563C1"/>
      </a:hlink>
      <a:folHlink>
        <a:srgbClr val="954F72"/>
      </a:folHlink>
    </a:clrScheme>
    <a:fontScheme name="方正清刻本悦宋简体">
      <a:majorFont>
        <a:latin typeface="Arial"/>
        <a:ea typeface="Arial"/>
        <a:cs typeface=""/>
      </a:majorFont>
      <a:minorFont>
        <a:latin typeface="Calibri Light"/>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FE097542-5393-4BAA-9A78-E31AE026C6F1}"/>
</file>

<file path=customXml/itemProps2.xml><?xml version="1.0" encoding="utf-8"?>
<ds:datastoreItem xmlns:ds="http://schemas.openxmlformats.org/officeDocument/2006/customXml" ds:itemID="{99F9ECF1-E49C-4B44-B604-81B2B6B2A78F}"/>
</file>

<file path=customXml/itemProps3.xml><?xml version="1.0" encoding="utf-8"?>
<ds:datastoreItem xmlns:ds="http://schemas.openxmlformats.org/officeDocument/2006/customXml" ds:itemID="{F7696223-171C-48AC-876B-0CB7F124762B}"/>
</file>

<file path=docProps/app.xml><?xml version="1.0" encoding="utf-8"?>
<Properties xmlns="http://schemas.openxmlformats.org/officeDocument/2006/extended-properties" xmlns:vt="http://schemas.openxmlformats.org/officeDocument/2006/docPropsVTypes">
  <Template>Gallery</Template>
  <TotalTime>0</TotalTime>
  <Words>386</Words>
  <Application>WPS Presentation</Application>
  <PresentationFormat>全屏显示(16:9)</PresentationFormat>
  <Paragraphs>18</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Arial Black</vt:lpstr>
      <vt:lpstr>Calibri Light</vt:lpstr>
      <vt:lpstr>Microsoft YaHei</vt:lpstr>
      <vt:lpstr>Arial Unicode MS</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thula</cp:lastModifiedBy>
  <cp:revision>962</cp:revision>
  <dcterms:created xsi:type="dcterms:W3CDTF">2019-06-21T02:16:00Z</dcterms:created>
  <dcterms:modified xsi:type="dcterms:W3CDTF">2022-10-30T08:43:02Z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ACDDE24FAE38488B88E707D7A9EB2428</vt:lpwstr>
  </property>
  <property fmtid="{D5CDD505-2E9C-101B-9397-08002B2CF9AE}" pid="4" name="ContentTypeId">
    <vt:lpwstr>0x010100AF5EC4FAED17FD4FA002B715A7CB3129</vt:lpwstr>
  </property>
</Properties>
</file>