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638" r:id="rId3"/>
    <p:sldId id="671" r:id="rId4"/>
    <p:sldId id="67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1A5"/>
    <a:srgbClr val="8F957D"/>
    <a:srgbClr val="A0A09E"/>
    <a:srgbClr val="B7978E"/>
    <a:srgbClr val="8B8B89"/>
    <a:srgbClr val="CBCBCA"/>
    <a:srgbClr val="E6D0C8"/>
    <a:srgbClr val="806F53"/>
    <a:srgbClr val="50452C"/>
    <a:srgbClr val="81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992" autoAdjust="0"/>
  </p:normalViewPr>
  <p:slideViewPr>
    <p:cSldViewPr snapToGrid="0" showGuides="1">
      <p:cViewPr varScale="1">
        <p:scale>
          <a:sx n="113" d="100"/>
          <a:sy n="113" d="100"/>
        </p:scale>
        <p:origin x="605" y="91"/>
      </p:cViewPr>
      <p:guideLst>
        <p:guide pos="958"/>
        <p:guide orient="horz" pos="2921"/>
        <p:guide orient="horz" pos="1784"/>
        <p:guide orient="horz" pos="1212"/>
        <p:guide orient="horz" pos="1482"/>
        <p:guide orient="horz" pos="2232"/>
        <p:guide orient="horz" pos="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2.xml"/><Relationship Id="rId2" Type="http://schemas.openxmlformats.org/officeDocument/2006/relationships/theme" Target="theme/theme1.xml"/><Relationship Id="rId6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9" Type="http://schemas.openxmlformats.org/officeDocument/2006/relationships/viewProps" Target="viewProps.xml"/><Relationship Id="rId4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EDF00-B687-4518-A523-F3535644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DF39-E0DC-43CD-A1BD-70206D7A23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A0DFCB8-7EF4-48C1-8984-7222E239D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Hello and Welcome to Section 7</a:t>
            </a:r>
            <a:endParaRPr lang="en-US"/>
          </a:p>
          <a:p>
            <a:endParaRPr lang="en-US"/>
          </a:p>
          <a:p>
            <a:r>
              <a:rPr lang="en-US"/>
              <a:t>The goal of this particular section is to develop a powershell script in combination with the Azure CLI to transpile bicep to arm.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Alight alright guys, </a:t>
            </a:r>
            <a:endParaRPr lang="en-US"/>
          </a:p>
          <a:p>
            <a:endParaRPr lang="en-US"/>
          </a:p>
          <a:p>
            <a:r>
              <a:rPr lang="en-US"/>
              <a:t>In the last couple of lessons we have already established that BICEP is a declaritive language that is used for deploying azure resources.</a:t>
            </a:r>
            <a:endParaRPr lang="en-US"/>
          </a:p>
          <a:p>
            <a:r>
              <a:rPr lang="en-US"/>
              <a:t>However, BICEP in its natural form cannot be interpreted by the Azure Resource Manager.</a:t>
            </a:r>
            <a:endParaRPr lang="en-US"/>
          </a:p>
          <a:p>
            <a:endParaRPr lang="en-US"/>
          </a:p>
          <a:p>
            <a:r>
              <a:rPr lang="en-US"/>
              <a:t>The Azure Resource Manager requires a file to be in the form of an ARM template which is constructed in JSON format.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 therefore, we need to write and develop a utility that transpiles a BICEP file into a JSON ARM file.</a:t>
            </a:r>
            <a:endParaRPr lang="en-US"/>
          </a:p>
          <a:p>
            <a:endParaRPr lang="en-US"/>
          </a:p>
          <a:p>
            <a:r>
              <a:rPr lang="en-US"/>
              <a:t>We can do this by writing a Powershell Script and then invoke the usage of Azure CLI to the actual transpilation of BICEP to ARM.</a:t>
            </a:r>
            <a:endParaRPr lang="en-US"/>
          </a:p>
          <a:p>
            <a:endParaRPr lang="en-US"/>
          </a:p>
          <a:p>
            <a:r>
              <a:rPr lang="en-US"/>
              <a:t>So the aim and objective of this section is to develop that resuasable utility of transpiling BICEP to ARM.</a:t>
            </a:r>
            <a:endParaRPr lang="en-US"/>
          </a:p>
          <a:p>
            <a:endParaRPr lang="en-US"/>
          </a:p>
          <a:p>
            <a:r>
              <a:rPr lang="en-US"/>
              <a:t>Let’s meet again in the next lecture to discuss the technical spefication of the script that we are going to develop.</a:t>
            </a:r>
            <a:endParaRPr lang="en-US"/>
          </a:p>
          <a:p>
            <a:endParaRPr lang="en-US"/>
          </a:p>
          <a:p>
            <a:r>
              <a:rPr lang="en-US"/>
              <a:t>Goodbye!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84389" y="381209"/>
            <a:ext cx="8575222" cy="438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84389" y="381209"/>
            <a:ext cx="8575222" cy="438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0014" y="1617785"/>
            <a:ext cx="2772071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50014" y="3190037"/>
            <a:ext cx="2772071" cy="1477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85964" y="3190037"/>
            <a:ext cx="2772071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185964" y="1617785"/>
            <a:ext cx="2772071" cy="1477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021914" y="3190037"/>
            <a:ext cx="2772071" cy="14771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21914" y="1617785"/>
            <a:ext cx="2772071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84389" y="381209"/>
            <a:ext cx="8575222" cy="438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5490" y="1445846"/>
            <a:ext cx="3691574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95490" y="3018098"/>
            <a:ext cx="3691574" cy="1477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39624" y="3018098"/>
            <a:ext cx="3691574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7" name="矩形 16"/>
          <p:cNvSpPr/>
          <p:nvPr userDrawn="1"/>
        </p:nvSpPr>
        <p:spPr>
          <a:xfrm>
            <a:off x="4639624" y="1446334"/>
            <a:ext cx="3691574" cy="1477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142384" y="2831681"/>
            <a:ext cx="485923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ker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Create Utilility to Transpile BICEP to ARM</a:t>
            </a:r>
            <a:endParaRPr lang="en-US" altLang="zh-CN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042280" y="3406701"/>
            <a:ext cx="1229619" cy="228855"/>
          </a:xfrm>
          <a:prstGeom prst="roundRect">
            <a:avLst>
              <a:gd name="adj" fmla="val 50000"/>
            </a:avLst>
          </a:prstGeom>
          <a:solidFill>
            <a:srgbClr val="B79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j-lt"/>
              </a:rPr>
              <a:t>Section 7</a:t>
            </a:r>
            <a:endParaRPr lang="en-US" altLang="zh-CN" sz="1200">
              <a:latin typeface="+mj-lt"/>
            </a:endParaRPr>
          </a:p>
        </p:txBody>
      </p:sp>
      <p:sp>
        <p:nvSpPr>
          <p:cNvPr id="14" name="PA_矩形 8"/>
          <p:cNvSpPr/>
          <p:nvPr>
            <p:custDataLst>
              <p:tags r:id="rId1"/>
            </p:custDataLst>
          </p:nvPr>
        </p:nvSpPr>
        <p:spPr>
          <a:xfrm>
            <a:off x="1173480" y="1717040"/>
            <a:ext cx="696785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2800" kern="0">
                <a:solidFill>
                  <a:srgbClr val="8B8B89"/>
                </a:solidFill>
                <a:latin typeface="Arial Black" panose="020B0A04020102020204" charset="0"/>
                <a:ea typeface="Arial" panose="020B0604020202020204" pitchFamily="34" charset="0"/>
                <a:cs typeface="Arial Black" panose="020B0A04020102020204" charset="0"/>
              </a:rPr>
              <a:t>PROVISION INFRASTURE WITH AZURE DEVOPS</a:t>
            </a:r>
            <a:endParaRPr lang="en-US" altLang="zh-CN" sz="2800" kern="0">
              <a:solidFill>
                <a:srgbClr val="8B8B89"/>
              </a:solidFill>
              <a:latin typeface="Arial Black" panose="020B0A04020102020204" charset="0"/>
              <a:ea typeface="Arial" panose="020B0604020202020204" pitchFamily="34" charset="0"/>
              <a:cs typeface="Arial Black" panose="020B0A0402010202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38250" y="1418975"/>
            <a:ext cx="369651" cy="369651"/>
          </a:xfrm>
          <a:prstGeom prst="ellipse">
            <a:avLst/>
          </a:prstGeom>
          <a:solidFill>
            <a:srgbClr val="B79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538250" y="1925248"/>
            <a:ext cx="369651" cy="369651"/>
          </a:xfrm>
          <a:prstGeom prst="ellipse">
            <a:avLst/>
          </a:prstGeom>
          <a:solidFill>
            <a:srgbClr val="E6D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538250" y="2462030"/>
            <a:ext cx="369652" cy="369651"/>
          </a:xfrm>
          <a:prstGeom prst="ellipse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530800" y="888507"/>
            <a:ext cx="369651" cy="369651"/>
          </a:xfrm>
          <a:prstGeom prst="ellipse">
            <a:avLst/>
          </a:prstGeom>
          <a:solidFill>
            <a:srgbClr val="A0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913122" y="888246"/>
            <a:ext cx="3517146" cy="3517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PA_矩形 7"/>
          <p:cNvSpPr/>
          <p:nvPr>
            <p:custDataLst>
              <p:tags r:id="rId1"/>
            </p:custDataLst>
          </p:nvPr>
        </p:nvSpPr>
        <p:spPr>
          <a:xfrm>
            <a:off x="3949383" y="1940956"/>
            <a:ext cx="159448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defRPr/>
            </a:pPr>
            <a:r>
              <a:rPr lang="en-US" altLang="zh-CN" sz="4000" kern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en-US" altLang="zh-CN" sz="4000" ker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50390" y="3035896"/>
            <a:ext cx="304322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schemeClr val="bg1"/>
                </a:solidFill>
                <a:cs typeface="Arial" panose="020B0604020202020204" pitchFamily="34" charset="0"/>
              </a:rPr>
              <a:t>Develop Powershell Script with Azure CLI to Transpile BICEP to ARM</a:t>
            </a:r>
            <a:endParaRPr lang="en-US" altLang="zh-CN" sz="900" ker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PA_矩形 8"/>
          <p:cNvSpPr/>
          <p:nvPr>
            <p:custDataLst>
              <p:tags r:id="rId2"/>
            </p:custDataLst>
          </p:nvPr>
        </p:nvSpPr>
        <p:spPr>
          <a:xfrm>
            <a:off x="3340624" y="2630487"/>
            <a:ext cx="3311114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685800">
              <a:defRPr/>
            </a:pPr>
            <a:r>
              <a:rPr lang="en-US" altLang="zh-CN" sz="1050" kern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Create Utility to Transpile BICEP to ARM </a:t>
            </a:r>
            <a:endParaRPr lang="en-US" altLang="zh-CN" sz="1050" kern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38250" y="1418975"/>
            <a:ext cx="369651" cy="369651"/>
          </a:xfrm>
          <a:prstGeom prst="ellipse">
            <a:avLst/>
          </a:prstGeom>
          <a:solidFill>
            <a:srgbClr val="B79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538250" y="1925248"/>
            <a:ext cx="369651" cy="369651"/>
          </a:xfrm>
          <a:prstGeom prst="ellipse">
            <a:avLst/>
          </a:prstGeom>
          <a:solidFill>
            <a:srgbClr val="E6D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538250" y="2462030"/>
            <a:ext cx="369652" cy="369651"/>
          </a:xfrm>
          <a:prstGeom prst="ellipse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530800" y="888507"/>
            <a:ext cx="369651" cy="369651"/>
          </a:xfrm>
          <a:prstGeom prst="ellipse">
            <a:avLst/>
          </a:prstGeom>
          <a:solidFill>
            <a:srgbClr val="A0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401695" y="2921635"/>
            <a:ext cx="2540635" cy="69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4259466" y="3750606"/>
            <a:ext cx="974318" cy="228499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j-lt"/>
              </a:rPr>
              <a:t>Section 7</a:t>
            </a:r>
            <a:endParaRPr lang="en-US" altLang="zh-CN" sz="12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5146" y="517841"/>
            <a:ext cx="29762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09600">
              <a:defRPr/>
            </a:pPr>
            <a:r>
              <a:rPr kumimoji="1" lang="en-US" altLang="zh-CN" sz="2000" kern="0">
                <a:solidFill>
                  <a:schemeClr val="accent1"/>
                </a:solidFill>
                <a:latin typeface="+mj-ea"/>
                <a:ea typeface="+mj-ea"/>
                <a:cs typeface="+mn-ea"/>
                <a:sym typeface="Calibri" panose="020F0502020204030204" pitchFamily="34" charset="0"/>
              </a:rPr>
              <a:t>Transpile BICEP to ARM</a:t>
            </a:r>
            <a:endParaRPr kumimoji="1" lang="en-US" altLang="zh-CN" sz="2000" kern="0">
              <a:solidFill>
                <a:schemeClr val="accent1"/>
              </a:solidFill>
              <a:latin typeface="+mj-ea"/>
              <a:ea typeface="+mj-ea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56094" y="916232"/>
            <a:ext cx="2330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26"/>
          <p:cNvSpPr/>
          <p:nvPr/>
        </p:nvSpPr>
        <p:spPr>
          <a:xfrm>
            <a:off x="386715" y="1800225"/>
            <a:ext cx="2268220" cy="1303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marR="0" lvl="0" indent="0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/>
                <a:ea typeface="Arial" panose="020B0604020202020204" pitchFamily="34" charset="0"/>
                <a:cs typeface="+mn-ea"/>
                <a:sym typeface="+mn-lt"/>
              </a:rPr>
              <a:t>What is BICEP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/>
                <a:ea typeface="Arial" panose="020B0604020202020204" pitchFamily="34" charset="0"/>
                <a:cs typeface="+mn-ea"/>
                <a:sym typeface="+mn-lt"/>
              </a:rPr>
              <a:t>: Bicep is a a declarative language language used for deploying Azure Resources.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 panose="020F0302020204030204"/>
              <a:ea typeface="Arial" panose="020B0604020202020204" pitchFamily="34" charset="0"/>
              <a:cs typeface="+mn-ea"/>
              <a:sym typeface="+mn-lt"/>
            </a:endParaRPr>
          </a:p>
          <a:p>
            <a:pPr marL="0" marR="0" lvl="0" indent="0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 panose="020F0302020204030204"/>
              <a:ea typeface="Arial" panose="020B0604020202020204" pitchFamily="34" charset="0"/>
              <a:cs typeface="+mn-ea"/>
              <a:sym typeface="+mn-lt"/>
            </a:endParaRPr>
          </a:p>
          <a:p>
            <a:pPr marL="0" marR="0" lvl="0" indent="0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/>
                <a:ea typeface="Arial" panose="020B0604020202020204" pitchFamily="34" charset="0"/>
                <a:cs typeface="+mn-ea"/>
                <a:sym typeface="+mn-lt"/>
              </a:rPr>
              <a:t>BICEP Transpiles to ARM.</a:t>
            </a:r>
            <a:endParaRPr kumimoji="0" lang="en-US" altLang="zh-CN" sz="105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 panose="020F0302020204030204"/>
              <a:ea typeface="Arial" panose="020B0604020202020204" pitchFamily="34" charset="0"/>
              <a:cs typeface="+mn-ea"/>
              <a:sym typeface="+mn-lt"/>
            </a:endParaRPr>
          </a:p>
        </p:txBody>
      </p:sp>
      <p:pic>
        <p:nvPicPr>
          <p:cNvPr id="3" name="Picture 2" descr="bicep-meet-azure-pipelin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1337945"/>
            <a:ext cx="774700" cy="38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49830"/>
            <a:ext cx="3939540" cy="1941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55" y="1725295"/>
            <a:ext cx="3504565" cy="291211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16120" y="3607435"/>
            <a:ext cx="930275" cy="5854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js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260" y="1383030"/>
            <a:ext cx="417195" cy="417195"/>
          </a:xfrm>
          <a:prstGeom prst="rect">
            <a:avLst/>
          </a:prstGeom>
        </p:spPr>
      </p:pic>
      <p:pic>
        <p:nvPicPr>
          <p:cNvPr id="17" name="Picture 16" descr="powershell-tutorials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935" y="1012190"/>
            <a:ext cx="1583055" cy="1341755"/>
          </a:xfrm>
          <a:prstGeom prst="rect">
            <a:avLst/>
          </a:prstGeom>
        </p:spPr>
      </p:pic>
      <p:pic>
        <p:nvPicPr>
          <p:cNvPr id="19" name="Picture 18" descr="azure-cli-getting-started-course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990" y="1189355"/>
            <a:ext cx="1275080" cy="98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Theme">
  <a:themeElements>
    <a:clrScheme name="4花卉文艺复古教学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A09E"/>
      </a:accent1>
      <a:accent2>
        <a:srgbClr val="B7978E"/>
      </a:accent2>
      <a:accent3>
        <a:srgbClr val="E6D0C8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清刻本悦宋简体">
      <a:majorFont>
        <a:latin typeface="Arial"/>
        <a:ea typeface="Arial"/>
        <a:cs typeface=""/>
      </a:majorFont>
      <a:minorFont>
        <a:latin typeface="Calibri Light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4A55554-BB61-4C23-820F-6CC9B8587D39}"/>
</file>

<file path=customXml/itemProps2.xml><?xml version="1.0" encoding="utf-8"?>
<ds:datastoreItem xmlns:ds="http://schemas.openxmlformats.org/officeDocument/2006/customXml" ds:itemID="{136B8C84-102E-4CFC-A718-056E73E34942}"/>
</file>

<file path=customXml/itemProps3.xml><?xml version="1.0" encoding="utf-8"?>
<ds:datastoreItem xmlns:ds="http://schemas.openxmlformats.org/officeDocument/2006/customXml" ds:itemID="{31AD2137-86E4-4454-B2F5-E96D02545DC9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348</Words>
  <Application>WPS Presentation</Application>
  <PresentationFormat>全屏显示(16:9)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Calibri</vt:lpstr>
      <vt:lpstr>Calibri Light</vt:lpstr>
      <vt:lpstr>Impact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thula</cp:lastModifiedBy>
  <cp:revision>957</cp:revision>
  <dcterms:created xsi:type="dcterms:W3CDTF">2019-06-21T02:16:00Z</dcterms:created>
  <dcterms:modified xsi:type="dcterms:W3CDTF">2022-10-08T15:49:08Z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CC583AE2F87C40B69BA98D69B10B7D49</vt:lpwstr>
  </property>
  <property fmtid="{D5CDD505-2E9C-101B-9397-08002B2CF9AE}" pid="4" name="ContentTypeId">
    <vt:lpwstr>0x010100AF5EC4FAED17FD4FA002B715A7CB3129</vt:lpwstr>
  </property>
</Properties>
</file>