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638" r:id="rId3"/>
    <p:sldId id="67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1A5"/>
    <a:srgbClr val="8F957D"/>
    <a:srgbClr val="A0A09E"/>
    <a:srgbClr val="B7978E"/>
    <a:srgbClr val="8B8B89"/>
    <a:srgbClr val="CBCBCA"/>
    <a:srgbClr val="E6D0C8"/>
    <a:srgbClr val="806F53"/>
    <a:srgbClr val="50452C"/>
    <a:srgbClr val="81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992" autoAdjust="0"/>
  </p:normalViewPr>
  <p:slideViewPr>
    <p:cSldViewPr snapToGrid="0" showGuides="1">
      <p:cViewPr varScale="1">
        <p:scale>
          <a:sx n="113" d="100"/>
          <a:sy n="113" d="100"/>
        </p:scale>
        <p:origin x="605" y="91"/>
      </p:cViewPr>
      <p:guideLst>
        <p:guide pos="958"/>
        <p:guide orient="horz" pos="2921"/>
        <p:guide orient="horz" pos="1784"/>
        <p:guide orient="horz" pos="1212"/>
        <p:guide orient="horz" pos="1445"/>
        <p:guide orient="horz" pos="2232"/>
        <p:guide orient="horz" pos="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theme" Target="theme/theme1.xml"/><Relationship Id="rId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2.xml"/><Relationship Id="rId5" Type="http://schemas.openxmlformats.org/officeDocument/2006/relationships/slide" Target="slides/slide2.xml"/><Relationship Id="rId10" Type="http://schemas.openxmlformats.org/officeDocument/2006/relationships/customXml" Target="../customXml/item1.xml"/><Relationship Id="rId9" Type="http://schemas.openxmlformats.org/officeDocument/2006/relationships/tableStyles" Target="tableStyles.xml"/><Relationship Id="rId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EDF00-B687-4518-A523-F35356445D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DF39-E0DC-43CD-A1BD-70206D7A23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A0DFCB8-7EF4-48C1-8984-7222E239D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3A3BA41-6BA2-47AC-9C1D-5ECEA0A6E2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Hello and Welcome to Section 8,</a:t>
            </a:r>
            <a:endParaRPr lang="en-US"/>
          </a:p>
          <a:p>
            <a:endParaRPr lang="en-US"/>
          </a:p>
          <a:p>
            <a:r>
              <a:rPr lang="en-US"/>
              <a:t>The goal of this section is to create a YAML Pipeline to Provision Infrastructure.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 order for us to achieve the section goal of creating a pipeline to provision infrastructure,</a:t>
            </a:r>
            <a:endParaRPr lang="en-US"/>
          </a:p>
          <a:p>
            <a:r>
              <a:rPr lang="en-US"/>
              <a:t>perhaps at this point we want to just provision log analytics.</a:t>
            </a:r>
            <a:endParaRPr lang="en-US"/>
          </a:p>
          <a:p>
            <a:r>
              <a:rPr lang="en-US"/>
              <a:t>The four steps are as follows;</a:t>
            </a:r>
            <a:endParaRPr lang="en-US"/>
          </a:p>
          <a:p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need to create a Variable Group on Azure to that will hold values that need to passed through to the pipeline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will need to develop a YAML pipeline that will drive the provisioning of azure resources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Once development is done, we will need to run the pipeline to Provision Log Analytics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Lastly, we will go through on the Azure Portal where to find your deployment audit logs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Alright, those are steps that we need to complete in order to achieve section goal of creating a YAML pipeline to provision infrastructure.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Lets meet again in the next lecture  to start planning for our YAML pipeline.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Goodbye!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84389" y="381209"/>
            <a:ext cx="8575222" cy="438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84389" y="381209"/>
            <a:ext cx="8575222" cy="438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50014" y="1617785"/>
            <a:ext cx="2772071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50014" y="3190037"/>
            <a:ext cx="2772071" cy="1477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185964" y="3190037"/>
            <a:ext cx="2772071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185964" y="1617785"/>
            <a:ext cx="2772071" cy="1477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021914" y="3190037"/>
            <a:ext cx="2772071" cy="1477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21914" y="1617785"/>
            <a:ext cx="2772071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84389" y="381209"/>
            <a:ext cx="8575222" cy="438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5490" y="1445846"/>
            <a:ext cx="3691574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95490" y="3018098"/>
            <a:ext cx="3691574" cy="1477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39624" y="3018098"/>
            <a:ext cx="3691574" cy="14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7" name="矩形 16"/>
          <p:cNvSpPr/>
          <p:nvPr userDrawn="1"/>
        </p:nvSpPr>
        <p:spPr>
          <a:xfrm>
            <a:off x="4639624" y="1446334"/>
            <a:ext cx="3691574" cy="1477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091584" y="2295106"/>
            <a:ext cx="485923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ker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Provision Log Analytics</a:t>
            </a:r>
            <a:endParaRPr lang="en-US" altLang="zh-CN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284095" y="3006725"/>
            <a:ext cx="4310380" cy="228600"/>
          </a:xfrm>
          <a:prstGeom prst="roundRect">
            <a:avLst>
              <a:gd name="adj" fmla="val 50000"/>
            </a:avLst>
          </a:prstGeom>
          <a:solidFill>
            <a:srgbClr val="B79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j-lt"/>
              </a:rPr>
              <a:t>Section 8: Create YAML Pipeline To Provision Infrastructure</a:t>
            </a:r>
            <a:endParaRPr lang="en-US" altLang="zh-CN" sz="1200">
              <a:latin typeface="+mj-lt"/>
            </a:endParaRPr>
          </a:p>
        </p:txBody>
      </p:sp>
      <p:sp>
        <p:nvSpPr>
          <p:cNvPr id="14" name="PA_矩形 8"/>
          <p:cNvSpPr/>
          <p:nvPr>
            <p:custDataLst>
              <p:tags r:id="rId1"/>
            </p:custDataLst>
          </p:nvPr>
        </p:nvSpPr>
        <p:spPr>
          <a:xfrm>
            <a:off x="1173480" y="1341755"/>
            <a:ext cx="696785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altLang="zh-CN" sz="2800" kern="0">
                <a:solidFill>
                  <a:srgbClr val="8B8B89"/>
                </a:solidFill>
                <a:latin typeface="Arial Black" panose="020B0A04020102020204" charset="0"/>
                <a:ea typeface="Arial" panose="020B0604020202020204" pitchFamily="34" charset="0"/>
                <a:cs typeface="Arial Black" panose="020B0A04020102020204" charset="0"/>
              </a:rPr>
              <a:t>PROVISION INFRASTRURE WITH AZURE DEVOPS</a:t>
            </a:r>
            <a:endParaRPr lang="en-US" altLang="zh-CN" sz="2800" kern="0">
              <a:solidFill>
                <a:srgbClr val="8B8B89"/>
              </a:solidFill>
              <a:latin typeface="Arial Black" panose="020B0A04020102020204" charset="0"/>
              <a:ea typeface="Arial" panose="020B0604020202020204" pitchFamily="34" charset="0"/>
              <a:cs typeface="Arial Black" panose="020B0A0402010202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38250" y="1418975"/>
            <a:ext cx="369651" cy="369651"/>
          </a:xfrm>
          <a:prstGeom prst="ellipse">
            <a:avLst/>
          </a:prstGeom>
          <a:solidFill>
            <a:srgbClr val="B79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538250" y="1925248"/>
            <a:ext cx="369651" cy="369651"/>
          </a:xfrm>
          <a:prstGeom prst="ellipse">
            <a:avLst/>
          </a:prstGeom>
          <a:solidFill>
            <a:srgbClr val="E6D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538250" y="2462030"/>
            <a:ext cx="369652" cy="369651"/>
          </a:xfrm>
          <a:prstGeom prst="ellipse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530800" y="888507"/>
            <a:ext cx="369651" cy="369651"/>
          </a:xfrm>
          <a:prstGeom prst="ellipse">
            <a:avLst/>
          </a:prstGeom>
          <a:solidFill>
            <a:srgbClr val="A0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913122" y="888246"/>
            <a:ext cx="3517146" cy="35171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PA_矩形 7"/>
          <p:cNvSpPr/>
          <p:nvPr>
            <p:custDataLst>
              <p:tags r:id="rId1"/>
            </p:custDataLst>
          </p:nvPr>
        </p:nvSpPr>
        <p:spPr>
          <a:xfrm>
            <a:off x="3948748" y="1587896"/>
            <a:ext cx="159448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800">
              <a:defRPr/>
            </a:pPr>
            <a:r>
              <a:rPr lang="en-US" altLang="zh-CN" sz="4000" kern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en-US" altLang="zh-CN" sz="4000" ker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49170" y="2738716"/>
            <a:ext cx="30432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900" kern="0">
                <a:solidFill>
                  <a:schemeClr val="bg1"/>
                </a:solidFill>
                <a:cs typeface="Arial" panose="020B0604020202020204" pitchFamily="34" charset="0"/>
              </a:rPr>
              <a:t>Create Variable Group on Azure DevOps</a:t>
            </a:r>
            <a:endParaRPr lang="en-US" altLang="zh-CN" sz="900" ker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71450" indent="-171450" algn="l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900" kern="0">
                <a:solidFill>
                  <a:schemeClr val="bg1"/>
                </a:solidFill>
                <a:cs typeface="Arial" panose="020B0604020202020204" pitchFamily="34" charset="0"/>
              </a:rPr>
              <a:t>Develop YAML Pipeline</a:t>
            </a:r>
            <a:endParaRPr lang="en-US" altLang="zh-CN" sz="900" ker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71450" indent="-171450" algn="l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900" kern="0">
                <a:solidFill>
                  <a:schemeClr val="bg1"/>
                </a:solidFill>
                <a:cs typeface="Arial" panose="020B0604020202020204" pitchFamily="34" charset="0"/>
              </a:rPr>
              <a:t>Run Pipeline to Provision Log Analytics</a:t>
            </a:r>
            <a:endParaRPr lang="en-US" altLang="zh-CN" sz="900" ker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71450" indent="-171450" algn="l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900" kern="0">
                <a:solidFill>
                  <a:schemeClr val="bg1"/>
                </a:solidFill>
                <a:cs typeface="Arial" panose="020B0604020202020204" pitchFamily="34" charset="0"/>
              </a:rPr>
              <a:t>Confirm Deployment and Errors</a:t>
            </a:r>
            <a:endParaRPr lang="en-US" altLang="zh-CN" sz="900" ker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PA_矩形 8"/>
          <p:cNvSpPr/>
          <p:nvPr>
            <p:custDataLst>
              <p:tags r:id="rId2"/>
            </p:custDataLst>
          </p:nvPr>
        </p:nvSpPr>
        <p:spPr>
          <a:xfrm>
            <a:off x="3119009" y="2295207"/>
            <a:ext cx="3311114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685800">
              <a:defRPr/>
            </a:pPr>
            <a:r>
              <a:rPr lang="en-US" altLang="zh-CN" sz="1050" kern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Create YAML pipeline to Provision Infrastructure</a:t>
            </a:r>
            <a:endParaRPr lang="en-US" altLang="zh-CN" sz="1050" kern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538250" y="1418975"/>
            <a:ext cx="369651" cy="369651"/>
          </a:xfrm>
          <a:prstGeom prst="ellipse">
            <a:avLst/>
          </a:prstGeom>
          <a:solidFill>
            <a:srgbClr val="B79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538250" y="1925248"/>
            <a:ext cx="369651" cy="369651"/>
          </a:xfrm>
          <a:prstGeom prst="ellipse">
            <a:avLst/>
          </a:prstGeom>
          <a:solidFill>
            <a:srgbClr val="E6D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538250" y="2462030"/>
            <a:ext cx="369652" cy="369651"/>
          </a:xfrm>
          <a:prstGeom prst="ellipse">
            <a:avLst/>
          </a:prstGeom>
          <a:solidFill>
            <a:srgbClr val="CBC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530800" y="888507"/>
            <a:ext cx="369651" cy="369651"/>
          </a:xfrm>
          <a:prstGeom prst="ellipse">
            <a:avLst/>
          </a:prstGeom>
          <a:solidFill>
            <a:srgbClr val="A0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401695" y="2642870"/>
            <a:ext cx="2540635" cy="69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4259466" y="3750606"/>
            <a:ext cx="974318" cy="228499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j-lt"/>
              </a:rPr>
              <a:t>Section 8</a:t>
            </a:r>
            <a:endParaRPr lang="en-US" altLang="zh-CN" sz="12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Theme">
  <a:themeElements>
    <a:clrScheme name="4花卉文艺复古教学模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A09E"/>
      </a:accent1>
      <a:accent2>
        <a:srgbClr val="B7978E"/>
      </a:accent2>
      <a:accent3>
        <a:srgbClr val="E6D0C8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清刻本悦宋简体">
      <a:majorFont>
        <a:latin typeface="Arial"/>
        <a:ea typeface="Arial"/>
        <a:cs typeface=""/>
      </a:majorFont>
      <a:minorFont>
        <a:latin typeface="Calibri Light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C74384E-31A5-480B-BC89-2DF1FD15149B}"/>
</file>

<file path=customXml/itemProps2.xml><?xml version="1.0" encoding="utf-8"?>
<ds:datastoreItem xmlns:ds="http://schemas.openxmlformats.org/officeDocument/2006/customXml" ds:itemID="{F8A63F2F-8BBB-4022-BC20-B664E89E6EB5}"/>
</file>

<file path=customXml/itemProps3.xml><?xml version="1.0" encoding="utf-8"?>
<ds:datastoreItem xmlns:ds="http://schemas.openxmlformats.org/officeDocument/2006/customXml" ds:itemID="{E1BFA443-52C9-4D28-8F94-69E214396D92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308</Words>
  <Application>WPS Presentation</Application>
  <PresentationFormat>全屏显示(16:9)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 Black</vt:lpstr>
      <vt:lpstr>Calibri</vt:lpstr>
      <vt:lpstr>Calibri Light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thula</cp:lastModifiedBy>
  <cp:revision>960</cp:revision>
  <dcterms:created xsi:type="dcterms:W3CDTF">2019-06-21T02:16:00Z</dcterms:created>
  <dcterms:modified xsi:type="dcterms:W3CDTF">2022-10-15T11:03:38Z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ACDDE24FAE38488B88E707D7A9EB2428</vt:lpwstr>
  </property>
  <property fmtid="{D5CDD505-2E9C-101B-9397-08002B2CF9AE}" pid="4" name="ContentTypeId">
    <vt:lpwstr>0x010100AF5EC4FAED17FD4FA002B715A7CB3129</vt:lpwstr>
  </property>
</Properties>
</file>