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Varela Roun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MontserratSemiBold-boldItalic.fntdata"/><Relationship Id="rId8" Type="http://schemas.openxmlformats.org/officeDocument/2006/relationships/slide" Target="slides/slide4.xml"/><Relationship Id="rId26" Type="http://schemas.openxmlformats.org/officeDocument/2006/relationships/customXml" Target="../customXml/item3.xml"/><Relationship Id="rId21" Type="http://schemas.openxmlformats.org/officeDocument/2006/relationships/font" Target="fonts/Montserrat-italic.fntdata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7" Type="http://schemas.openxmlformats.org/officeDocument/2006/relationships/slide" Target="slides/slide3.xml"/><Relationship Id="rId25" Type="http://schemas.openxmlformats.org/officeDocument/2006/relationships/customXml" Target="../customXml/item2.xml"/><Relationship Id="rId20" Type="http://schemas.openxmlformats.org/officeDocument/2006/relationships/font" Target="fonts/Montserrat-bold.fntdata"/><Relationship Id="rId2" Type="http://schemas.openxmlformats.org/officeDocument/2006/relationships/presProps" Target="presProps.xml"/><Relationship Id="rId16" Type="http://schemas.openxmlformats.org/officeDocument/2006/relationships/font" Target="fonts/MontserratSemiBold-bold.fntdata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24" Type="http://schemas.openxmlformats.org/officeDocument/2006/relationships/customXml" Target="../customXml/item1.xml"/><Relationship Id="rId23" Type="http://schemas.openxmlformats.org/officeDocument/2006/relationships/font" Target="fonts/VarelaRound-regular.fntdata"/><Relationship Id="rId15" Type="http://schemas.openxmlformats.org/officeDocument/2006/relationships/font" Target="fonts/MontserratSemiBold-regular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font" Target="fonts/Montserrat-regular.fntdata"/><Relationship Id="rId22" Type="http://schemas.openxmlformats.org/officeDocument/2006/relationships/font" Target="fonts/Montserrat-bold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046c88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56046c88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6046c8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56046c88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fad3cec0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fad3cec0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ad3cec0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fad3cec0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8ed6a82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8ed6a82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ad3cec0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fad3cec0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ad3cec09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fad3cec09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048dc733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048dc733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6046c88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56046c88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350360" y="1808226"/>
            <a:ext cx="5650085" cy="9162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350360" y="2724455"/>
            <a:ext cx="5650085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48966" y="1350111"/>
            <a:ext cx="8246070" cy="35122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281425" y="281175"/>
            <a:ext cx="6108200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AA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281425" y="1044701"/>
            <a:ext cx="6108200" cy="3663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1670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6880" y="164123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6880" y="2113635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1" y="164123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72001" y="2113635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2553126" y="1808225"/>
            <a:ext cx="6447300" cy="916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CAREER PATH  STUDENT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3350360" y="2724455"/>
            <a:ext cx="5650085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281425" y="2811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Learning never stops</a:t>
            </a:r>
            <a:endParaRPr i="0" sz="2400" u="none" cap="none" strike="noStrike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100" y="1006275"/>
            <a:ext cx="5977239" cy="39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College Degree</a:t>
            </a:r>
            <a:endParaRPr i="0" sz="24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281425" y="1088225"/>
            <a:ext cx="66894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200150"/>
            <a:ext cx="5160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Bsc Cyber Security</a:t>
            </a:r>
            <a:endParaRPr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Bsc Computer Science</a:t>
            </a:r>
            <a:endParaRPr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Bsc Computer Engineering</a:t>
            </a:r>
            <a:endParaRPr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Bsc Networking</a:t>
            </a:r>
            <a:endParaRPr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Any IT related field</a:t>
            </a:r>
            <a:endParaRPr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Mathematics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68025" y="1406926"/>
            <a:ext cx="4038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375" y="1265573"/>
            <a:ext cx="3524774" cy="21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Self Study</a:t>
            </a:r>
            <a:endParaRPr i="0" sz="24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281425" y="1088225"/>
            <a:ext cx="66894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200150"/>
            <a:ext cx="5160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Basics of Networking</a:t>
            </a:r>
            <a:endParaRPr>
              <a:solidFill>
                <a:schemeClr val="accent5"/>
              </a:solidFill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Basics of Computer Security</a:t>
            </a:r>
            <a:endParaRPr>
              <a:solidFill>
                <a:schemeClr val="accent5"/>
              </a:solidFill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Basics of Web development</a:t>
            </a:r>
            <a:endParaRPr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5205800" y="1348650"/>
            <a:ext cx="36822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875" y="1277675"/>
            <a:ext cx="3638826" cy="24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Self Study</a:t>
            </a:r>
            <a:endParaRPr i="0" sz="24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281425" y="1088225"/>
            <a:ext cx="66894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IP &amp; MAC addresses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Switches, routers &amp; hubs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Ethernet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HTTP, HTTPS, TLS/SSL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TCP/IP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OSI Model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Domain Name System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DHCP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Ports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Malware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Antivirus, firewalls, IDS, IPS, encryption, biometrics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Hacking methodology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Phishing, sql injection, brute force attacks, ransomware etc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Social media &amp; privacy issues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VPNs,Tor &amp; </a:t>
            </a: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Anonymizers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HTML, CSS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How web servers work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arela Round"/>
              <a:buChar char="•"/>
            </a:pPr>
            <a:r>
              <a:rPr lang="en-US" sz="18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rPr>
              <a:t>Basics of databases</a:t>
            </a:r>
            <a:endParaRPr sz="1800">
              <a:solidFill>
                <a:schemeClr val="accent5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2335275" y="1178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Self Study Materials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389125" y="6905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Comptia security+ certification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Comptia network+ certification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CCNA certification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Online courses for basics of cyber security and web development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2335275" y="1178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Self Study Materials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389125" y="6905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CBT Nuggets training videos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59820">
            <a:off x="3610201" y="2196352"/>
            <a:ext cx="1752446" cy="232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41884">
            <a:off x="6403007" y="2406015"/>
            <a:ext cx="1695184" cy="22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2335275" y="1178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Work Experience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389125" y="6905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Internships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Decide what field you want to go for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Setup labs at home e.g buy cheap router, computer, cables, use hacking software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335275" y="1178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Work Experience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389125" y="6905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Graduate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Start applying for jobs - security analyst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Gain </a:t>
            </a: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certifications</a:t>
            </a: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 for specialization i.e CEH, CFA, CISSP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Grow your career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2400"/>
              <a:buFont typeface="Varela Round"/>
              <a:buChar char="●"/>
            </a:pPr>
            <a:r>
              <a:rPr lang="en-US" sz="2400">
                <a:solidFill>
                  <a:srgbClr val="00AACC"/>
                </a:solidFill>
                <a:latin typeface="Varela Round"/>
                <a:ea typeface="Varela Round"/>
                <a:cs typeface="Varela Round"/>
                <a:sym typeface="Varela Round"/>
              </a:rPr>
              <a:t>Master’s degree?</a:t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AA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2281425" y="281175"/>
            <a:ext cx="67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AACC"/>
              </a:buClr>
              <a:buSzPts val="3240"/>
              <a:buFont typeface="Calibri"/>
              <a:buNone/>
            </a:pPr>
            <a:r>
              <a:rPr lang="en-US" sz="3000">
                <a:latin typeface="Montserrat SemiBold"/>
                <a:ea typeface="Montserrat SemiBold"/>
                <a:cs typeface="Montserrat SemiBold"/>
                <a:sym typeface="Montserrat SemiBold"/>
              </a:rPr>
              <a:t>Huge Demand</a:t>
            </a:r>
            <a:endParaRPr i="0" sz="2400" u="none" cap="none" strike="noStrike">
              <a:solidFill>
                <a:srgbClr val="00AAC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2335275" y="995775"/>
            <a:ext cx="66894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125" y="995774"/>
            <a:ext cx="6408801" cy="359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6588EEA-4020-407D-9679-BF2D1A3F3736}"/>
</file>

<file path=customXml/itemProps2.xml><?xml version="1.0" encoding="utf-8"?>
<ds:datastoreItem xmlns:ds="http://schemas.openxmlformats.org/officeDocument/2006/customXml" ds:itemID="{291AF5A3-F8BF-4AE8-8364-A66669649247}"/>
</file>

<file path=customXml/itemProps3.xml><?xml version="1.0" encoding="utf-8"?>
<ds:datastoreItem xmlns:ds="http://schemas.openxmlformats.org/officeDocument/2006/customXml" ds:itemID="{716B701E-E6A4-4372-99BB-2B2BC2B3250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