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3"/>
  </p:notesMasterIdLst>
  <p:sldIdLst>
    <p:sldId id="256" r:id="rId5"/>
    <p:sldId id="1167" r:id="rId6"/>
    <p:sldId id="1180" r:id="rId7"/>
    <p:sldId id="275" r:id="rId8"/>
    <p:sldId id="533" r:id="rId9"/>
    <p:sldId id="1170" r:id="rId10"/>
    <p:sldId id="1171" r:id="rId11"/>
    <p:sldId id="1166" r:id="rId12"/>
    <p:sldId id="1185" r:id="rId13"/>
    <p:sldId id="467" r:id="rId14"/>
    <p:sldId id="466" r:id="rId15"/>
    <p:sldId id="1181" r:id="rId16"/>
    <p:sldId id="1182" r:id="rId17"/>
    <p:sldId id="1183" r:id="rId18"/>
    <p:sldId id="1184" r:id="rId19"/>
    <p:sldId id="502" r:id="rId20"/>
    <p:sldId id="1196" r:id="rId21"/>
    <p:sldId id="1169" r:id="rId22"/>
    <p:sldId id="975" r:id="rId23"/>
    <p:sldId id="1341" r:id="rId24"/>
    <p:sldId id="1340" r:id="rId25"/>
    <p:sldId id="976" r:id="rId26"/>
    <p:sldId id="1339" r:id="rId27"/>
    <p:sldId id="1342" r:id="rId28"/>
    <p:sldId id="1344" r:id="rId29"/>
    <p:sldId id="978" r:id="rId30"/>
    <p:sldId id="1133" r:id="rId31"/>
    <p:sldId id="979" r:id="rId32"/>
    <p:sldId id="1345" r:id="rId33"/>
    <p:sldId id="1131" r:id="rId34"/>
    <p:sldId id="1132" r:id="rId35"/>
    <p:sldId id="981" r:id="rId36"/>
    <p:sldId id="982" r:id="rId37"/>
    <p:sldId id="1343" r:id="rId38"/>
    <p:sldId id="983" r:id="rId39"/>
    <p:sldId id="1348" r:id="rId40"/>
    <p:sldId id="1350" r:id="rId41"/>
    <p:sldId id="1347" r:id="rId42"/>
    <p:sldId id="986" r:id="rId43"/>
    <p:sldId id="988" r:id="rId44"/>
    <p:sldId id="1353" r:id="rId45"/>
    <p:sldId id="1352" r:id="rId46"/>
    <p:sldId id="1351" r:id="rId47"/>
    <p:sldId id="1354" r:id="rId48"/>
    <p:sldId id="989" r:id="rId49"/>
    <p:sldId id="990" r:id="rId50"/>
    <p:sldId id="992" r:id="rId51"/>
    <p:sldId id="991" r:id="rId52"/>
    <p:sldId id="1401" r:id="rId53"/>
    <p:sldId id="1402" r:id="rId54"/>
    <p:sldId id="1399" r:id="rId55"/>
    <p:sldId id="1007" r:id="rId56"/>
    <p:sldId id="1408" r:id="rId57"/>
    <p:sldId id="1409" r:id="rId58"/>
    <p:sldId id="1008" r:id="rId59"/>
    <p:sldId id="1406" r:id="rId60"/>
    <p:sldId id="1403" r:id="rId61"/>
    <p:sldId id="1404" r:id="rId62"/>
    <p:sldId id="1010" r:id="rId63"/>
    <p:sldId id="1410" r:id="rId64"/>
    <p:sldId id="1411" r:id="rId65"/>
    <p:sldId id="1412" r:id="rId66"/>
    <p:sldId id="1416" r:id="rId67"/>
    <p:sldId id="1012" r:id="rId68"/>
    <p:sldId id="1013" r:id="rId69"/>
    <p:sldId id="1405" r:id="rId70"/>
    <p:sldId id="1418" r:id="rId71"/>
    <p:sldId id="1048" r:id="rId72"/>
    <p:sldId id="1049" r:id="rId73"/>
    <p:sldId id="1421" r:id="rId74"/>
    <p:sldId id="1050" r:id="rId75"/>
    <p:sldId id="1419" r:id="rId76"/>
    <p:sldId id="1422" r:id="rId77"/>
    <p:sldId id="1424" r:id="rId78"/>
    <p:sldId id="1423" r:id="rId79"/>
    <p:sldId id="1051" r:id="rId80"/>
    <p:sldId id="1054" r:id="rId81"/>
    <p:sldId id="1052" r:id="rId82"/>
    <p:sldId id="1427" r:id="rId83"/>
    <p:sldId id="1429" r:id="rId84"/>
    <p:sldId id="1428" r:id="rId85"/>
    <p:sldId id="997" r:id="rId86"/>
    <p:sldId id="1431" r:id="rId87"/>
    <p:sldId id="998" r:id="rId88"/>
    <p:sldId id="1432" r:id="rId89"/>
    <p:sldId id="1435" r:id="rId90"/>
    <p:sldId id="1437" r:id="rId91"/>
    <p:sldId id="1438" r:id="rId92"/>
    <p:sldId id="1433" r:id="rId93"/>
    <p:sldId id="999" r:id="rId94"/>
    <p:sldId id="1000" r:id="rId95"/>
    <p:sldId id="1430" r:id="rId96"/>
    <p:sldId id="1434" r:id="rId97"/>
    <p:sldId id="1001" r:id="rId98"/>
    <p:sldId id="1002" r:id="rId99"/>
    <p:sldId id="1440" r:id="rId100"/>
    <p:sldId id="1441" r:id="rId101"/>
    <p:sldId id="1442" r:id="rId102"/>
    <p:sldId id="1439" r:id="rId103"/>
    <p:sldId id="1023" r:id="rId104"/>
    <p:sldId id="1025" r:id="rId105"/>
    <p:sldId id="1443" r:id="rId106"/>
    <p:sldId id="1026" r:id="rId107"/>
    <p:sldId id="1027" r:id="rId108"/>
    <p:sldId id="1444" r:id="rId109"/>
    <p:sldId id="1445" r:id="rId110"/>
    <p:sldId id="1446" r:id="rId111"/>
    <p:sldId id="1447" r:id="rId112"/>
    <p:sldId id="1448" r:id="rId113"/>
    <p:sldId id="1449" r:id="rId114"/>
    <p:sldId id="1450" r:id="rId115"/>
    <p:sldId id="1028" r:id="rId116"/>
    <p:sldId id="1029" r:id="rId117"/>
    <p:sldId id="1030" r:id="rId118"/>
    <p:sldId id="1031" r:id="rId119"/>
    <p:sldId id="1462" r:id="rId120"/>
    <p:sldId id="1456" r:id="rId121"/>
    <p:sldId id="1461" r:id="rId122"/>
    <p:sldId id="1452" r:id="rId123"/>
    <p:sldId id="966" r:id="rId124"/>
    <p:sldId id="1453" r:id="rId125"/>
    <p:sldId id="967" r:id="rId126"/>
    <p:sldId id="1458" r:id="rId127"/>
    <p:sldId id="1457" r:id="rId128"/>
    <p:sldId id="968" r:id="rId129"/>
    <p:sldId id="1091" r:id="rId130"/>
    <p:sldId id="1466" r:id="rId131"/>
    <p:sldId id="1092" r:id="rId132"/>
    <p:sldId id="1460" r:id="rId133"/>
    <p:sldId id="1455" r:id="rId134"/>
    <p:sldId id="1464" r:id="rId135"/>
    <p:sldId id="1465" r:id="rId136"/>
    <p:sldId id="1467" r:id="rId137"/>
    <p:sldId id="1468" r:id="rId138"/>
    <p:sldId id="1459" r:id="rId139"/>
    <p:sldId id="971" r:id="rId140"/>
    <p:sldId id="972" r:id="rId141"/>
    <p:sldId id="1104" r:id="rId142"/>
    <p:sldId id="1470" r:id="rId143"/>
    <p:sldId id="1471" r:id="rId144"/>
    <p:sldId id="1472" r:id="rId145"/>
    <p:sldId id="1469" r:id="rId146"/>
    <p:sldId id="1105" r:id="rId147"/>
    <p:sldId id="1473" r:id="rId148"/>
    <p:sldId id="1106" r:id="rId149"/>
    <p:sldId id="1482" r:id="rId150"/>
    <p:sldId id="1484" r:id="rId151"/>
    <p:sldId id="1485" r:id="rId152"/>
    <p:sldId id="1486" r:id="rId153"/>
    <p:sldId id="1488" r:id="rId154"/>
    <p:sldId id="1487" r:id="rId155"/>
    <p:sldId id="1489" r:id="rId156"/>
    <p:sldId id="1107" r:id="rId157"/>
    <p:sldId id="1481" r:id="rId158"/>
    <p:sldId id="1108" r:id="rId159"/>
    <p:sldId id="1015" r:id="rId160"/>
    <p:sldId id="1494" r:id="rId161"/>
    <p:sldId id="1492" r:id="rId162"/>
    <p:sldId id="1016" r:id="rId163"/>
    <p:sldId id="1490" r:id="rId164"/>
    <p:sldId id="1499" r:id="rId165"/>
    <p:sldId id="1496" r:id="rId166"/>
    <p:sldId id="1497" r:id="rId167"/>
    <p:sldId id="1495" r:id="rId168"/>
    <p:sldId id="1018" r:id="rId169"/>
    <p:sldId id="1498" r:id="rId170"/>
    <p:sldId id="1491" r:id="rId171"/>
    <p:sldId id="1500" r:id="rId172"/>
    <p:sldId id="1493" r:id="rId173"/>
    <p:sldId id="1501" r:id="rId174"/>
    <p:sldId id="1502" r:id="rId175"/>
    <p:sldId id="1503" r:id="rId176"/>
    <p:sldId id="1019" r:id="rId177"/>
    <p:sldId id="1020" r:id="rId178"/>
    <p:sldId id="1021" r:id="rId179"/>
    <p:sldId id="1518" r:id="rId180"/>
    <p:sldId id="1034" r:id="rId181"/>
    <p:sldId id="1519" r:id="rId182"/>
    <p:sldId id="1520" r:id="rId183"/>
    <p:sldId id="1524" r:id="rId184"/>
    <p:sldId id="1528" r:id="rId185"/>
    <p:sldId id="1521" r:id="rId186"/>
    <p:sldId id="1522" r:id="rId187"/>
    <p:sldId id="1525" r:id="rId188"/>
    <p:sldId id="1529" r:id="rId189"/>
    <p:sldId id="1526" r:id="rId190"/>
    <p:sldId id="1531" r:id="rId191"/>
    <p:sldId id="1532" r:id="rId192"/>
    <p:sldId id="1533" r:id="rId193"/>
    <p:sldId id="1534" r:id="rId194"/>
    <p:sldId id="1037" r:id="rId195"/>
    <p:sldId id="1523" r:id="rId196"/>
    <p:sldId id="1039" r:id="rId197"/>
    <p:sldId id="1536" r:id="rId198"/>
    <p:sldId id="1537" r:id="rId199"/>
    <p:sldId id="1540" r:id="rId200"/>
    <p:sldId id="1538" r:id="rId201"/>
    <p:sldId id="1550" r:id="rId202"/>
    <p:sldId id="1547" r:id="rId203"/>
    <p:sldId id="1548" r:id="rId204"/>
    <p:sldId id="1545" r:id="rId205"/>
    <p:sldId id="1546" r:id="rId206"/>
    <p:sldId id="1551" r:id="rId207"/>
    <p:sldId id="1553" r:id="rId208"/>
    <p:sldId id="1552" r:id="rId209"/>
    <p:sldId id="1543" r:id="rId210"/>
    <p:sldId id="1544" r:id="rId211"/>
    <p:sldId id="1542" r:id="rId2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kezjUf7QT+P0RrkNtdmEQ==" hashData="kZaKNTzkMvIfgjIxB42ULtlxz146LZ8JUMxUyKWfwu7/uErHPx6iXLhjiFyqq6iNzFTnei/ctx5G7teMusUoSQ=="/>
  <p:extLst>
    <p:ext uri="{521415D9-36F7-43E2-AB2F-B90AF26B5E84}">
      <p14:sectionLst xmlns:p14="http://schemas.microsoft.com/office/powerpoint/2010/main">
        <p14:section name="Introduction" id="{DCB675BD-0178-4936-8C17-6E7BBF7A03CC}">
          <p14:sldIdLst>
            <p14:sldId id="256"/>
            <p14:sldId id="1167"/>
            <p14:sldId id="1180"/>
            <p14:sldId id="275"/>
            <p14:sldId id="533"/>
            <p14:sldId id="1170"/>
            <p14:sldId id="1171"/>
            <p14:sldId id="1166"/>
            <p14:sldId id="1185"/>
            <p14:sldId id="467"/>
            <p14:sldId id="466"/>
            <p14:sldId id="1181"/>
            <p14:sldId id="1182"/>
            <p14:sldId id="1183"/>
            <p14:sldId id="1184"/>
            <p14:sldId id="502"/>
            <p14:sldId id="1196"/>
            <p14:sldId id="1169"/>
          </p14:sldIdLst>
        </p14:section>
        <p14:section name="Strategy" id="{D670F5F5-1B6B-45D2-8681-BD520F15495A}">
          <p14:sldIdLst>
            <p14:sldId id="975"/>
            <p14:sldId id="1341"/>
            <p14:sldId id="1340"/>
            <p14:sldId id="976"/>
            <p14:sldId id="1339"/>
            <p14:sldId id="1342"/>
            <p14:sldId id="1344"/>
            <p14:sldId id="978"/>
            <p14:sldId id="1133"/>
            <p14:sldId id="979"/>
            <p14:sldId id="1345"/>
            <p14:sldId id="1131"/>
            <p14:sldId id="1132"/>
            <p14:sldId id="981"/>
            <p14:sldId id="982"/>
            <p14:sldId id="1343"/>
            <p14:sldId id="983"/>
          </p14:sldIdLst>
        </p14:section>
        <p14:section name="TemplateMethod" id="{D15B1C6D-4EB5-4039-965E-DC3D4333DBE1}">
          <p14:sldIdLst>
            <p14:sldId id="1348"/>
            <p14:sldId id="1350"/>
            <p14:sldId id="1347"/>
            <p14:sldId id="986"/>
            <p14:sldId id="988"/>
            <p14:sldId id="1353"/>
            <p14:sldId id="1352"/>
            <p14:sldId id="1351"/>
            <p14:sldId id="1354"/>
            <p14:sldId id="989"/>
            <p14:sldId id="990"/>
            <p14:sldId id="992"/>
            <p14:sldId id="991"/>
          </p14:sldIdLst>
        </p14:section>
        <p14:section name="Command" id="{981699D6-FB5B-4956-98A7-7B37D101B2B2}">
          <p14:sldIdLst>
            <p14:sldId id="1401"/>
            <p14:sldId id="1402"/>
            <p14:sldId id="1399"/>
            <p14:sldId id="1007"/>
            <p14:sldId id="1408"/>
            <p14:sldId id="1409"/>
            <p14:sldId id="1008"/>
            <p14:sldId id="1406"/>
            <p14:sldId id="1403"/>
            <p14:sldId id="1404"/>
            <p14:sldId id="1010"/>
            <p14:sldId id="1410"/>
            <p14:sldId id="1411"/>
            <p14:sldId id="1412"/>
            <p14:sldId id="1416"/>
            <p14:sldId id="1012"/>
            <p14:sldId id="1013"/>
            <p14:sldId id="1405"/>
          </p14:sldIdLst>
        </p14:section>
        <p14:section name="Memento" id="{943B5B75-F3BC-4138-B4D7-923D160BFFE0}">
          <p14:sldIdLst>
            <p14:sldId id="1418"/>
            <p14:sldId id="1048"/>
            <p14:sldId id="1049"/>
            <p14:sldId id="1421"/>
            <p14:sldId id="1050"/>
            <p14:sldId id="1419"/>
            <p14:sldId id="1422"/>
            <p14:sldId id="1424"/>
            <p14:sldId id="1423"/>
            <p14:sldId id="1051"/>
            <p14:sldId id="1054"/>
            <p14:sldId id="1052"/>
          </p14:sldIdLst>
        </p14:section>
        <p14:section name="CoR" id="{EC0624EE-0685-4BBB-89C5-523821E05B4E}">
          <p14:sldIdLst>
            <p14:sldId id="1427"/>
            <p14:sldId id="1429"/>
            <p14:sldId id="1428"/>
            <p14:sldId id="997"/>
            <p14:sldId id="1431"/>
            <p14:sldId id="998"/>
            <p14:sldId id="1432"/>
            <p14:sldId id="1435"/>
            <p14:sldId id="1437"/>
            <p14:sldId id="1438"/>
            <p14:sldId id="1433"/>
            <p14:sldId id="999"/>
            <p14:sldId id="1000"/>
            <p14:sldId id="1430"/>
            <p14:sldId id="1434"/>
            <p14:sldId id="1001"/>
            <p14:sldId id="1002"/>
          </p14:sldIdLst>
        </p14:section>
        <p14:section name="Iterator" id="{8384FB4F-DF00-4359-BCCA-0B2E50F04A81}">
          <p14:sldIdLst>
            <p14:sldId id="1440"/>
            <p14:sldId id="1441"/>
            <p14:sldId id="1442"/>
            <p14:sldId id="1439"/>
            <p14:sldId id="1023"/>
            <p14:sldId id="1025"/>
            <p14:sldId id="1443"/>
            <p14:sldId id="1026"/>
            <p14:sldId id="1027"/>
            <p14:sldId id="1444"/>
            <p14:sldId id="1445"/>
            <p14:sldId id="1446"/>
            <p14:sldId id="1447"/>
            <p14:sldId id="1448"/>
            <p14:sldId id="1449"/>
            <p14:sldId id="1450"/>
            <p14:sldId id="1028"/>
            <p14:sldId id="1029"/>
            <p14:sldId id="1030"/>
            <p14:sldId id="1031"/>
          </p14:sldIdLst>
        </p14:section>
        <p14:section name="Observer" id="{54D4CDF4-DAD6-4905-A5F5-F7D6FD524798}">
          <p14:sldIdLst>
            <p14:sldId id="1462"/>
            <p14:sldId id="1456"/>
            <p14:sldId id="1461"/>
            <p14:sldId id="1452"/>
            <p14:sldId id="966"/>
            <p14:sldId id="1453"/>
            <p14:sldId id="967"/>
            <p14:sldId id="1458"/>
            <p14:sldId id="1457"/>
            <p14:sldId id="968"/>
            <p14:sldId id="1091"/>
            <p14:sldId id="1466"/>
            <p14:sldId id="1092"/>
            <p14:sldId id="1460"/>
            <p14:sldId id="1455"/>
            <p14:sldId id="1464"/>
            <p14:sldId id="1465"/>
            <p14:sldId id="1467"/>
            <p14:sldId id="1468"/>
            <p14:sldId id="1459"/>
            <p14:sldId id="971"/>
            <p14:sldId id="972"/>
          </p14:sldIdLst>
        </p14:section>
        <p14:section name="Mediator" id="{0EFB09FF-C745-4D9E-8DE4-767948318736}">
          <p14:sldIdLst>
            <p14:sldId id="1104"/>
            <p14:sldId id="1470"/>
            <p14:sldId id="1471"/>
            <p14:sldId id="1472"/>
            <p14:sldId id="1469"/>
            <p14:sldId id="1105"/>
            <p14:sldId id="1473"/>
            <p14:sldId id="1106"/>
            <p14:sldId id="1482"/>
            <p14:sldId id="1484"/>
            <p14:sldId id="1485"/>
            <p14:sldId id="1486"/>
            <p14:sldId id="1488"/>
            <p14:sldId id="1487"/>
            <p14:sldId id="1489"/>
            <p14:sldId id="1107"/>
            <p14:sldId id="1481"/>
            <p14:sldId id="1108"/>
          </p14:sldIdLst>
        </p14:section>
        <p14:section name="State" id="{40F4E9C0-17EB-482A-8018-288030FFF3D2}">
          <p14:sldIdLst>
            <p14:sldId id="1015"/>
            <p14:sldId id="1494"/>
            <p14:sldId id="1492"/>
            <p14:sldId id="1016"/>
            <p14:sldId id="1490"/>
            <p14:sldId id="1499"/>
            <p14:sldId id="1496"/>
            <p14:sldId id="1497"/>
            <p14:sldId id="1495"/>
            <p14:sldId id="1018"/>
            <p14:sldId id="1498"/>
            <p14:sldId id="1491"/>
            <p14:sldId id="1500"/>
            <p14:sldId id="1493"/>
            <p14:sldId id="1501"/>
            <p14:sldId id="1502"/>
            <p14:sldId id="1503"/>
            <p14:sldId id="1019"/>
            <p14:sldId id="1020"/>
            <p14:sldId id="1021"/>
          </p14:sldIdLst>
        </p14:section>
        <p14:section name="Visitor" id="{C87620D2-90BB-4E41-9144-546491A1049B}">
          <p14:sldIdLst>
            <p14:sldId id="1518"/>
            <p14:sldId id="1034"/>
            <p14:sldId id="1519"/>
            <p14:sldId id="1520"/>
            <p14:sldId id="1524"/>
            <p14:sldId id="1528"/>
            <p14:sldId id="1521"/>
            <p14:sldId id="1522"/>
            <p14:sldId id="1525"/>
            <p14:sldId id="1529"/>
            <p14:sldId id="1526"/>
            <p14:sldId id="1531"/>
            <p14:sldId id="1532"/>
            <p14:sldId id="1533"/>
            <p14:sldId id="1534"/>
            <p14:sldId id="1037"/>
            <p14:sldId id="1523"/>
            <p14:sldId id="1039"/>
          </p14:sldIdLst>
        </p14:section>
        <p14:section name="Interpreter" id="{B7D4F490-AAC2-4F4A-B746-756E3118FDEC}">
          <p14:sldIdLst>
            <p14:sldId id="1536"/>
            <p14:sldId id="1537"/>
            <p14:sldId id="1540"/>
            <p14:sldId id="1538"/>
            <p14:sldId id="1550"/>
            <p14:sldId id="1547"/>
            <p14:sldId id="1548"/>
            <p14:sldId id="1545"/>
            <p14:sldId id="1546"/>
            <p14:sldId id="1551"/>
            <p14:sldId id="1553"/>
            <p14:sldId id="1552"/>
            <p14:sldId id="1543"/>
            <p14:sldId id="1544"/>
            <p14:sldId id="1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41A"/>
    <a:srgbClr val="CEFA2E"/>
    <a:srgbClr val="FB3B5B"/>
    <a:srgbClr val="B1DAD0"/>
    <a:srgbClr val="BE5B27"/>
    <a:srgbClr val="2E75B6"/>
    <a:srgbClr val="2DA3CA"/>
    <a:srgbClr val="D75B5B"/>
    <a:srgbClr val="1A1A18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9" autoAdjust="0"/>
    <p:restoredTop sz="93481" autoAdjust="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theme" Target="theme/theme1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tableStyles" Target="tableStyles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microsoft.com/office/2016/11/relationships/changesInfo" Target="changesInfos/changesInfo1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presProps" Target="presProp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viewProps" Target="view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C8648779-8F3C-43DD-A550-C606FB0EA254}"/>
    <pc:docChg chg="undo custSel addSld delSld modSld sldOrd addSection modSection">
      <pc:chgData name="Umar Lone" userId="f595d8b7-38d8-4368-969a-4ad494059bb7" providerId="ADAL" clId="{C8648779-8F3C-43DD-A550-C606FB0EA254}" dt="2021-01-26T13:52:31.676" v="41"/>
      <pc:docMkLst>
        <pc:docMk/>
      </pc:docMkLst>
      <pc:sldChg chg="del">
        <pc:chgData name="Umar Lone" userId="f595d8b7-38d8-4368-969a-4ad494059bb7" providerId="ADAL" clId="{C8648779-8F3C-43DD-A550-C606FB0EA254}" dt="2021-01-26T13:48:37.525" v="4" actId="47"/>
        <pc:sldMkLst>
          <pc:docMk/>
          <pc:sldMk cId="3636651604" sldId="965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09616941" sldId="975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819571682" sldId="976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060551459" sldId="978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479031165" sldId="97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756374745" sldId="98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259811027" sldId="98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36370262" sldId="983"/>
        </pc:sldMkLst>
      </pc:sldChg>
      <pc:sldChg chg="del">
        <pc:chgData name="Umar Lone" userId="f595d8b7-38d8-4368-969a-4ad494059bb7" providerId="ADAL" clId="{C8648779-8F3C-43DD-A550-C606FB0EA254}" dt="2021-01-26T13:49:16.511" v="13" actId="47"/>
        <pc:sldMkLst>
          <pc:docMk/>
          <pc:sldMk cId="1668545061" sldId="985"/>
        </pc:sldMkLst>
      </pc:sldChg>
      <pc:sldChg chg="del">
        <pc:chgData name="Umar Lone" userId="f595d8b7-38d8-4368-969a-4ad494059bb7" providerId="ADAL" clId="{C8648779-8F3C-43DD-A550-C606FB0EA254}" dt="2021-01-26T13:48:51.196" v="6" actId="47"/>
        <pc:sldMkLst>
          <pc:docMk/>
          <pc:sldMk cId="948975291" sldId="996"/>
        </pc:sldMkLst>
      </pc:sldChg>
      <pc:sldChg chg="del">
        <pc:chgData name="Umar Lone" userId="f595d8b7-38d8-4368-969a-4ad494059bb7" providerId="ADAL" clId="{C8648779-8F3C-43DD-A550-C606FB0EA254}" dt="2021-01-26T13:49:10.063" v="10" actId="47"/>
        <pc:sldMkLst>
          <pc:docMk/>
          <pc:sldMk cId="510496693" sldId="1009"/>
        </pc:sldMkLst>
      </pc:sldChg>
      <pc:sldChg chg="del">
        <pc:chgData name="Umar Lone" userId="f595d8b7-38d8-4368-969a-4ad494059bb7" providerId="ADAL" clId="{C8648779-8F3C-43DD-A550-C606FB0EA254}" dt="2021-01-26T13:48:47.296" v="5" actId="47"/>
        <pc:sldMkLst>
          <pc:docMk/>
          <pc:sldMk cId="90186926" sldId="1022"/>
        </pc:sldMkLst>
      </pc:sldChg>
      <pc:sldChg chg="add del">
        <pc:chgData name="Umar Lone" userId="f595d8b7-38d8-4368-969a-4ad494059bb7" providerId="ADAL" clId="{C8648779-8F3C-43DD-A550-C606FB0EA254}" dt="2021-01-26T13:47:34.032" v="1" actId="47"/>
        <pc:sldMkLst>
          <pc:docMk/>
          <pc:sldMk cId="734270990" sldId="103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357631484" sldId="103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501044351" sldId="103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32352212" sldId="103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437682131" sldId="113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208739814" sldId="113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957856133" sldId="1133"/>
        </pc:sldMkLst>
      </pc:sldChg>
      <pc:sldChg chg="ord">
        <pc:chgData name="Umar Lone" userId="f595d8b7-38d8-4368-969a-4ad494059bb7" providerId="ADAL" clId="{C8648779-8F3C-43DD-A550-C606FB0EA254}" dt="2021-01-26T13:52:31.676" v="41"/>
        <pc:sldMkLst>
          <pc:docMk/>
          <pc:sldMk cId="801781469" sldId="116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3396763434" sldId="1339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72736808" sldId="1340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938739429" sldId="1341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586484185" sldId="1342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4109374110" sldId="1343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835227004" sldId="1344"/>
        </pc:sldMkLst>
      </pc:sldChg>
      <pc:sldChg chg="ord">
        <pc:chgData name="Umar Lone" userId="f595d8b7-38d8-4368-969a-4ad494059bb7" providerId="ADAL" clId="{C8648779-8F3C-43DD-A550-C606FB0EA254}" dt="2021-01-26T13:52:26.823" v="39" actId="20578"/>
        <pc:sldMkLst>
          <pc:docMk/>
          <pc:sldMk cId="1439449838" sldId="1345"/>
        </pc:sldMkLst>
      </pc:sldChg>
      <pc:sldChg chg="del">
        <pc:chgData name="Umar Lone" userId="f595d8b7-38d8-4368-969a-4ad494059bb7" providerId="ADAL" clId="{C8648779-8F3C-43DD-A550-C606FB0EA254}" dt="2021-01-26T13:49:14.426" v="12" actId="47"/>
        <pc:sldMkLst>
          <pc:docMk/>
          <pc:sldMk cId="3731741068" sldId="1398"/>
        </pc:sldMkLst>
      </pc:sldChg>
      <pc:sldChg chg="del">
        <pc:chgData name="Umar Lone" userId="f595d8b7-38d8-4368-969a-4ad494059bb7" providerId="ADAL" clId="{C8648779-8F3C-43DD-A550-C606FB0EA254}" dt="2021-01-26T13:49:01.778" v="9" actId="47"/>
        <pc:sldMkLst>
          <pc:docMk/>
          <pc:sldMk cId="1074526349" sldId="1400"/>
        </pc:sldMkLst>
      </pc:sldChg>
      <pc:sldChg chg="del">
        <pc:chgData name="Umar Lone" userId="f595d8b7-38d8-4368-969a-4ad494059bb7" providerId="ADAL" clId="{C8648779-8F3C-43DD-A550-C606FB0EA254}" dt="2021-01-26T13:48:53.885" v="7" actId="47"/>
        <pc:sldMkLst>
          <pc:docMk/>
          <pc:sldMk cId="1788341006" sldId="1425"/>
        </pc:sldMkLst>
      </pc:sldChg>
      <pc:sldChg chg="del">
        <pc:chgData name="Umar Lone" userId="f595d8b7-38d8-4368-969a-4ad494059bb7" providerId="ADAL" clId="{C8648779-8F3C-43DD-A550-C606FB0EA254}" dt="2021-01-26T13:48:57.130" v="8" actId="47"/>
        <pc:sldMkLst>
          <pc:docMk/>
          <pc:sldMk cId="3375808646" sldId="1426"/>
        </pc:sldMkLst>
      </pc:sldChg>
      <pc:sldChg chg="del">
        <pc:chgData name="Umar Lone" userId="f595d8b7-38d8-4368-969a-4ad494059bb7" providerId="ADAL" clId="{C8648779-8F3C-43DD-A550-C606FB0EA254}" dt="2021-01-26T13:48:10.093" v="3" actId="47"/>
        <pc:sldMkLst>
          <pc:docMk/>
          <pc:sldMk cId="1516140042" sldId="1463"/>
        </pc:sldMkLst>
      </pc:sldChg>
      <pc:sldChg chg="del">
        <pc:chgData name="Umar Lone" userId="f595d8b7-38d8-4368-969a-4ad494059bb7" providerId="ADAL" clId="{C8648779-8F3C-43DD-A550-C606FB0EA254}" dt="2021-01-26T13:47:48.492" v="2" actId="47"/>
        <pc:sldMkLst>
          <pc:docMk/>
          <pc:sldMk cId="2496795993" sldId="1480"/>
        </pc:sldMkLst>
      </pc:sldChg>
      <pc:sldChg chg="del">
        <pc:chgData name="Umar Lone" userId="f595d8b7-38d8-4368-969a-4ad494059bb7" providerId="ADAL" clId="{C8648779-8F3C-43DD-A550-C606FB0EA254}" dt="2021-01-26T13:49:12.602" v="11" actId="47"/>
        <pc:sldMkLst>
          <pc:docMk/>
          <pc:sldMk cId="2478500719" sldId="151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429077453" sldId="151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861449191" sldId="1519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656073006" sldId="1520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0639098" sldId="152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084535700" sldId="152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38944928" sldId="152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650104143" sldId="152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82781343" sldId="152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018612857" sldId="152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90053020" sldId="152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026557770" sldId="1529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419185962" sldId="153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98887171" sldId="153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274538171" sldId="153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92928723" sldId="1534"/>
        </pc:sldMkLst>
      </pc:sldChg>
      <pc:sldChg chg="add del">
        <pc:chgData name="Umar Lone" userId="f595d8b7-38d8-4368-969a-4ad494059bb7" providerId="ADAL" clId="{C8648779-8F3C-43DD-A550-C606FB0EA254}" dt="2021-01-26T13:49:37.627" v="15" actId="47"/>
        <pc:sldMkLst>
          <pc:docMk/>
          <pc:sldMk cId="2563013127" sldId="153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653274854" sldId="153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23633347" sldId="153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04556303" sldId="153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138646417" sldId="1540"/>
        </pc:sldMkLst>
      </pc:sldChg>
      <pc:sldChg chg="add del">
        <pc:chgData name="Umar Lone" userId="f595d8b7-38d8-4368-969a-4ad494059bb7" providerId="ADAL" clId="{C8648779-8F3C-43DD-A550-C606FB0EA254}" dt="2021-01-26T13:49:34.988" v="14" actId="47"/>
        <pc:sldMkLst>
          <pc:docMk/>
          <pc:sldMk cId="3102264166" sldId="154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43063183" sldId="154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154991382" sldId="1543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305087207" sldId="1544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30913430" sldId="1545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3220426114" sldId="1546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4163926190" sldId="1547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687044996" sldId="1548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1962799609" sldId="1550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565058424" sldId="1551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914336929" sldId="1552"/>
        </pc:sldMkLst>
      </pc:sldChg>
      <pc:sldChg chg="add">
        <pc:chgData name="Umar Lone" userId="f595d8b7-38d8-4368-969a-4ad494059bb7" providerId="ADAL" clId="{C8648779-8F3C-43DD-A550-C606FB0EA254}" dt="2021-01-26T13:47:31.090" v="0"/>
        <pc:sldMkLst>
          <pc:docMk/>
          <pc:sldMk cId="2513043223" sldId="1553"/>
        </pc:sldMkLst>
      </pc:sldChg>
    </pc:docChg>
  </pc:docChgLst>
  <pc:docChgLst>
    <pc:chgData name="Umar Lone" userId="f595d8b7-38d8-4368-969a-4ad494059bb7" providerId="ADAL" clId="{8C31ECFA-577A-442D-BA2A-B23A720E578F}"/>
    <pc:docChg chg="delSld modSld sldOrd delSection modSection">
      <pc:chgData name="Umar Lone" userId="f595d8b7-38d8-4368-969a-4ad494059bb7" providerId="ADAL" clId="{8C31ECFA-577A-442D-BA2A-B23A720E578F}" dt="2020-12-02T14:05:22.683" v="19" actId="17846"/>
      <pc:docMkLst>
        <pc:docMk/>
      </pc:docMkLst>
      <pc:sldChg chg="modSp mod ord">
        <pc:chgData name="Umar Lone" userId="f595d8b7-38d8-4368-969a-4ad494059bb7" providerId="ADAL" clId="{8C31ECFA-577A-442D-BA2A-B23A720E578F}" dt="2020-12-02T14:05:09.661" v="17" actId="20578"/>
        <pc:sldMkLst>
          <pc:docMk/>
          <pc:sldMk cId="1044725346" sldId="256"/>
        </pc:sldMkLst>
        <pc:spChg chg="mod">
          <ac:chgData name="Umar Lone" userId="f595d8b7-38d8-4368-969a-4ad494059bb7" providerId="ADAL" clId="{8C31ECFA-577A-442D-BA2A-B23A720E578F}" dt="2020-12-02T14:04:38.124" v="14" actId="20577"/>
          <ac:spMkLst>
            <pc:docMk/>
            <pc:sldMk cId="1044725346" sldId="256"/>
            <ac:spMk id="2" creationId="{97827A0B-3D4F-405E-81C8-229E4260AFE5}"/>
          </ac:spMkLst>
        </pc:spChg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2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2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33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23095149" sldId="5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4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55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73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75596907" sldId="80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05733689" sldId="81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361208366" sldId="84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004627980" sldId="84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91946220" sldId="84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220151875" sldId="8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21956972" sldId="8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52941580" sldId="85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186499753" sldId="86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969812337" sldId="86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417706363" sldId="86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58739785" sldId="86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74585400" sldId="87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13560565" sldId="87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30015699" sldId="8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64192993" sldId="90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167590649" sldId="90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51264454" sldId="90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38793317" sldId="90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380185631" sldId="90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689828448" sldId="90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406998017" sldId="91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46097721" sldId="91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47546971" sldId="91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12903941" sldId="91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5767011" sldId="91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931607747" sldId="9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3495271" sldId="10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88856072" sldId="105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935710252" sldId="106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191933036" sldId="112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52772470" sldId="116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58066562" sldId="11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96737254" sldId="117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882827733" sldId="117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06345511" sldId="117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155190210" sldId="117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434676484" sldId="117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2809718" sldId="117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645544193" sldId="117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84177761" sldId="118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77706611" sldId="118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80264933" sldId="119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29353543" sldId="119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14194337" sldId="119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55080068" sldId="119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52942462" sldId="119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968546126" sldId="119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854679" sldId="119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261728025" sldId="119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95592808" sldId="120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564560926" sldId="120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497435702" sldId="120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04942341" sldId="120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03120285" sldId="120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314771976" sldId="120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573907705" sldId="120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997353586" sldId="120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431420673" sldId="120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61231606" sldId="121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778647456" sldId="121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696833092" sldId="121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188919018" sldId="121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032064204" sldId="121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06940183" sldId="121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93641932" sldId="121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35633560" sldId="121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475478428" sldId="121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20830743" sldId="121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92045072" sldId="122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66335271" sldId="122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059994708" sldId="122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63971006" sldId="122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177000150" sldId="122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60330152" sldId="122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075206070" sldId="122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295947973" sldId="122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197700345" sldId="1229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443317016" sldId="123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3910104" sldId="123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67282521" sldId="12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0" sldId="12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81013682" sldId="12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52637788" sldId="123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17994218" sldId="123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607816295" sldId="123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22970178" sldId="123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222356175" sldId="123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50816317" sldId="124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649870471" sldId="124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33310049" sldId="124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544205102" sldId="124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648119239" sldId="124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86378397" sldId="124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22494751" sldId="124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29910191" sldId="124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77387202" sldId="124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90592756" sldId="124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64417522" sldId="125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47769844" sldId="125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9417649" sldId="125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09729327" sldId="125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4215571" sldId="125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20563576" sldId="125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98294131" sldId="125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2549467" sldId="125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3507028" sldId="125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408891757" sldId="125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23462868" sldId="126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4387710" sldId="126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37391728" sldId="126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23362487" sldId="126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69975811" sldId="126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16495514" sldId="126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50223356" sldId="126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2976544" sldId="126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62712363" sldId="126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49629926" sldId="127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22103605" sldId="127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87807181" sldId="127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124355696" sldId="127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20534688" sldId="127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86002978" sldId="127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19521528" sldId="127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95282964" sldId="127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27424744" sldId="127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175003202" sldId="127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82411602" sldId="128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304488573" sldId="128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8037682" sldId="128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965879426" sldId="128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4714547" sldId="128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262056595" sldId="128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57854616" sldId="128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94817971" sldId="128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26239120" sldId="128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8690268" sldId="129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543169028" sldId="129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528033441" sldId="129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568051956" sldId="129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37156714" sldId="129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39458151" sldId="129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56299098" sldId="129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12896805" sldId="129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89951371" sldId="129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02772513" sldId="130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94986115" sldId="130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9376723" sldId="130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44502221" sldId="130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70493995" sldId="130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667872682" sldId="130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39326376" sldId="130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19571488" sldId="130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0895527" sldId="130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37793343" sldId="130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442987197" sldId="131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769578129" sldId="131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70841525" sldId="131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12348012" sldId="131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57291658" sldId="131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4032194911" sldId="131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296788005" sldId="131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132215680" sldId="131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300725910" sldId="131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589120327" sldId="131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859567857" sldId="132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853740691" sldId="132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000503692" sldId="132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46466326" sldId="132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521185691" sldId="1324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410238804" sldId="1325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5966656" sldId="1326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2319612812" sldId="1327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45183695" sldId="1328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690984960" sldId="1329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088892999" sldId="1330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924483406" sldId="1331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59533539" sldId="1332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918055747" sldId="133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747701569" sldId="133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613516222" sldId="1335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1851920017" sldId="1336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991350878" sldId="1337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093691577" sldId="1346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867451030" sldId="135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70218415" sldId="135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103127583" sldId="1357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774858867" sldId="135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22584268" sldId="1359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257852107" sldId="1360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1203286781" sldId="136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27895493" sldId="136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120141128" sldId="136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927254031" sldId="136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301411859" sldId="136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1237822936" sldId="1366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831578539" sldId="136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743971095" sldId="136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56312802" sldId="1370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244873314" sldId="1371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555841810" sldId="137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599537556" sldId="1373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503665161" sldId="1374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775066238" sldId="1375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3682032692" sldId="1376"/>
        </pc:sldMkLst>
      </pc:sldChg>
      <pc:sldChg chg="del">
        <pc:chgData name="Umar Lone" userId="f595d8b7-38d8-4368-969a-4ad494059bb7" providerId="ADAL" clId="{8C31ECFA-577A-442D-BA2A-B23A720E578F}" dt="2020-12-02T14:04:07.449" v="1" actId="47"/>
        <pc:sldMkLst>
          <pc:docMk/>
          <pc:sldMk cId="2070078623" sldId="1377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980642081" sldId="1378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784766433" sldId="1379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395758025" sldId="1380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758902500" sldId="1381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161110175" sldId="1382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93157393" sldId="1383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1732322760" sldId="1384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738742107" sldId="1385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184578664" sldId="1386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494893729" sldId="1387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4097202190" sldId="1389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3991628479" sldId="1390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1505394463" sldId="1391"/>
        </pc:sldMkLst>
      </pc:sldChg>
      <pc:sldChg chg="del">
        <pc:chgData name="Umar Lone" userId="f595d8b7-38d8-4368-969a-4ad494059bb7" providerId="ADAL" clId="{8C31ECFA-577A-442D-BA2A-B23A720E578F}" dt="2020-12-02T14:04:17.185" v="2" actId="47"/>
        <pc:sldMkLst>
          <pc:docMk/>
          <pc:sldMk cId="2021581541" sldId="1392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455993148" sldId="1393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760704501" sldId="1394"/>
        </pc:sldMkLst>
      </pc:sldChg>
      <pc:sldChg chg="del">
        <pc:chgData name="Umar Lone" userId="f595d8b7-38d8-4368-969a-4ad494059bb7" providerId="ADAL" clId="{8C31ECFA-577A-442D-BA2A-B23A720E578F}" dt="2020-12-02T14:04:25.026" v="3" actId="18676"/>
        <pc:sldMkLst>
          <pc:docMk/>
          <pc:sldMk cId="3081596332" sldId="139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857083505" sldId="139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027262245" sldId="1397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28583889" sldId="1474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1549516579" sldId="1475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3772987173" sldId="1476"/>
        </pc:sldMkLst>
      </pc:sldChg>
      <pc:sldChg chg="del">
        <pc:chgData name="Umar Lone" userId="f595d8b7-38d8-4368-969a-4ad494059bb7" providerId="ADAL" clId="{8C31ECFA-577A-442D-BA2A-B23A720E578F}" dt="2020-12-02T14:04:53.780" v="15" actId="47"/>
        <pc:sldMkLst>
          <pc:docMk/>
          <pc:sldMk cId="359988741" sldId="1477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9882739" sldId="1478"/>
        </pc:sldMkLst>
      </pc:sldChg>
      <pc:sldChg chg="del">
        <pc:chgData name="Umar Lone" userId="f595d8b7-38d8-4368-969a-4ad494059bb7" providerId="ADAL" clId="{8C31ECFA-577A-442D-BA2A-B23A720E578F}" dt="2020-12-02T14:03:48.349" v="0" actId="18676"/>
        <pc:sldMkLst>
          <pc:docMk/>
          <pc:sldMk cId="2805962431" sldId="1479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192371343" sldId="1504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801083544" sldId="1505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732880710" sldId="1506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788523941" sldId="1507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580124626" sldId="1508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283812999" sldId="1509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1099547993" sldId="1510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3471785321" sldId="1511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51038131" sldId="1512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403425077" sldId="1513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517160474" sldId="1514"/>
        </pc:sldMkLst>
      </pc:sldChg>
      <pc:sldChg chg="del">
        <pc:chgData name="Umar Lone" userId="f595d8b7-38d8-4368-969a-4ad494059bb7" providerId="ADAL" clId="{8C31ECFA-577A-442D-BA2A-B23A720E578F}" dt="2020-12-02T14:04:32.397" v="4" actId="47"/>
        <pc:sldMkLst>
          <pc:docMk/>
          <pc:sldMk cId="2696665345" sldId="15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016C-DBC0-404F-8001-0855AAE5F46F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CFD4-0639-4FDB-B5EF-17354461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jvu.sourceforge.net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1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3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7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9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2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9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a request has no explicit receiver, there’s no guarantee it’ll be handled – the request may fall off the chain without ever being handled (usually happens in chains that are not configured correctly)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13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, thus preventing other handlers from handling the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79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0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16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77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the communication between the objects must pass through the mediator. This may impact the performance of the application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00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90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1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188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</a:t>
            </a:r>
            <a:r>
              <a:rPr lang="en-US" baseline="0" dirty="0"/>
              <a:t> compression libraries are available. Some give best results when compressing binary data while other work better when compressing documents with images. The following libraries are available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/>
              <a:t>Unrarlib</a:t>
            </a:r>
            <a:r>
              <a:rPr lang="en-US" baseline="0" dirty="0"/>
              <a:t> – gives support for RAR archives created through </a:t>
            </a:r>
            <a:r>
              <a:rPr lang="en-US" baseline="0" dirty="0" err="1"/>
              <a:t>WinRAR</a:t>
            </a:r>
            <a:endParaRPr lang="en-US" baseline="0" dirty="0"/>
          </a:p>
          <a:p>
            <a:pPr>
              <a:buFont typeface="Arial" pitchFamily="34" charset="0"/>
              <a:buChar char="•"/>
            </a:pPr>
            <a:r>
              <a:rPr lang="en-IN" dirty="0" err="1">
                <a:hlinkClick r:id="rId3"/>
              </a:rPr>
              <a:t>DjVuLibre</a:t>
            </a:r>
            <a:r>
              <a:rPr lang="en-IN" dirty="0">
                <a:hlinkClick r:id="rId3"/>
              </a:rPr>
              <a:t> Document and Image Compression Library</a:t>
            </a:r>
            <a:r>
              <a:rPr lang="en-IN" dirty="0"/>
              <a:t> – specifically</a:t>
            </a:r>
            <a:r>
              <a:rPr lang="en-IN" baseline="0" dirty="0"/>
              <a:t> designed for compressing documents with images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err="1"/>
              <a:t>libmspak</a:t>
            </a:r>
            <a:r>
              <a:rPr lang="en-US" baseline="0" dirty="0"/>
              <a:t> – gives support for archives created through Microsoft’s compress.exe utility. Works with cabinet files, compiled HTML, etc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8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2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7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3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7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called the “Hollywood Principle”, “Don’t call us, we’ll call you”</a:t>
            </a:r>
          </a:p>
          <a:p>
            <a:endParaRPr lang="en-US" dirty="0"/>
          </a:p>
          <a:p>
            <a:r>
              <a:rPr lang="en-US" dirty="0"/>
              <a:t>Template methods can call the following kinds of operations</a:t>
            </a:r>
          </a:p>
          <a:p>
            <a:pPr lvl="1"/>
            <a:r>
              <a:rPr lang="en-US" dirty="0"/>
              <a:t>concrete operations</a:t>
            </a:r>
          </a:p>
          <a:p>
            <a:pPr lvl="1"/>
            <a:r>
              <a:rPr lang="en-US" dirty="0"/>
              <a:t>concrete Abstract class operations</a:t>
            </a:r>
          </a:p>
          <a:p>
            <a:pPr lvl="1"/>
            <a:r>
              <a:rPr lang="en-US" dirty="0"/>
              <a:t>primitive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</a:t>
            </a:r>
          </a:p>
          <a:p>
            <a:pPr lvl="1"/>
            <a:r>
              <a:rPr lang="en-US" dirty="0"/>
              <a:t>hook 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7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AB2F-A747-473E-AD4F-E424ABAD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C4F4-DA8B-4F71-AC4A-920EEAE4C870}" type="datetime1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509B-6CDF-4B89-A2AE-08334D7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97A0-839E-401C-965B-B5F974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709DD-1D3D-4DBC-BCF6-9AFE0AD86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752600"/>
            <a:ext cx="10007600" cy="33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i="1">
                <a:solidFill>
                  <a:srgbClr val="2E75B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662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1E2-9601-4CEC-929F-74E2804870DF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97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1D0F-31A3-4164-86DF-2B375CF8C650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500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B74-EA55-4B05-B03C-69FBA87B181B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339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9"/>
            <a:ext cx="10972800" cy="638156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lang="en-US" sz="4400" b="1" dirty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22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AD527-A970-4E2C-86FA-1C41FABA4E4A}" type="datetime1">
              <a:rPr lang="en-IN" smtClean="0"/>
              <a:t>26-01-2021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66755" y="785816"/>
            <a:ext cx="10953788" cy="500063"/>
          </a:xfrm>
        </p:spPr>
        <p:txBody>
          <a:bodyPr vert="horz" lIns="0" tIns="9144" rIns="0" bIns="9144" anchor="b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3200" b="1" kern="1200" dirty="0" smtClean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86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3129-72F0-4DC5-AD39-9173B84A5F53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154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B50-C0D5-4C2B-9F4D-BBF60347012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27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49A-E594-4AEE-A6AD-14E2F58D553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217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1C53-E7E8-41DF-9348-B0AD089D9E27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855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6CE7-9F75-48FB-9148-E48CBDE931A1}" type="datetime1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35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FB3A-33DD-48AD-A765-18EC66F4837E}" type="datetime1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497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C225-2FF8-4FD0-947A-AAD7A0E184FB}" type="datetime1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033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509-F619-4DB0-B8F9-6B30347F9C22}" type="datetime1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Majid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5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57BB6525-D7F0-4AD0-839D-41BDDB3F319E}" type="datetime1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IN"/>
              <a:t>Umar Majid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E6710B1-E3CE-4A1C-AA34-3112EE95C32A}"/>
              </a:ext>
            </a:extLst>
          </p:cNvPr>
          <p:cNvSpPr txBox="1"/>
          <p:nvPr userDrawn="1"/>
        </p:nvSpPr>
        <p:spPr>
          <a:xfrm>
            <a:off x="10957139" y="7960"/>
            <a:ext cx="1219200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Poash</a:t>
            </a:r>
            <a:r>
              <a:rPr lang="en-US" sz="1100" b="1" baseline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Technologies</a:t>
            </a:r>
            <a:r>
              <a:rPr lang="en-IN" sz="1200" b="0" kern="12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®</a:t>
            </a:r>
            <a:endParaRPr lang="en-IN" sz="1100" b="0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r"/>
            <a:endParaRPr lang="en-US" sz="1100" b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7107CA-E6DB-440C-B023-A2F4995F68D5}"/>
              </a:ext>
            </a:extLst>
          </p:cNvPr>
          <p:cNvGrpSpPr/>
          <p:nvPr userDrawn="1"/>
        </p:nvGrpSpPr>
        <p:grpSpPr>
          <a:xfrm>
            <a:off x="10795941" y="43856"/>
            <a:ext cx="347724" cy="321270"/>
            <a:chOff x="7773763" y="26631"/>
            <a:chExt cx="353849" cy="336063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5F1F55A4-CF8E-494D-A0B6-5B446787F3FE}"/>
                </a:ext>
              </a:extLst>
            </p:cNvPr>
            <p:cNvSpPr/>
            <p:nvPr userDrawn="1"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634E2D0E-9EF1-4954-BB5F-89171891A0ED}"/>
                </a:ext>
              </a:extLst>
            </p:cNvPr>
            <p:cNvSpPr/>
            <p:nvPr userDrawn="1"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D2B775EE-A153-40EB-A163-D8DDCE26742F}"/>
                </a:ext>
              </a:extLst>
            </p:cNvPr>
            <p:cNvSpPr/>
            <p:nvPr userDrawn="1"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2AA115F-156F-462E-B4F0-732FB63E7F75}"/>
                </a:ext>
              </a:extLst>
            </p:cNvPr>
            <p:cNvSpPr/>
            <p:nvPr userDrawn="1"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23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bg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32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hyperlink" Target="https://www.flaticon.com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creativemarket.com/eucalyp" TargetMode="Externa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9.sv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7.svg"/><Relationship Id="rId10" Type="http://schemas.openxmlformats.org/officeDocument/2006/relationships/image" Target="../media/image30.png"/><Relationship Id="rId19" Type="http://schemas.openxmlformats.org/officeDocument/2006/relationships/image" Target="../media/image41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6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46.png"/><Relationship Id="rId3" Type="http://schemas.openxmlformats.org/officeDocument/2006/relationships/image" Target="../media/image35.svg"/><Relationship Id="rId21" Type="http://schemas.openxmlformats.org/officeDocument/2006/relationships/image" Target="../media/image49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43.svg"/><Relationship Id="rId10" Type="http://schemas.openxmlformats.org/officeDocument/2006/relationships/image" Target="../media/image30.png"/><Relationship Id="rId19" Type="http://schemas.openxmlformats.org/officeDocument/2006/relationships/image" Target="../media/image47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42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authors/smalllikeart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authors/smalllikeart" TargetMode="Externa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A0B-3D4F-405E-81C8-229E4260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Behavioral</a:t>
            </a:r>
            <a:r>
              <a:rPr lang="en-IN" dirty="0"/>
              <a:t>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1411-A057-4ED8-831F-45F224355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Umar Lone</a:t>
            </a:r>
          </a:p>
        </p:txBody>
      </p:sp>
    </p:spTree>
    <p:extLst>
      <p:ext uri="{BB962C8B-B14F-4D97-AF65-F5344CB8AC3E}">
        <p14:creationId xmlns:p14="http://schemas.microsoft.com/office/powerpoint/2010/main" val="10447253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6188" y="2308991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  <p:sp>
        <p:nvSpPr>
          <p:cNvPr id="5" name="Rectangle 4"/>
          <p:cNvSpPr/>
          <p:nvPr/>
        </p:nvSpPr>
        <p:spPr>
          <a:xfrm>
            <a:off x="3056188" y="2749111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Attribute</a:t>
            </a:r>
          </a:p>
          <a:p>
            <a:r>
              <a:rPr lang="en-GB" sz="2160" dirty="0"/>
              <a:t>Attribute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6188" y="3534103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Operation</a:t>
            </a:r>
          </a:p>
          <a:p>
            <a:r>
              <a:rPr lang="en-GB" sz="2160" dirty="0"/>
              <a:t>Operation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999" y="2749111"/>
            <a:ext cx="2758802" cy="67988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</p:spTree>
    <p:extLst>
      <p:ext uri="{BB962C8B-B14F-4D97-AF65-F5344CB8AC3E}">
        <p14:creationId xmlns:p14="http://schemas.microsoft.com/office/powerpoint/2010/main" val="54593011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9" name="Straight Connector 8"/>
          <p:cNvCxnSpPr>
            <a:cxnSpLocks/>
            <a:stCxn id="10" idx="3"/>
            <a:endCxn id="26" idx="0"/>
          </p:cNvCxnSpPr>
          <p:nvPr/>
        </p:nvCxnSpPr>
        <p:spPr>
          <a:xfrm>
            <a:off x="3609958" y="2987040"/>
            <a:ext cx="0" cy="79915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481369" y="2733925"/>
            <a:ext cx="257177" cy="253115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1" name="Group 11"/>
          <p:cNvGrpSpPr/>
          <p:nvPr/>
        </p:nvGrpSpPr>
        <p:grpSpPr>
          <a:xfrm>
            <a:off x="2581251" y="1857364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Aggregate</a:t>
              </a:r>
              <a:endParaRPr lang="en-IN" sz="2160" b="1" i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CreateIterator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324074" y="378619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ConcreteAggregate</a:t>
              </a:r>
              <a:endParaRPr lang="en-IN" sz="216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CreateIterator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32" name="Straight Connector 31"/>
          <p:cNvCxnSpPr>
            <a:cxnSpLocks/>
            <a:stCxn id="33" idx="3"/>
          </p:cNvCxnSpPr>
          <p:nvPr/>
        </p:nvCxnSpPr>
        <p:spPr>
          <a:xfrm flipH="1">
            <a:off x="8861567" y="3590832"/>
            <a:ext cx="1812" cy="40967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8734790" y="3332031"/>
            <a:ext cx="257177" cy="258801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34" name="Group 11"/>
          <p:cNvGrpSpPr/>
          <p:nvPr/>
        </p:nvGrpSpPr>
        <p:grpSpPr>
          <a:xfrm>
            <a:off x="7810512" y="1811454"/>
            <a:ext cx="2057414" cy="1500199"/>
            <a:chOff x="3571868" y="1857364"/>
            <a:chExt cx="1714512" cy="1659310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Iterator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3571868" y="2214554"/>
              <a:ext cx="1714512" cy="130212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First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/>
                <a:t>Next()</a:t>
              </a:r>
            </a:p>
            <a:p>
              <a:r>
                <a:rPr lang="en-US" sz="1680" i="1" dirty="0" err="1"/>
                <a:t>IsDone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 err="1"/>
                <a:t>CurrentItem</a:t>
              </a:r>
              <a:r>
                <a:rPr lang="en-US" sz="1680" i="1" dirty="0"/>
                <a:t>()</a:t>
              </a:r>
            </a:p>
          </p:txBody>
        </p:sp>
      </p:grpSp>
      <p:sp>
        <p:nvSpPr>
          <p:cNvPr id="38" name="Rectangle 15"/>
          <p:cNvSpPr/>
          <p:nvPr/>
        </p:nvSpPr>
        <p:spPr>
          <a:xfrm>
            <a:off x="7535216" y="4000506"/>
            <a:ext cx="2571768" cy="5167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ConcreteIterator</a:t>
            </a:r>
            <a:endParaRPr lang="en-IN" sz="2160" b="1" dirty="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895842" y="4146470"/>
            <a:ext cx="2639374" cy="16182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81646" y="1741891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895842" y="4376966"/>
            <a:ext cx="263937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8665" y="2000243"/>
            <a:ext cx="942982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696079" y="2000243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2709" y="4309188"/>
            <a:ext cx="149931" cy="135551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3970000" y="4877193"/>
            <a:ext cx="85725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2192729" y="5306774"/>
            <a:ext cx="3091633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192730" y="5683094"/>
            <a:ext cx="3350148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</a:rPr>
              <a:t>ConcreteIterator</a:t>
            </a:r>
            <a:r>
              <a:rPr lang="en-US" sz="1600" dirty="0">
                <a:solidFill>
                  <a:srgbClr val="000000"/>
                </a:solidFill>
              </a:rPr>
              <a:t>(this) ;</a:t>
            </a:r>
          </a:p>
        </p:txBody>
      </p:sp>
    </p:spTree>
    <p:extLst>
      <p:ext uri="{BB962C8B-B14F-4D97-AF65-F5344CB8AC3E}">
        <p14:creationId xmlns:p14="http://schemas.microsoft.com/office/powerpoint/2010/main" val="3682731779"/>
      </p:ext>
    </p:extLst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can be internal or external</a:t>
            </a:r>
          </a:p>
          <a:p>
            <a:r>
              <a:rPr lang="en-US" dirty="0"/>
              <a:t>Internal iterators are internally used by language constructs or libraries</a:t>
            </a:r>
          </a:p>
          <a:p>
            <a:r>
              <a:rPr lang="en-US" dirty="0"/>
              <a:t>Their iteration is not controlled by the user, but is controlled internally</a:t>
            </a:r>
          </a:p>
          <a:p>
            <a:r>
              <a:rPr lang="en-US" dirty="0"/>
              <a:t>External iterators are explicitly managed by the clients &amp; they control their iteration</a:t>
            </a:r>
          </a:p>
        </p:txBody>
      </p:sp>
    </p:spTree>
    <p:extLst>
      <p:ext uri="{BB962C8B-B14F-4D97-AF65-F5344CB8AC3E}">
        <p14:creationId xmlns:p14="http://schemas.microsoft.com/office/powerpoint/2010/main" val="32557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traversal algorithm may be implemented </a:t>
            </a:r>
          </a:p>
          <a:p>
            <a:pPr lvl="1"/>
            <a:r>
              <a:rPr lang="en-US" dirty="0"/>
              <a:t>inside the iterator itself</a:t>
            </a:r>
          </a:p>
          <a:p>
            <a:pPr lvl="1"/>
            <a:r>
              <a:rPr lang="en-US" dirty="0"/>
              <a:t>Or the aggregate may define this algorithm &amp; the iterator may just hold the state (cursor)</a:t>
            </a:r>
          </a:p>
          <a:p>
            <a:r>
              <a:rPr lang="en-US" dirty="0"/>
              <a:t>Iterators can use static &amp; dynamic polymorphic iteration</a:t>
            </a:r>
          </a:p>
          <a:p>
            <a:r>
              <a:rPr lang="en-US" dirty="0"/>
              <a:t>Null iterators can be used to represent boundary condition (called end iterator in  STL)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25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 operations can be supported such as traversing backwards, capability to add/modify elements, </a:t>
            </a:r>
            <a:r>
              <a:rPr lang="en-US" dirty="0" err="1"/>
              <a:t>etc</a:t>
            </a:r>
            <a:r>
              <a:rPr lang="en-US" dirty="0"/>
              <a:t> (e.g. through iterator adapter)</a:t>
            </a:r>
          </a:p>
          <a:p>
            <a:r>
              <a:rPr lang="en-US" dirty="0"/>
              <a:t>Using operator overloading</a:t>
            </a:r>
          </a:p>
          <a:p>
            <a:pPr lvl="1"/>
            <a:r>
              <a:rPr lang="en-US" dirty="0"/>
              <a:t>traversal through overloading ++, --, += operators</a:t>
            </a:r>
          </a:p>
          <a:p>
            <a:pPr lvl="1"/>
            <a:r>
              <a:rPr lang="en-US" dirty="0"/>
              <a:t>modification of the data through the iterator by overloading * operator</a:t>
            </a:r>
          </a:p>
          <a:p>
            <a:pPr lvl="1"/>
            <a:r>
              <a:rPr lang="en-US" dirty="0"/>
              <a:t>access to underlying objects’ methods through -&gt;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 can be made friends of the aggregates so that they can have privileged access </a:t>
            </a:r>
          </a:p>
          <a:p>
            <a:r>
              <a:rPr lang="en-US" dirty="0"/>
              <a:t>Memory management can be handled by a proxy (smart pointer) in case of dynamic polymorphic iteration</a:t>
            </a:r>
          </a:p>
          <a:p>
            <a:r>
              <a:rPr lang="en-US" dirty="0"/>
              <a:t>Templates can be used for static polymorphic iteration in C++</a:t>
            </a:r>
          </a:p>
          <a:p>
            <a:pPr lvl="1"/>
            <a:r>
              <a:rPr lang="en-US" dirty="0"/>
              <a:t>type-safe, fast, and don’t require memory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5A206CF-85F2-41EF-A252-0F2D1820074C}"/>
              </a:ext>
            </a:extLst>
          </p:cNvPr>
          <p:cNvGrpSpPr/>
          <p:nvPr/>
        </p:nvGrpSpPr>
        <p:grpSpPr>
          <a:xfrm>
            <a:off x="2224814" y="2552754"/>
            <a:ext cx="7160078" cy="2311797"/>
            <a:chOff x="1774479" y="2399168"/>
            <a:chExt cx="2037030" cy="1932901"/>
          </a:xfrm>
          <a:effectLst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9CAD6C-B183-4D75-9823-0204709035D8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ORGANISATION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429BD6-B136-442C-A3C3-A2782180CA92}"/>
                </a:ext>
              </a:extLst>
            </p:cNvPr>
            <p:cNvSpPr/>
            <p:nvPr/>
          </p:nvSpPr>
          <p:spPr>
            <a:xfrm>
              <a:off x="1774479" y="2779413"/>
              <a:ext cx="2037030" cy="15526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09FE5F-9C74-444A-B46C-BD686920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72474-E054-4C39-9B60-D7B30473B071}"/>
              </a:ext>
            </a:extLst>
          </p:cNvPr>
          <p:cNvSpPr/>
          <p:nvPr/>
        </p:nvSpPr>
        <p:spPr>
          <a:xfrm>
            <a:off x="2723535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59C9F64-8EED-43A8-9E1F-AA9C49123A6F}"/>
              </a:ext>
            </a:extLst>
          </p:cNvPr>
          <p:cNvSpPr/>
          <p:nvPr/>
        </p:nvSpPr>
        <p:spPr>
          <a:xfrm rot="10800000">
            <a:off x="2807109" y="4305246"/>
            <a:ext cx="530942" cy="816078"/>
          </a:xfrm>
          <a:prstGeom prst="downArrow">
            <a:avLst/>
          </a:prstGeom>
          <a:solidFill>
            <a:srgbClr val="FB3B5B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Employee badge">
            <a:extLst>
              <a:ext uri="{FF2B5EF4-FFF2-40B4-BE49-F238E27FC236}">
                <a16:creationId xmlns:a16="http://schemas.microsoft.com/office/drawing/2014/main" id="{28655153-639D-4613-943E-8D76C5967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114" y="3446848"/>
            <a:ext cx="648929" cy="6489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C9230F-3DA1-4531-BA70-B0F03DA2A743}"/>
              </a:ext>
            </a:extLst>
          </p:cNvPr>
          <p:cNvSpPr/>
          <p:nvPr/>
        </p:nvSpPr>
        <p:spPr>
          <a:xfrm>
            <a:off x="3814916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Employee badge">
            <a:extLst>
              <a:ext uri="{FF2B5EF4-FFF2-40B4-BE49-F238E27FC236}">
                <a16:creationId xmlns:a16="http://schemas.microsoft.com/office/drawing/2014/main" id="{8F2CB401-AA10-45B0-98FC-F5877572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5" y="3446848"/>
            <a:ext cx="648929" cy="6489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B156A54-4CCD-48F7-AE13-0F76E7000B96}"/>
              </a:ext>
            </a:extLst>
          </p:cNvPr>
          <p:cNvSpPr/>
          <p:nvPr/>
        </p:nvSpPr>
        <p:spPr>
          <a:xfrm>
            <a:off x="4906297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Employee badge">
            <a:extLst>
              <a:ext uri="{FF2B5EF4-FFF2-40B4-BE49-F238E27FC236}">
                <a16:creationId xmlns:a16="http://schemas.microsoft.com/office/drawing/2014/main" id="{9499208C-5574-4692-9C98-9837AD2CF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876" y="3446848"/>
            <a:ext cx="648929" cy="64892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A18BEAF-8C88-414A-8090-077C92DC69BD}"/>
              </a:ext>
            </a:extLst>
          </p:cNvPr>
          <p:cNvSpPr/>
          <p:nvPr/>
        </p:nvSpPr>
        <p:spPr>
          <a:xfrm>
            <a:off x="5997678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mployee badge">
            <a:extLst>
              <a:ext uri="{FF2B5EF4-FFF2-40B4-BE49-F238E27FC236}">
                <a16:creationId xmlns:a16="http://schemas.microsoft.com/office/drawing/2014/main" id="{70FF96E5-54F2-4A9A-84F0-9553911E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2257" y="3446848"/>
            <a:ext cx="648929" cy="6489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3CAAC94-E9A2-4E83-A96D-73FBFCA44217}"/>
              </a:ext>
            </a:extLst>
          </p:cNvPr>
          <p:cNvSpPr/>
          <p:nvPr/>
        </p:nvSpPr>
        <p:spPr>
          <a:xfrm>
            <a:off x="7089059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Employee badge">
            <a:extLst>
              <a:ext uri="{FF2B5EF4-FFF2-40B4-BE49-F238E27FC236}">
                <a16:creationId xmlns:a16="http://schemas.microsoft.com/office/drawing/2014/main" id="{EC429A21-5416-4A8D-B85F-EBDE23E4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3638" y="3446848"/>
            <a:ext cx="648929" cy="6489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BB839A2-C6FA-41EA-B152-01221F61F42B}"/>
              </a:ext>
            </a:extLst>
          </p:cNvPr>
          <p:cNvSpPr/>
          <p:nvPr/>
        </p:nvSpPr>
        <p:spPr>
          <a:xfrm>
            <a:off x="8180440" y="3429000"/>
            <a:ext cx="698091" cy="69809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Employee badge">
            <a:extLst>
              <a:ext uri="{FF2B5EF4-FFF2-40B4-BE49-F238E27FC236}">
                <a16:creationId xmlns:a16="http://schemas.microsoft.com/office/drawing/2014/main" id="{B49CF882-AC1D-4EA5-887E-F20163E9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5019" y="3446848"/>
            <a:ext cx="648929" cy="6489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E32857A-2E5D-4CC3-AE7F-01134807B0C7}"/>
              </a:ext>
            </a:extLst>
          </p:cNvPr>
          <p:cNvSpPr txBox="1"/>
          <p:nvPr/>
        </p:nvSpPr>
        <p:spPr>
          <a:xfrm>
            <a:off x="865947" y="3571257"/>
            <a:ext cx="1311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333786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0892 -0.0004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2 -0.00046 L 0.17878 -0.00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78 -0.0007 L 0.26914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14 -0.00046 L 0.35782 -4.07407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82 1.48148E-6 L 0.44844 -0.00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508-7C2F-4B30-8A61-4B00434E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8AD8E-2F23-4D4A-9BBA-B047DCABBC89}"/>
              </a:ext>
            </a:extLst>
          </p:cNvPr>
          <p:cNvGrpSpPr/>
          <p:nvPr/>
        </p:nvGrpSpPr>
        <p:grpSpPr>
          <a:xfrm>
            <a:off x="1429343" y="2570735"/>
            <a:ext cx="3765954" cy="1716530"/>
            <a:chOff x="1774479" y="2399167"/>
            <a:chExt cx="2037030" cy="1376197"/>
          </a:xfrm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BCE569-6076-4ACE-9B68-EB1DA07DCEB3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Array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C8B3F4-00F8-46CB-B1C2-EA23FAB73D66}"/>
                </a:ext>
              </a:extLst>
            </p:cNvPr>
            <p:cNvSpPr/>
            <p:nvPr/>
          </p:nvSpPr>
          <p:spPr>
            <a:xfrm>
              <a:off x="1774479" y="2779414"/>
              <a:ext cx="2037030" cy="99595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2CC3B9D-469F-4A34-9F40-E8912039D4FD}"/>
              </a:ext>
            </a:extLst>
          </p:cNvPr>
          <p:cNvSpPr/>
          <p:nvPr/>
        </p:nvSpPr>
        <p:spPr>
          <a:xfrm>
            <a:off x="1751351" y="3429002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E69006-E162-478E-8F1C-DF377CC0D600}"/>
              </a:ext>
            </a:extLst>
          </p:cNvPr>
          <p:cNvSpPr/>
          <p:nvPr/>
        </p:nvSpPr>
        <p:spPr>
          <a:xfrm>
            <a:off x="2137267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EA809-2A69-42FC-A299-D4C8A792E8D9}"/>
              </a:ext>
            </a:extLst>
          </p:cNvPr>
          <p:cNvSpPr/>
          <p:nvPr/>
        </p:nvSpPr>
        <p:spPr>
          <a:xfrm>
            <a:off x="2523183" y="3429002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B972D-120E-4D8C-A4ED-63AB862B9D8F}"/>
              </a:ext>
            </a:extLst>
          </p:cNvPr>
          <p:cNvSpPr/>
          <p:nvPr/>
        </p:nvSpPr>
        <p:spPr>
          <a:xfrm>
            <a:off x="2909099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60459-6CC6-4EF0-9899-CE6F1CDE0DD9}"/>
              </a:ext>
            </a:extLst>
          </p:cNvPr>
          <p:cNvSpPr/>
          <p:nvPr/>
        </p:nvSpPr>
        <p:spPr>
          <a:xfrm>
            <a:off x="3295015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3942-B92B-4F6E-B69D-F7F3051A58A8}"/>
              </a:ext>
            </a:extLst>
          </p:cNvPr>
          <p:cNvSpPr/>
          <p:nvPr/>
        </p:nvSpPr>
        <p:spPr>
          <a:xfrm>
            <a:off x="3680931" y="3428998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2EE1B-C82B-44F5-81C0-25FA334F5F09}"/>
              </a:ext>
            </a:extLst>
          </p:cNvPr>
          <p:cNvSpPr/>
          <p:nvPr/>
        </p:nvSpPr>
        <p:spPr>
          <a:xfrm>
            <a:off x="4066847" y="3429000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C3D66-9008-42DD-8AB2-A5FC51B919EA}"/>
              </a:ext>
            </a:extLst>
          </p:cNvPr>
          <p:cNvSpPr/>
          <p:nvPr/>
        </p:nvSpPr>
        <p:spPr>
          <a:xfrm>
            <a:off x="4452763" y="3428998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4D0A5-402B-4626-B63B-E5FD85A442CC}"/>
              </a:ext>
            </a:extLst>
          </p:cNvPr>
          <p:cNvGrpSpPr/>
          <p:nvPr/>
        </p:nvGrpSpPr>
        <p:grpSpPr>
          <a:xfrm>
            <a:off x="6981522" y="2570733"/>
            <a:ext cx="3765954" cy="1716530"/>
            <a:chOff x="1774479" y="2399167"/>
            <a:chExt cx="2037030" cy="1376197"/>
          </a:xfrm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C934D3-2F23-4D06-9D6C-34229F5B50BA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List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801143-D6CC-40C1-80A0-64DBE77BE0ED}"/>
                </a:ext>
              </a:extLst>
            </p:cNvPr>
            <p:cNvSpPr/>
            <p:nvPr/>
          </p:nvSpPr>
          <p:spPr>
            <a:xfrm>
              <a:off x="1774479" y="2779414"/>
              <a:ext cx="2037030" cy="99595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56249-C007-44AF-B1B8-F19A00501BAB}"/>
              </a:ext>
            </a:extLst>
          </p:cNvPr>
          <p:cNvSpPr/>
          <p:nvPr/>
        </p:nvSpPr>
        <p:spPr>
          <a:xfrm>
            <a:off x="7309775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ABED0-1B74-4430-A552-64836CB69BF9}"/>
              </a:ext>
            </a:extLst>
          </p:cNvPr>
          <p:cNvSpPr/>
          <p:nvPr/>
        </p:nvSpPr>
        <p:spPr>
          <a:xfrm>
            <a:off x="7693436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C5351-2BB9-48F4-999B-58FC812CCE2B}"/>
              </a:ext>
            </a:extLst>
          </p:cNvPr>
          <p:cNvCxnSpPr/>
          <p:nvPr/>
        </p:nvCxnSpPr>
        <p:spPr>
          <a:xfrm>
            <a:off x="7861300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1D159C-C8BF-413C-89B9-5473308D5DEF}"/>
              </a:ext>
            </a:extLst>
          </p:cNvPr>
          <p:cNvSpPr/>
          <p:nvPr/>
        </p:nvSpPr>
        <p:spPr>
          <a:xfrm>
            <a:off x="8158693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1D2ED9-FF1D-4DE1-9724-EC8D5469DC0E}"/>
              </a:ext>
            </a:extLst>
          </p:cNvPr>
          <p:cNvSpPr/>
          <p:nvPr/>
        </p:nvSpPr>
        <p:spPr>
          <a:xfrm>
            <a:off x="8542354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06CE5F-D0C4-4AF1-B857-7F24C09B4462}"/>
              </a:ext>
            </a:extLst>
          </p:cNvPr>
          <p:cNvCxnSpPr/>
          <p:nvPr/>
        </p:nvCxnSpPr>
        <p:spPr>
          <a:xfrm>
            <a:off x="8710218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BE2B6A-9D27-4902-BA0B-D750BF819467}"/>
              </a:ext>
            </a:extLst>
          </p:cNvPr>
          <p:cNvSpPr/>
          <p:nvPr/>
        </p:nvSpPr>
        <p:spPr>
          <a:xfrm>
            <a:off x="9028625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DCE88C-99F9-4B28-A621-62F944E93A97}"/>
              </a:ext>
            </a:extLst>
          </p:cNvPr>
          <p:cNvSpPr/>
          <p:nvPr/>
        </p:nvSpPr>
        <p:spPr>
          <a:xfrm>
            <a:off x="9412286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4A9797-7877-4D88-8044-E2621BD74C8E}"/>
              </a:ext>
            </a:extLst>
          </p:cNvPr>
          <p:cNvCxnSpPr/>
          <p:nvPr/>
        </p:nvCxnSpPr>
        <p:spPr>
          <a:xfrm>
            <a:off x="9580150" y="3672840"/>
            <a:ext cx="308977" cy="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7BAA1-9560-4FF5-920E-85CE6ABDF86A}"/>
              </a:ext>
            </a:extLst>
          </p:cNvPr>
          <p:cNvSpPr/>
          <p:nvPr/>
        </p:nvSpPr>
        <p:spPr>
          <a:xfrm>
            <a:off x="9877543" y="3478445"/>
            <a:ext cx="385916" cy="385916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F9659E-4D1D-4417-9997-A96EBFF29EA3}"/>
              </a:ext>
            </a:extLst>
          </p:cNvPr>
          <p:cNvSpPr/>
          <p:nvPr/>
        </p:nvSpPr>
        <p:spPr>
          <a:xfrm>
            <a:off x="10261204" y="3478444"/>
            <a:ext cx="166737" cy="385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6857"/>
      </p:ext>
    </p:extLst>
  </p:cSld>
  <p:clrMapOvr>
    <a:masterClrMapping/>
  </p:clrMapOvr>
  <p:transition spd="slow">
    <p:push dir="u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details are exposed</a:t>
            </a:r>
          </a:p>
          <a:p>
            <a:pPr lvl="1"/>
            <a:r>
              <a:rPr lang="en-US" dirty="0"/>
              <a:t>clients have to deal with the traversal algorithm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Array	– use index</a:t>
            </a:r>
          </a:p>
          <a:p>
            <a:pPr lvl="1"/>
            <a:r>
              <a:rPr lang="en-US" dirty="0"/>
              <a:t>List 	– use nodes</a:t>
            </a:r>
          </a:p>
          <a:p>
            <a:pPr lvl="1"/>
            <a:r>
              <a:rPr lang="en-US" dirty="0"/>
              <a:t>Tree 	– use nodes</a:t>
            </a:r>
          </a:p>
        </p:txBody>
      </p:sp>
    </p:spTree>
    <p:extLst>
      <p:ext uri="{BB962C8B-B14F-4D97-AF65-F5344CB8AC3E}">
        <p14:creationId xmlns:p14="http://schemas.microsoft.com/office/powerpoint/2010/main" val="3857674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Inconsistent API</a:t>
            </a:r>
          </a:p>
          <a:p>
            <a:pPr lvl="1"/>
            <a:r>
              <a:rPr lang="en-US" dirty="0"/>
              <a:t>each container provides a different way to access its elements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Array 	– operator []</a:t>
            </a:r>
          </a:p>
          <a:p>
            <a:pPr lvl="1"/>
            <a:r>
              <a:rPr lang="en-US" dirty="0"/>
              <a:t>List 	– Node traversal</a:t>
            </a:r>
          </a:p>
          <a:p>
            <a:pPr lvl="1"/>
            <a:r>
              <a:rPr lang="en-US" dirty="0"/>
              <a:t>Tree 	– </a:t>
            </a:r>
            <a:r>
              <a:rPr lang="en-US" dirty="0" err="1"/>
              <a:t>Inorder</a:t>
            </a:r>
            <a:r>
              <a:rPr lang="en-US" dirty="0"/>
              <a:t>, preorder,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22050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51-41E3-48FC-B741-E9B16F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C98D-4031-44BE-AEE2-76ED426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3988"/>
          </a:xfrm>
        </p:spPr>
        <p:txBody>
          <a:bodyPr>
            <a:normAutofit/>
          </a:bodyPr>
          <a:lstStyle/>
          <a:p>
            <a:r>
              <a:rPr lang="en-US" dirty="0"/>
              <a:t>Encapsulation is violated</a:t>
            </a:r>
          </a:p>
          <a:p>
            <a:pPr lvl="1"/>
            <a:r>
              <a:rPr lang="en-US" dirty="0"/>
              <a:t>clients can see the internal state and modify it directly </a:t>
            </a:r>
            <a:r>
              <a:rPr lang="en-US"/>
              <a:t>without objects </a:t>
            </a:r>
            <a:r>
              <a:rPr lang="en-US" dirty="0"/>
              <a:t>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EE010-8B86-47F9-87CA-35250DFE2241}"/>
              </a:ext>
            </a:extLst>
          </p:cNvPr>
          <p:cNvSpPr txBox="1"/>
          <p:nvPr/>
        </p:nvSpPr>
        <p:spPr>
          <a:xfrm>
            <a:off x="511277" y="3980161"/>
            <a:ext cx="5147187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JetBrains Mono" panose="020B0509020102050004" pitchFamily="49" charset="0"/>
              </a:rPr>
              <a:t>auto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numbers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JetBrains Mono" panose="020B0509020102050004" pitchFamily="49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JetBrains Mono" panose="020B0509020102050004" pitchFamily="49" charset="0"/>
              </a:rPr>
              <a:t>GetHead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A6FFA6"/>
                </a:solidFill>
                <a:latin typeface="JetBrains Mono" panose="020B0509020102050004" pitchFamily="49" charset="0"/>
              </a:rPr>
              <a:t>m_pNext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2811B-EA69-4A26-A701-1098F7173729}"/>
              </a:ext>
            </a:extLst>
          </p:cNvPr>
          <p:cNvSpPr txBox="1"/>
          <p:nvPr/>
        </p:nvSpPr>
        <p:spPr>
          <a:xfrm>
            <a:off x="6209070" y="3980161"/>
            <a:ext cx="5471653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F5721B"/>
                </a:solidFill>
                <a:latin typeface="JetBrains Mono" panose="020B0509020102050004" pitchFamily="49" charset="0"/>
              </a:rPr>
              <a:t>List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&lt;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JetBrains Mono" panose="020B05090201020500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&gt;::</a:t>
            </a:r>
            <a:r>
              <a:rPr lang="en-US" sz="1600" b="0" i="0" u="none" strike="noStrike" baseline="0" dirty="0">
                <a:solidFill>
                  <a:srgbClr val="00AEAE"/>
                </a:solidFill>
                <a:latin typeface="JetBrains Mono" panose="020B0509020102050004" pitchFamily="49" charset="0"/>
              </a:rPr>
              <a:t>Node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pHead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list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JetBrains Mono" panose="020B0509020102050004" pitchFamily="49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JetBrains Mono" panose="020B0509020102050004" pitchFamily="49" charset="0"/>
              </a:rPr>
              <a:t>GetHead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82B7E1"/>
                </a:solidFill>
                <a:latin typeface="JetBrains Mono" panose="020B0509020102050004" pitchFamily="49" charset="0"/>
              </a:rPr>
              <a:t>delete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JetBrains Mono" panose="020B0509020102050004" pitchFamily="49" charset="0"/>
              </a:rPr>
              <a:t>pHead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JetBrains Mono" panose="020B05090201020500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JetBrains Mono" panose="020B05090201020500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2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0799" y="1829015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0799" y="2259707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no</a:t>
            </a:r>
          </a:p>
          <a:p>
            <a:r>
              <a:rPr lang="en-GB" sz="2160" dirty="0"/>
              <a:t>name</a:t>
            </a:r>
          </a:p>
          <a:p>
            <a:r>
              <a:rPr lang="en-GB" sz="2160" dirty="0"/>
              <a:t>balance</a:t>
            </a:r>
          </a:p>
          <a:p>
            <a:endParaRPr lang="en-GB" sz="2160" dirty="0"/>
          </a:p>
        </p:txBody>
      </p:sp>
      <p:sp>
        <p:nvSpPr>
          <p:cNvPr id="9" name="Rectangle 8"/>
          <p:cNvSpPr/>
          <p:nvPr/>
        </p:nvSpPr>
        <p:spPr>
          <a:xfrm>
            <a:off x="4650799" y="3368553"/>
            <a:ext cx="2522333" cy="1220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 err="1"/>
              <a:t>GetBalance</a:t>
            </a:r>
            <a:endParaRPr lang="en-GB" sz="2160" dirty="0"/>
          </a:p>
          <a:p>
            <a:r>
              <a:rPr lang="en-GB" sz="2160" dirty="0"/>
              <a:t>Withdraw</a:t>
            </a:r>
          </a:p>
          <a:p>
            <a:r>
              <a:rPr lang="en-GB" sz="2160" dirty="0"/>
              <a:t>Deposit</a:t>
            </a:r>
          </a:p>
        </p:txBody>
      </p:sp>
    </p:spTree>
    <p:extLst>
      <p:ext uri="{BB962C8B-B14F-4D97-AF65-F5344CB8AC3E}">
        <p14:creationId xmlns:p14="http://schemas.microsoft.com/office/powerpoint/2010/main" val="947243125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9" name="Straight Connector 8"/>
          <p:cNvCxnSpPr>
            <a:cxnSpLocks/>
            <a:stCxn id="10" idx="3"/>
            <a:endCxn id="26" idx="0"/>
          </p:cNvCxnSpPr>
          <p:nvPr/>
        </p:nvCxnSpPr>
        <p:spPr>
          <a:xfrm>
            <a:off x="3609958" y="2987040"/>
            <a:ext cx="0" cy="79915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481369" y="2733925"/>
            <a:ext cx="257177" cy="253115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1" name="Group 11"/>
          <p:cNvGrpSpPr/>
          <p:nvPr/>
        </p:nvGrpSpPr>
        <p:grpSpPr>
          <a:xfrm>
            <a:off x="2581251" y="1857364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Aggregate</a:t>
              </a:r>
              <a:endParaRPr lang="en-IN" sz="2160" b="1" i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CreateIterator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324074" y="378619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ConcreteAggregate</a:t>
              </a:r>
              <a:endParaRPr lang="en-IN" sz="216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CreateIterator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32" name="Straight Connector 31"/>
          <p:cNvCxnSpPr>
            <a:cxnSpLocks/>
            <a:stCxn id="33" idx="3"/>
          </p:cNvCxnSpPr>
          <p:nvPr/>
        </p:nvCxnSpPr>
        <p:spPr>
          <a:xfrm flipH="1">
            <a:off x="8861567" y="3590832"/>
            <a:ext cx="1812" cy="40967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8734790" y="3332031"/>
            <a:ext cx="257177" cy="258801"/>
          </a:xfrm>
          <a:prstGeom prst="triangle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34" name="Group 11"/>
          <p:cNvGrpSpPr/>
          <p:nvPr/>
        </p:nvGrpSpPr>
        <p:grpSpPr>
          <a:xfrm>
            <a:off x="7810512" y="1811454"/>
            <a:ext cx="2057414" cy="1500199"/>
            <a:chOff x="3571868" y="1857364"/>
            <a:chExt cx="1714512" cy="1659310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Iterator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3571868" y="2214554"/>
              <a:ext cx="1714512" cy="130212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First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/>
                <a:t>Next()</a:t>
              </a:r>
            </a:p>
            <a:p>
              <a:r>
                <a:rPr lang="en-US" sz="1680" i="1" dirty="0" err="1"/>
                <a:t>IsDone</a:t>
              </a:r>
              <a:r>
                <a:rPr lang="en-US" sz="1680" i="1" dirty="0"/>
                <a:t>()</a:t>
              </a:r>
            </a:p>
            <a:p>
              <a:r>
                <a:rPr lang="en-US" sz="1680" i="1" dirty="0" err="1"/>
                <a:t>CurrentItem</a:t>
              </a:r>
              <a:r>
                <a:rPr lang="en-US" sz="1680" i="1" dirty="0"/>
                <a:t>()</a:t>
              </a:r>
            </a:p>
          </p:txBody>
        </p:sp>
      </p:grpSp>
      <p:sp>
        <p:nvSpPr>
          <p:cNvPr id="38" name="Rectangle 15"/>
          <p:cNvSpPr/>
          <p:nvPr/>
        </p:nvSpPr>
        <p:spPr>
          <a:xfrm>
            <a:off x="7535216" y="4000506"/>
            <a:ext cx="2571768" cy="5167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ConcreteIterator</a:t>
            </a:r>
            <a:endParaRPr lang="en-IN" sz="2160" b="1" dirty="0"/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895842" y="4146470"/>
            <a:ext cx="2639374" cy="16182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581646" y="1741891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4895842" y="4376966"/>
            <a:ext cx="263937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38665" y="2000243"/>
            <a:ext cx="942982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696079" y="2000243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22709" y="4309188"/>
            <a:ext cx="149931" cy="135551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3970000" y="4877193"/>
            <a:ext cx="85725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2192729" y="5306774"/>
            <a:ext cx="3091633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192730" y="5683094"/>
            <a:ext cx="3350148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</a:rPr>
              <a:t>ConcreteIterator</a:t>
            </a:r>
            <a:r>
              <a:rPr lang="en-US" sz="1600" dirty="0">
                <a:solidFill>
                  <a:srgbClr val="000000"/>
                </a:solidFill>
              </a:rPr>
              <a:t>(this) ;</a:t>
            </a:r>
          </a:p>
        </p:txBody>
      </p:sp>
    </p:spTree>
    <p:extLst>
      <p:ext uri="{BB962C8B-B14F-4D97-AF65-F5344CB8AC3E}">
        <p14:creationId xmlns:p14="http://schemas.microsoft.com/office/powerpoint/2010/main" val="632432076"/>
      </p:ext>
    </p:extLst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12" name="Group 15"/>
          <p:cNvGrpSpPr/>
          <p:nvPr/>
        </p:nvGrpSpPr>
        <p:grpSpPr>
          <a:xfrm>
            <a:off x="4673137" y="2319465"/>
            <a:ext cx="2571768" cy="2524375"/>
            <a:chOff x="3500430" y="1711394"/>
            <a:chExt cx="2143140" cy="2792111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3500430" y="1711394"/>
              <a:ext cx="2143140" cy="527264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Array</a:t>
              </a:r>
              <a:endParaRPr lang="en-IN" sz="2800" b="1" dirty="0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3500430" y="2238658"/>
              <a:ext cx="2143140" cy="2264847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begin</a:t>
              </a:r>
              <a:r>
                <a:rPr lang="en-US" sz="1920" dirty="0"/>
                <a:t>()</a:t>
              </a:r>
            </a:p>
            <a:p>
              <a:endParaRPr lang="en-US" sz="192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450620" y="2416746"/>
            <a:ext cx="1114433" cy="516703"/>
          </a:xfrm>
          <a:prstGeom prst="rect">
            <a:avLst/>
          </a:prstGeom>
          <a:noFill/>
          <a:ln w="12700">
            <a:solidFill>
              <a:schemeClr val="bg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3028497" y="3811577"/>
            <a:ext cx="1936924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3565053" y="2675098"/>
            <a:ext cx="1114433" cy="1588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652295" y="2966756"/>
            <a:ext cx="165276" cy="168375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0" name="Straight Connector 59"/>
          <p:cNvCxnSpPr>
            <a:cxnSpLocks/>
            <a:stCxn id="3" idx="1"/>
            <a:endCxn id="59" idx="6"/>
          </p:cNvCxnSpPr>
          <p:nvPr/>
        </p:nvCxnSpPr>
        <p:spPr>
          <a:xfrm flipH="1">
            <a:off x="5817571" y="3050941"/>
            <a:ext cx="2199971" cy="3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30C2284-F247-4548-AD78-6ACFA9AC37E1}"/>
              </a:ext>
            </a:extLst>
          </p:cNvPr>
          <p:cNvSpPr/>
          <p:nvPr/>
        </p:nvSpPr>
        <p:spPr>
          <a:xfrm flipV="1">
            <a:off x="8017542" y="2680989"/>
            <a:ext cx="2291921" cy="739905"/>
          </a:xfrm>
          <a:prstGeom prst="foldedCorner">
            <a:avLst>
              <a:gd name="adj" fmla="val 49108"/>
            </a:avLst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8070871" y="3038025"/>
            <a:ext cx="2238592" cy="23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00" dirty="0">
                <a:solidFill>
                  <a:srgbClr val="000000"/>
                </a:solidFill>
              </a:rPr>
              <a:t>return Iterator{</a:t>
            </a:r>
            <a:r>
              <a:rPr lang="en-US" sz="1600" dirty="0" err="1">
                <a:solidFill>
                  <a:srgbClr val="000000"/>
                </a:solidFill>
              </a:rPr>
              <a:t>ptr</a:t>
            </a:r>
            <a:r>
              <a:rPr lang="en-US" sz="1600" dirty="0">
                <a:solidFill>
                  <a:srgbClr val="000000"/>
                </a:solidFill>
              </a:rPr>
              <a:t>} ;</a:t>
            </a: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310926C3-FACE-4950-BCBE-C8F70E4924C4}"/>
              </a:ext>
            </a:extLst>
          </p:cNvPr>
          <p:cNvGrpSpPr/>
          <p:nvPr/>
        </p:nvGrpSpPr>
        <p:grpSpPr>
          <a:xfrm>
            <a:off x="4965421" y="3418324"/>
            <a:ext cx="1987199" cy="1119936"/>
            <a:chOff x="3500430" y="1871818"/>
            <a:chExt cx="2143140" cy="1238716"/>
          </a:xfrm>
          <a:solidFill>
            <a:schemeClr val="tx1">
              <a:lumMod val="85000"/>
            </a:schemeClr>
          </a:solidFill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7B5D7EF-FD86-4A25-BBB7-FD75BCE70AC5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Iterator</a:t>
              </a:r>
              <a:endParaRPr lang="en-IN" sz="2160" b="1" dirty="0"/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F4323D3F-8BF4-49BC-B451-74B69FA062CD}"/>
                </a:ext>
              </a:extLst>
            </p:cNvPr>
            <p:cNvSpPr/>
            <p:nvPr/>
          </p:nvSpPr>
          <p:spPr>
            <a:xfrm>
              <a:off x="3500430" y="2238658"/>
              <a:ext cx="2143140" cy="871876"/>
            </a:xfrm>
            <a:prstGeom prst="rect">
              <a:avLst/>
            </a:prstGeom>
            <a:grpFill/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operator++()</a:t>
              </a:r>
            </a:p>
            <a:p>
              <a:r>
                <a:rPr lang="en-US" dirty="0"/>
                <a:t>operator *()</a:t>
              </a:r>
            </a:p>
            <a:p>
              <a:endParaRPr lang="en-US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510E13-5179-4D4B-B824-23A807544757}"/>
              </a:ext>
            </a:extLst>
          </p:cNvPr>
          <p:cNvCxnSpPr>
            <a:cxnSpLocks/>
          </p:cNvCxnSpPr>
          <p:nvPr/>
        </p:nvCxnSpPr>
        <p:spPr>
          <a:xfrm flipV="1">
            <a:off x="3028497" y="2944105"/>
            <a:ext cx="1" cy="857255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31116"/>
      </p:ext>
    </p:extLst>
  </p:cSld>
  <p:clrMapOvr>
    <a:masterClrMapping/>
  </p:clrMapOvr>
  <p:transition spd="slow">
    <p:push dir="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traversal can be done in various ways by adding new iterators</a:t>
            </a:r>
          </a:p>
          <a:p>
            <a:pPr lvl="1"/>
            <a:r>
              <a:rPr lang="en-US" dirty="0"/>
              <a:t>an array can be traversed in reverse direction</a:t>
            </a:r>
          </a:p>
          <a:p>
            <a:pPr lvl="1"/>
            <a:r>
              <a:rPr lang="en-US" dirty="0"/>
              <a:t>a tree can be traversed </a:t>
            </a:r>
            <a:r>
              <a:rPr lang="en-US" dirty="0" err="1"/>
              <a:t>inorder</a:t>
            </a:r>
            <a:r>
              <a:rPr lang="en-US" dirty="0"/>
              <a:t> or preorder by changing the iterator</a:t>
            </a:r>
          </a:p>
          <a:p>
            <a:r>
              <a:rPr lang="en-US" dirty="0"/>
              <a:t>Iterators can provide more operations such as modification or addition of elements in the aggregate</a:t>
            </a:r>
          </a:p>
          <a:p>
            <a:r>
              <a:rPr lang="en-US" dirty="0"/>
              <a:t>Aggregates don’t need to implement the traversal algorithm.</a:t>
            </a:r>
          </a:p>
          <a:p>
            <a:pPr lvl="1"/>
            <a:r>
              <a:rPr lang="en-US" dirty="0"/>
              <a:t>makes their interface clean and simple.</a:t>
            </a:r>
          </a:p>
          <a:p>
            <a:r>
              <a:rPr lang="en-US" dirty="0"/>
              <a:t>You can have concurrent traversals on the same aggregate because each iterator has its own state</a:t>
            </a:r>
          </a:p>
        </p:txBody>
      </p:sp>
    </p:spTree>
    <p:extLst>
      <p:ext uri="{BB962C8B-B14F-4D97-AF65-F5344CB8AC3E}">
        <p14:creationId xmlns:p14="http://schemas.microsoft.com/office/powerpoint/2010/main" val="173185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C++, iterators behave like pointers, and provide common operators for easy traversal &amp; access to elements</a:t>
            </a:r>
          </a:p>
          <a:p>
            <a:r>
              <a:rPr lang="en-US" dirty="0"/>
              <a:t>Consistency, ease of use</a:t>
            </a:r>
          </a:p>
          <a:p>
            <a:pPr lvl="1"/>
            <a:r>
              <a:rPr lang="en-US" dirty="0"/>
              <a:t>aggregates use the same interface for iteration through iterators. </a:t>
            </a:r>
          </a:p>
          <a:p>
            <a:pPr lvl="1"/>
            <a:r>
              <a:rPr lang="en-US" dirty="0"/>
              <a:t>easy to use different aggregates without the need to understand their internal structure</a:t>
            </a:r>
            <a:endParaRPr lang="en-IN" dirty="0"/>
          </a:p>
          <a:p>
            <a:r>
              <a:rPr lang="en-US" dirty="0"/>
              <a:t>Possibility of writing generic algorithms that operate on </a:t>
            </a:r>
            <a:r>
              <a:rPr lang="en-US" i="1" dirty="0"/>
              <a:t>any</a:t>
            </a:r>
            <a:r>
              <a:rPr lang="en-US" dirty="0"/>
              <a:t> kind of aggregate through iterators</a:t>
            </a:r>
          </a:p>
        </p:txBody>
      </p:sp>
    </p:spTree>
    <p:extLst>
      <p:ext uri="{BB962C8B-B14F-4D97-AF65-F5344CB8AC3E}">
        <p14:creationId xmlns:p14="http://schemas.microsoft.com/office/powerpoint/2010/main" val="246890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aggregate (insertion/deletion) may invalidate the iterators</a:t>
            </a:r>
          </a:p>
          <a:p>
            <a:pPr lvl="1"/>
            <a:r>
              <a:rPr lang="en-US" dirty="0"/>
              <a:t>depends on the type of aggregate and the position of the iterator</a:t>
            </a:r>
          </a:p>
        </p:txBody>
      </p:sp>
    </p:spTree>
    <p:extLst>
      <p:ext uri="{BB962C8B-B14F-4D97-AF65-F5344CB8AC3E}">
        <p14:creationId xmlns:p14="http://schemas.microsoft.com/office/powerpoint/2010/main" val="12652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the Iterator pattern to</a:t>
            </a:r>
          </a:p>
          <a:p>
            <a:pPr lvl="1"/>
            <a:r>
              <a:rPr lang="en-IN" dirty="0"/>
              <a:t>access an aggregate without depending on its internal implementation</a:t>
            </a:r>
          </a:p>
          <a:p>
            <a:pPr lvl="1"/>
            <a:r>
              <a:rPr lang="en-IN" dirty="0"/>
              <a:t>support concurrent traversals of aggregate objects</a:t>
            </a:r>
          </a:p>
          <a:p>
            <a:pPr lvl="1"/>
            <a:r>
              <a:rPr lang="en-IN" dirty="0"/>
              <a:t>provide a uniform &amp; consistent interface for traversing different aggregate structures</a:t>
            </a:r>
          </a:p>
          <a:p>
            <a:pPr lvl="1"/>
            <a:r>
              <a:rPr lang="en-IN" dirty="0"/>
              <a:t>support polymorphic iteration</a:t>
            </a:r>
          </a:p>
        </p:txBody>
      </p:sp>
    </p:spTree>
    <p:extLst>
      <p:ext uri="{BB962C8B-B14F-4D97-AF65-F5344CB8AC3E}">
        <p14:creationId xmlns:p14="http://schemas.microsoft.com/office/powerpoint/2010/main" val="231195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3735-A75D-4C29-A6D3-6578339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03C6-A771-4EE5-A3DE-64C514CC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an OO system, with a set of cooperating objects, you’ve to maintain consistency between them</a:t>
            </a:r>
          </a:p>
          <a:p>
            <a:r>
              <a:rPr lang="en-US" dirty="0"/>
              <a:t>This should be achieved without tightly coupling the classes, otherwise it will have a negative impact on reusability &amp; extensibility</a:t>
            </a:r>
          </a:p>
          <a:p>
            <a:r>
              <a:rPr lang="en-US" dirty="0"/>
              <a:t>E.g. alarm system in a game</a:t>
            </a:r>
          </a:p>
          <a:p>
            <a:r>
              <a:rPr lang="en-US" dirty="0"/>
              <a:t>If the alarm is tripped, it notifies all the enemy NPCs in the area and they become aware of the player’s presence</a:t>
            </a:r>
          </a:p>
        </p:txBody>
      </p:sp>
    </p:spTree>
    <p:extLst>
      <p:ext uri="{BB962C8B-B14F-4D97-AF65-F5344CB8AC3E}">
        <p14:creationId xmlns:p14="http://schemas.microsoft.com/office/powerpoint/2010/main" val="457762742"/>
      </p:ext>
    </p:extLst>
  </p:cSld>
  <p:clrMapOvr>
    <a:masterClrMapping/>
  </p:clrMapOvr>
  <p:transition spd="slow">
    <p:push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D7CF-D111-45FF-9500-A229B0AA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110-6235-4B79-987C-6A22B777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the alarm keeps track of all NPCs, it will get tightly coupled with them</a:t>
            </a:r>
          </a:p>
          <a:p>
            <a:pPr lvl="1"/>
            <a:r>
              <a:rPr lang="en-US" dirty="0"/>
              <a:t>Difficult to update/modify the alarm system</a:t>
            </a:r>
          </a:p>
          <a:p>
            <a:pPr lvl="1"/>
            <a:r>
              <a:rPr lang="en-US" dirty="0"/>
              <a:t>Difficult to add new NPCs</a:t>
            </a:r>
          </a:p>
          <a:p>
            <a:r>
              <a:rPr lang="en-US" i="1" dirty="0"/>
              <a:t>Observer</a:t>
            </a:r>
            <a:r>
              <a:rPr lang="en-US" dirty="0"/>
              <a:t> pattern can be used in this situation (also known as </a:t>
            </a:r>
            <a:r>
              <a:rPr lang="en-US" i="1" dirty="0"/>
              <a:t>publisher-subscriber</a:t>
            </a:r>
            <a:r>
              <a:rPr lang="en-US" dirty="0"/>
              <a:t>)</a:t>
            </a:r>
          </a:p>
          <a:p>
            <a:r>
              <a:rPr lang="en-US" dirty="0"/>
              <a:t>Alarm is the </a:t>
            </a:r>
            <a:r>
              <a:rPr lang="en-US" i="1" dirty="0"/>
              <a:t>Subject</a:t>
            </a:r>
            <a:r>
              <a:rPr lang="en-US" dirty="0"/>
              <a:t> &amp; the NPCs are the </a:t>
            </a:r>
            <a:r>
              <a:rPr lang="en-US" i="1" dirty="0"/>
              <a:t>Observers</a:t>
            </a:r>
          </a:p>
          <a:p>
            <a:r>
              <a:rPr lang="en-US" dirty="0"/>
              <a:t>When the alarm sounds, it state will change &amp; send a notification to NPCs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i="1" dirty="0"/>
              <a:t>Observers</a:t>
            </a:r>
            <a:r>
              <a:rPr lang="en-US" dirty="0"/>
              <a:t> will update their state based on the notification</a:t>
            </a:r>
          </a:p>
          <a:p>
            <a:r>
              <a:rPr lang="en-US" dirty="0"/>
              <a:t>Flexible enough to add or remove </a:t>
            </a:r>
            <a:r>
              <a:rPr lang="en-US" i="1" dirty="0"/>
              <a:t>Observers</a:t>
            </a:r>
            <a:r>
              <a:rPr lang="en-US" dirty="0"/>
              <a:t> at runtime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27754"/>
      </p:ext>
    </p:extLst>
  </p:cSld>
  <p:clrMapOvr>
    <a:masterClrMapping/>
  </p:clrMapOvr>
  <p:transition spd="slow">
    <p:push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C17F-1E64-4849-8683-2E2F1FD4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Alert System</a:t>
            </a:r>
          </a:p>
        </p:txBody>
      </p:sp>
      <p:pic>
        <p:nvPicPr>
          <p:cNvPr id="5" name="Content Placeholder 4" descr="Siren">
            <a:extLst>
              <a:ext uri="{FF2B5EF4-FFF2-40B4-BE49-F238E27FC236}">
                <a16:creationId xmlns:a16="http://schemas.microsoft.com/office/drawing/2014/main" id="{F3988715-46A6-4E5E-9DFA-07B04D06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9AAFF6-30DE-4AE9-8C51-4410777C179A}"/>
              </a:ext>
            </a:extLst>
          </p:cNvPr>
          <p:cNvCxnSpPr>
            <a:cxnSpLocks/>
          </p:cNvCxnSpPr>
          <p:nvPr/>
        </p:nvCxnSpPr>
        <p:spPr>
          <a:xfrm flipH="1">
            <a:off x="6096000" y="2782490"/>
            <a:ext cx="1" cy="136053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92BEE5-764B-4253-A525-890795EF359D}"/>
              </a:ext>
            </a:extLst>
          </p:cNvPr>
          <p:cNvCxnSpPr>
            <a:cxnSpLocks/>
          </p:cNvCxnSpPr>
          <p:nvPr/>
        </p:nvCxnSpPr>
        <p:spPr>
          <a:xfrm flipH="1">
            <a:off x="3668889" y="2782490"/>
            <a:ext cx="1873955" cy="147042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522D4-D681-4A59-A7D4-C0F42A2AAB3D}"/>
              </a:ext>
            </a:extLst>
          </p:cNvPr>
          <p:cNvCxnSpPr>
            <a:cxnSpLocks/>
          </p:cNvCxnSpPr>
          <p:nvPr/>
        </p:nvCxnSpPr>
        <p:spPr>
          <a:xfrm>
            <a:off x="6739468" y="2782490"/>
            <a:ext cx="1851376" cy="1360532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 descr="Siren">
            <a:extLst>
              <a:ext uri="{FF2B5EF4-FFF2-40B4-BE49-F238E27FC236}">
                <a16:creationId xmlns:a16="http://schemas.microsoft.com/office/drawing/2014/main" id="{3D569FB9-7D5E-4E55-A9D0-BBE4303B3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679952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E5B37A3F-9634-4597-85AA-83F8BD0DE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91" y="4252912"/>
            <a:ext cx="1031860" cy="1031860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475B3E1C-A014-47CC-AF87-1E1A5A2CD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1" y="4252911"/>
            <a:ext cx="1031861" cy="1031861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EC13E6B0-5F1E-49B2-B04E-A8378C93F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88" y="4177353"/>
            <a:ext cx="1031860" cy="1031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422D3F7-0765-4BAA-9EBA-825B838C54A4}"/>
              </a:ext>
            </a:extLst>
          </p:cNvPr>
          <p:cNvSpPr txBox="1"/>
          <p:nvPr/>
        </p:nvSpPr>
        <p:spPr>
          <a:xfrm>
            <a:off x="4048763" y="6499890"/>
            <a:ext cx="409447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rgbClr val="000000"/>
                </a:solidFill>
                <a:effectLst/>
              </a:rPr>
              <a:t>Icons made by </a:t>
            </a:r>
            <a:r>
              <a:rPr lang="en-US" sz="800" b="0" i="0" dirty="0" err="1">
                <a:effectLst/>
                <a:hlinkClick r:id="rId9" tooltip="Eucalyp"/>
              </a:rPr>
              <a:t>Eucalyp</a:t>
            </a:r>
            <a:r>
              <a:rPr lang="en-US" sz="800" b="0" i="0" dirty="0">
                <a:solidFill>
                  <a:srgbClr val="000000"/>
                </a:solidFill>
                <a:effectLst/>
              </a:rPr>
              <a:t> from </a:t>
            </a:r>
            <a:r>
              <a:rPr lang="en-US" sz="800" b="0" i="0" dirty="0">
                <a:effectLst/>
                <a:hlinkClick r:id="rId10" tooltip="Flaticon"/>
              </a:rPr>
              <a:t>www.flaticon.com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324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i="1" dirty="0"/>
              <a:t>Define a one-to-many dependency between objects so that when one object changes state, all its dependents are notified and update 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896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3EBB-B6EA-47B1-B3D0-8EDA8A4A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(Generalization)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FCD18-05E2-4A72-9AF0-02E05E934FB5}"/>
              </a:ext>
            </a:extLst>
          </p:cNvPr>
          <p:cNvSpPr/>
          <p:nvPr/>
        </p:nvSpPr>
        <p:spPr>
          <a:xfrm>
            <a:off x="4972388" y="2049170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396E2-4D7E-4C81-9D55-023FF673BFB3}"/>
              </a:ext>
            </a:extLst>
          </p:cNvPr>
          <p:cNvSpPr/>
          <p:nvPr/>
        </p:nvSpPr>
        <p:spPr>
          <a:xfrm>
            <a:off x="36151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Savings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50DC8-0EDF-4A18-864F-82FB1B9BCDCB}"/>
              </a:ext>
            </a:extLst>
          </p:cNvPr>
          <p:cNvSpPr/>
          <p:nvPr/>
        </p:nvSpPr>
        <p:spPr>
          <a:xfrm>
            <a:off x="63583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Current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35E962-4F48-49B5-806C-77FEC967F4CA}"/>
              </a:ext>
            </a:extLst>
          </p:cNvPr>
          <p:cNvGrpSpPr/>
          <p:nvPr/>
        </p:nvGrpSpPr>
        <p:grpSpPr>
          <a:xfrm>
            <a:off x="5690046" y="2907672"/>
            <a:ext cx="266485" cy="728673"/>
            <a:chOff x="8130101" y="3729637"/>
            <a:chExt cx="171050" cy="72867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EA8DB-0097-41D8-818C-C738CAD72BD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4F970F7-AF25-4971-A3EF-3CA527661D7B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EBCC4C-ED6B-4374-93BB-56965720CA98}"/>
              </a:ext>
            </a:extLst>
          </p:cNvPr>
          <p:cNvCxnSpPr>
            <a:cxnSpLocks/>
          </p:cNvCxnSpPr>
          <p:nvPr/>
        </p:nvCxnSpPr>
        <p:spPr>
          <a:xfrm flipV="1">
            <a:off x="4466061" y="3636346"/>
            <a:ext cx="2743200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955F84-8145-4A60-B67C-3A4665982F9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209261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4E848E-3CDC-47C1-97DA-615C50DF8609}"/>
              </a:ext>
            </a:extLst>
          </p:cNvPr>
          <p:cNvCxnSpPr>
            <a:cxnSpLocks/>
          </p:cNvCxnSpPr>
          <p:nvPr/>
        </p:nvCxnSpPr>
        <p:spPr>
          <a:xfrm flipV="1">
            <a:off x="4467997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49479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8D47D3-2CEA-495B-AE97-360F3E764CE0}"/>
              </a:ext>
            </a:extLst>
          </p:cNvPr>
          <p:cNvSpPr/>
          <p:nvPr/>
        </p:nvSpPr>
        <p:spPr>
          <a:xfrm flipV="1">
            <a:off x="3293503" y="2758492"/>
            <a:ext cx="2407210" cy="847361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F2671414-936A-4583-823D-EEA20B6487EB}"/>
              </a:ext>
            </a:extLst>
          </p:cNvPr>
          <p:cNvSpPr/>
          <p:nvPr/>
        </p:nvSpPr>
        <p:spPr>
          <a:xfrm flipV="1">
            <a:off x="3359120" y="4306261"/>
            <a:ext cx="2189698" cy="609332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942316" y="1773540"/>
            <a:ext cx="2228866" cy="1489816"/>
            <a:chOff x="1928794" y="2034727"/>
            <a:chExt cx="1857388" cy="1489815"/>
          </a:xfrm>
          <a:solidFill>
            <a:schemeClr val="tx1">
              <a:lumMod val="95000"/>
            </a:schemeClr>
          </a:solidFill>
        </p:grpSpPr>
        <p:sp>
          <p:nvSpPr>
            <p:cNvPr id="37" name="Rectangle 15"/>
            <p:cNvSpPr/>
            <p:nvPr/>
          </p:nvSpPr>
          <p:spPr>
            <a:xfrm>
              <a:off x="1928794" y="2034727"/>
              <a:ext cx="1857388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Subject</a:t>
              </a:r>
              <a:endParaRPr lang="en-IN" sz="2160" b="1" i="1" dirty="0"/>
            </a:p>
          </p:txBody>
        </p:sp>
        <p:sp>
          <p:nvSpPr>
            <p:cNvPr id="38" name="Rectangle 3"/>
            <p:cNvSpPr/>
            <p:nvPr/>
          </p:nvSpPr>
          <p:spPr>
            <a:xfrm>
              <a:off x="1928794" y="2500306"/>
              <a:ext cx="1857388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Attach(Observer)</a:t>
              </a:r>
            </a:p>
            <a:p>
              <a:r>
                <a:rPr lang="en-US" sz="1920" dirty="0"/>
                <a:t>Detach(Observer)</a:t>
              </a:r>
            </a:p>
            <a:p>
              <a:r>
                <a:rPr lang="en-US" sz="1920" dirty="0"/>
                <a:t>Notify()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 rot="5400000">
            <a:off x="6524286" y="3447374"/>
            <a:ext cx="930282" cy="626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858330" y="2771053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grpSp>
        <p:nvGrpSpPr>
          <p:cNvPr id="5" name="Group 15"/>
          <p:cNvGrpSpPr/>
          <p:nvPr/>
        </p:nvGrpSpPr>
        <p:grpSpPr>
          <a:xfrm>
            <a:off x="6209119" y="1818253"/>
            <a:ext cx="1628786" cy="952798"/>
            <a:chOff x="5572132" y="2047574"/>
            <a:chExt cx="1357322" cy="952798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Observer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Update()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6037668" y="3915649"/>
            <a:ext cx="2160924" cy="1284296"/>
            <a:chOff x="5572132" y="2047574"/>
            <a:chExt cx="1357322" cy="1284296"/>
          </a:xfrm>
          <a:solidFill>
            <a:schemeClr val="tx1">
              <a:lumMod val="95000"/>
            </a:schemeClr>
          </a:solidFill>
        </p:grpSpPr>
        <p:sp>
          <p:nvSpPr>
            <p:cNvPr id="33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/>
                <a:t>ConcreteObserver</a:t>
              </a:r>
              <a:endParaRPr lang="en-IN" sz="1920" b="1" dirty="0"/>
            </a:p>
          </p:txBody>
        </p:sp>
        <p:sp>
          <p:nvSpPr>
            <p:cNvPr id="34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Update()</a:t>
              </a:r>
            </a:p>
          </p:txBody>
        </p:sp>
        <p:sp>
          <p:nvSpPr>
            <p:cNvPr id="57" name="Rectangle 15"/>
            <p:cNvSpPr/>
            <p:nvPr/>
          </p:nvSpPr>
          <p:spPr>
            <a:xfrm>
              <a:off x="5572132" y="2974680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observerState</a:t>
              </a:r>
              <a:endParaRPr lang="en-IN" sz="1920" dirty="0"/>
            </a:p>
          </p:txBody>
        </p:sp>
      </p:grpSp>
      <p:cxnSp>
        <p:nvCxnSpPr>
          <p:cNvPr id="18" name="Straight Connector 17"/>
          <p:cNvCxnSpPr>
            <a:cxnSpLocks/>
            <a:stCxn id="19" idx="3"/>
          </p:cNvCxnSpPr>
          <p:nvPr/>
        </p:nvCxnSpPr>
        <p:spPr>
          <a:xfrm>
            <a:off x="2118080" y="3492020"/>
            <a:ext cx="0" cy="4236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989491" y="3277706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cxnSp>
        <p:nvCxnSpPr>
          <p:cNvPr id="20" name="Straight Connector 19"/>
          <p:cNvCxnSpPr>
            <a:cxnSpLocks/>
            <a:stCxn id="37" idx="3"/>
            <a:endCxn id="35" idx="1"/>
          </p:cNvCxnSpPr>
          <p:nvPr/>
        </p:nvCxnSpPr>
        <p:spPr>
          <a:xfrm flipV="1">
            <a:off x="3171182" y="1996848"/>
            <a:ext cx="3037937" cy="94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7666456" y="4485566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3130522" y="4136735"/>
            <a:ext cx="2904028" cy="763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256908" y="2876157"/>
            <a:ext cx="2571768" cy="6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for all o in observers{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    o-&gt;Update()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374931" y="4565803"/>
            <a:ext cx="2057414" cy="24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return subjectState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10336" y="3915647"/>
            <a:ext cx="2123304" cy="1812518"/>
            <a:chOff x="714348" y="3347760"/>
            <a:chExt cx="1857389" cy="1510432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714348" y="3347760"/>
              <a:ext cx="1857388" cy="3507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ConcreteSubject</a:t>
              </a:r>
              <a:endParaRPr lang="en-IN" sz="216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714349" y="3698534"/>
              <a:ext cx="1857388" cy="7716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15"/>
            <p:cNvSpPr/>
            <p:nvPr/>
          </p:nvSpPr>
          <p:spPr>
            <a:xfrm>
              <a:off x="714348" y="4470209"/>
              <a:ext cx="1857388" cy="3879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subjectState</a:t>
              </a:r>
              <a:endParaRPr lang="en-IN" sz="192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25622" y="3798069"/>
            <a:ext cx="8394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1182" y="1690688"/>
            <a:ext cx="111443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observers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02417" y="4396374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5E76BE3-DBE7-4FA1-BCF3-C9530A3C3092}"/>
              </a:ext>
            </a:extLst>
          </p:cNvPr>
          <p:cNvSpPr/>
          <p:nvPr/>
        </p:nvSpPr>
        <p:spPr>
          <a:xfrm flipV="1">
            <a:off x="8610600" y="4204454"/>
            <a:ext cx="3289416" cy="739905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22E95-1440-44FD-ADA5-697CA0258348}"/>
              </a:ext>
            </a:extLst>
          </p:cNvPr>
          <p:cNvSpPr txBox="1"/>
          <p:nvPr/>
        </p:nvSpPr>
        <p:spPr>
          <a:xfrm>
            <a:off x="8610600" y="4439747"/>
            <a:ext cx="325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observerState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=subject-&gt;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GetState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B2B79F-E207-4A6F-9952-6832CAE7B7C3}"/>
              </a:ext>
            </a:extLst>
          </p:cNvPr>
          <p:cNvCxnSpPr>
            <a:cxnSpLocks/>
          </p:cNvCxnSpPr>
          <p:nvPr/>
        </p:nvCxnSpPr>
        <p:spPr>
          <a:xfrm>
            <a:off x="2398198" y="4528787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8A0EB6-25EA-40D9-816E-9646FC6F8303}"/>
              </a:ext>
            </a:extLst>
          </p:cNvPr>
          <p:cNvSpPr/>
          <p:nvPr/>
        </p:nvSpPr>
        <p:spPr>
          <a:xfrm>
            <a:off x="2234159" y="4439595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E64B7-9BB9-45EB-930C-362C0314A10E}"/>
              </a:ext>
            </a:extLst>
          </p:cNvPr>
          <p:cNvCxnSpPr>
            <a:cxnSpLocks/>
          </p:cNvCxnSpPr>
          <p:nvPr/>
        </p:nvCxnSpPr>
        <p:spPr>
          <a:xfrm>
            <a:off x="2332581" y="2981020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610CB63-ED59-4E81-BD6B-21BC599F687A}"/>
              </a:ext>
            </a:extLst>
          </p:cNvPr>
          <p:cNvSpPr/>
          <p:nvPr/>
        </p:nvSpPr>
        <p:spPr>
          <a:xfrm>
            <a:off x="2168542" y="2891828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</p:spTree>
    <p:extLst>
      <p:ext uri="{BB962C8B-B14F-4D97-AF65-F5344CB8AC3E}">
        <p14:creationId xmlns:p14="http://schemas.microsoft.com/office/powerpoint/2010/main" val="58718914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1789238" y="1678616"/>
            <a:ext cx="1307805" cy="4665661"/>
            <a:chOff x="-30126" y="1626154"/>
            <a:chExt cx="1307805" cy="4665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subject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623776" y="2263996"/>
              <a:ext cx="1" cy="402781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 flipH="1">
            <a:off x="2555096" y="2681945"/>
            <a:ext cx="387627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5908822" y="1654471"/>
            <a:ext cx="1307805" cy="4558997"/>
            <a:chOff x="-30126" y="1626154"/>
            <a:chExt cx="1307805" cy="455899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observer1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6457282" y="2495790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4032443" y="2337644"/>
            <a:ext cx="100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9913556" y="1654470"/>
            <a:ext cx="1307805" cy="4689807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observer2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889EA7-A3AE-41E3-899D-1CB724F89C8B}"/>
              </a:ext>
            </a:extLst>
          </p:cNvPr>
          <p:cNvCxnSpPr>
            <a:cxnSpLocks/>
          </p:cNvCxnSpPr>
          <p:nvPr/>
        </p:nvCxnSpPr>
        <p:spPr>
          <a:xfrm flipH="1">
            <a:off x="2579734" y="3658340"/>
            <a:ext cx="84285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31BAFA-A267-4EEB-86E7-88F9B1C5ADE7}"/>
              </a:ext>
            </a:extLst>
          </p:cNvPr>
          <p:cNvCxnSpPr>
            <a:cxnSpLocks/>
          </p:cNvCxnSpPr>
          <p:nvPr/>
        </p:nvCxnSpPr>
        <p:spPr>
          <a:xfrm flipV="1">
            <a:off x="3422592" y="3156930"/>
            <a:ext cx="0" cy="50141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032475-BFBD-4ED0-A880-33936330ED37}"/>
              </a:ext>
            </a:extLst>
          </p:cNvPr>
          <p:cNvCxnSpPr>
            <a:cxnSpLocks/>
          </p:cNvCxnSpPr>
          <p:nvPr/>
        </p:nvCxnSpPr>
        <p:spPr>
          <a:xfrm>
            <a:off x="2579734" y="3156930"/>
            <a:ext cx="84285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286D32-87C4-4FFE-8DEB-BC7DB94F0AF8}"/>
              </a:ext>
            </a:extLst>
          </p:cNvPr>
          <p:cNvSpPr txBox="1"/>
          <p:nvPr/>
        </p:nvSpPr>
        <p:spPr>
          <a:xfrm>
            <a:off x="2641062" y="2776244"/>
            <a:ext cx="82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Notify()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5549DF-B0DA-4990-8BEE-512E1CE61846}"/>
              </a:ext>
            </a:extLst>
          </p:cNvPr>
          <p:cNvCxnSpPr>
            <a:cxnSpLocks/>
          </p:cNvCxnSpPr>
          <p:nvPr/>
        </p:nvCxnSpPr>
        <p:spPr>
          <a:xfrm>
            <a:off x="2561359" y="4201406"/>
            <a:ext cx="390244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5FE9EE-A383-4055-BE5B-D1EA3B4B199D}"/>
              </a:ext>
            </a:extLst>
          </p:cNvPr>
          <p:cNvSpPr txBox="1"/>
          <p:nvPr/>
        </p:nvSpPr>
        <p:spPr>
          <a:xfrm>
            <a:off x="2588926" y="3862852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D68C-7087-4D85-943A-61A4A9B8BF4E}"/>
              </a:ext>
            </a:extLst>
          </p:cNvPr>
          <p:cNvCxnSpPr>
            <a:cxnSpLocks/>
          </p:cNvCxnSpPr>
          <p:nvPr/>
        </p:nvCxnSpPr>
        <p:spPr>
          <a:xfrm flipH="1">
            <a:off x="2544971" y="4832168"/>
            <a:ext cx="3918836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CCE941-EE55-4C22-B6E1-8846130972A3}"/>
              </a:ext>
            </a:extLst>
          </p:cNvPr>
          <p:cNvSpPr txBox="1"/>
          <p:nvPr/>
        </p:nvSpPr>
        <p:spPr>
          <a:xfrm>
            <a:off x="5341930" y="4459414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057207-5ABA-4AE2-823C-2708997F472F}"/>
              </a:ext>
            </a:extLst>
          </p:cNvPr>
          <p:cNvSpPr/>
          <p:nvPr/>
        </p:nvSpPr>
        <p:spPr>
          <a:xfrm>
            <a:off x="6447874" y="4110952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A4CBD-01B1-4166-9F3F-315140231343}"/>
              </a:ext>
            </a:extLst>
          </p:cNvPr>
          <p:cNvCxnSpPr>
            <a:cxnSpLocks/>
          </p:cNvCxnSpPr>
          <p:nvPr/>
        </p:nvCxnSpPr>
        <p:spPr>
          <a:xfrm>
            <a:off x="2561359" y="5398623"/>
            <a:ext cx="7906592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C28E3F-FAB5-44B2-8CA5-E10A28878D75}"/>
              </a:ext>
            </a:extLst>
          </p:cNvPr>
          <p:cNvSpPr txBox="1"/>
          <p:nvPr/>
        </p:nvSpPr>
        <p:spPr>
          <a:xfrm>
            <a:off x="2588926" y="5060069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Update()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A2666C-2271-4FDF-A4B5-7E3F6E1FF89F}"/>
              </a:ext>
            </a:extLst>
          </p:cNvPr>
          <p:cNvCxnSpPr>
            <a:cxnSpLocks/>
          </p:cNvCxnSpPr>
          <p:nvPr/>
        </p:nvCxnSpPr>
        <p:spPr>
          <a:xfrm flipH="1">
            <a:off x="2555096" y="5804525"/>
            <a:ext cx="791285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B224ADF-1A11-4F0D-A738-CE919D1334E4}"/>
              </a:ext>
            </a:extLst>
          </p:cNvPr>
          <p:cNvSpPr txBox="1"/>
          <p:nvPr/>
        </p:nvSpPr>
        <p:spPr>
          <a:xfrm>
            <a:off x="9365459" y="5475804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72B8-AA8C-4196-835D-9F4808A42CBD}"/>
              </a:ext>
            </a:extLst>
          </p:cNvPr>
          <p:cNvGrpSpPr/>
          <p:nvPr/>
        </p:nvGrpSpPr>
        <p:grpSpPr>
          <a:xfrm>
            <a:off x="464534" y="2602423"/>
            <a:ext cx="1853209" cy="147549"/>
            <a:chOff x="464534" y="2602423"/>
            <a:chExt cx="1853209" cy="14754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EA78BFE-6872-4FD5-8FBA-2E5B6097FE5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" y="2676198"/>
              <a:ext cx="1705004" cy="0"/>
            </a:xfrm>
            <a:prstGeom prst="straightConnector1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C82AE9-B1C2-479B-9F5F-A52CC058A3BF}"/>
                </a:ext>
              </a:extLst>
            </p:cNvPr>
            <p:cNvSpPr/>
            <p:nvPr/>
          </p:nvSpPr>
          <p:spPr>
            <a:xfrm>
              <a:off x="464534" y="2602423"/>
              <a:ext cx="144470" cy="147549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 cap="rnd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4295455-D130-468D-9B89-94A61A7AAB90}"/>
              </a:ext>
            </a:extLst>
          </p:cNvPr>
          <p:cNvSpPr txBox="1"/>
          <p:nvPr/>
        </p:nvSpPr>
        <p:spPr>
          <a:xfrm>
            <a:off x="840944" y="2339527"/>
            <a:ext cx="1162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StateState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2336815" y="2495790"/>
            <a:ext cx="217008" cy="3525892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F51DD-C52F-44D7-A197-C5D57DA6BAA3}"/>
              </a:ext>
            </a:extLst>
          </p:cNvPr>
          <p:cNvSpPr/>
          <p:nvPr/>
        </p:nvSpPr>
        <p:spPr>
          <a:xfrm>
            <a:off x="10456913" y="5244335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/>
      <p:bldP spid="41" grpId="0"/>
      <p:bldP spid="44" grpId="0"/>
      <p:bldP spid="46" grpId="0"/>
      <p:bldP spid="47" grpId="0" animBg="1"/>
      <p:bldP spid="59" grpId="0"/>
      <p:bldP spid="68" grpId="0"/>
      <p:bldP spid="71" grpId="0"/>
      <p:bldP spid="13" grpId="0" animBg="1"/>
      <p:bldP spid="6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Subject</a:t>
            </a:r>
            <a:r>
              <a:rPr lang="en-US" dirty="0"/>
              <a:t> will have a pointer/reference of each </a:t>
            </a:r>
            <a:r>
              <a:rPr lang="en-US" i="1" dirty="0"/>
              <a:t>Observer</a:t>
            </a:r>
            <a:r>
              <a:rPr lang="en-US" dirty="0"/>
              <a:t> stored in a list or array</a:t>
            </a:r>
          </a:p>
          <a:p>
            <a:r>
              <a:rPr lang="en-US" dirty="0"/>
              <a:t>Instead of one to many dependency, there could be many to many dependency i.e. one </a:t>
            </a:r>
            <a:r>
              <a:rPr lang="en-US" i="1" dirty="0"/>
              <a:t>Observer</a:t>
            </a:r>
            <a:r>
              <a:rPr lang="en-US" dirty="0"/>
              <a:t> may depend on more than one </a:t>
            </a:r>
            <a:r>
              <a:rPr lang="en-US" i="1" dirty="0"/>
              <a:t>Subject</a:t>
            </a:r>
          </a:p>
          <a:p>
            <a:r>
              <a:rPr lang="en-US" dirty="0"/>
              <a:t>The notification can contain information that helps </a:t>
            </a:r>
            <a:r>
              <a:rPr lang="en-US" i="1" dirty="0"/>
              <a:t>Observer</a:t>
            </a:r>
            <a:r>
              <a:rPr lang="en-US" dirty="0"/>
              <a:t> identify which </a:t>
            </a:r>
            <a:r>
              <a:rPr lang="en-US" i="1" dirty="0"/>
              <a:t>Subject</a:t>
            </a:r>
            <a:r>
              <a:rPr lang="en-US" dirty="0"/>
              <a:t> sent the notification</a:t>
            </a:r>
          </a:p>
        </p:txBody>
      </p:sp>
    </p:spTree>
    <p:extLst>
      <p:ext uri="{BB962C8B-B14F-4D97-AF65-F5344CB8AC3E}">
        <p14:creationId xmlns:p14="http://schemas.microsoft.com/office/powerpoint/2010/main" val="47317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D1BD-AF68-4452-A60A-EF724682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B06-0DD7-48BE-9DDE-9BFDCEB9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decides to raise the notification?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i="1" dirty="0"/>
              <a:t>Subject</a:t>
            </a:r>
            <a:r>
              <a:rPr lang="en-US" dirty="0"/>
              <a:t> when its state is changed either externally or internally</a:t>
            </a:r>
          </a:p>
          <a:p>
            <a:pPr lvl="1"/>
            <a:r>
              <a:rPr lang="en-US" i="1" dirty="0"/>
              <a:t>Observer</a:t>
            </a:r>
          </a:p>
          <a:p>
            <a:r>
              <a:rPr lang="en-US" dirty="0"/>
              <a:t>All the observers receive a notification by default (might be undesirable in some cases)</a:t>
            </a:r>
          </a:p>
        </p:txBody>
      </p:sp>
    </p:spTree>
    <p:extLst>
      <p:ext uri="{BB962C8B-B14F-4D97-AF65-F5344CB8AC3E}">
        <p14:creationId xmlns:p14="http://schemas.microsoft.com/office/powerpoint/2010/main" val="156212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FD25-8B37-422B-89EF-23C7D098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1775-9C21-4B03-A37F-67974D95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 is a function call and may contain parameters </a:t>
            </a:r>
          </a:p>
          <a:p>
            <a:r>
              <a:rPr lang="en-US" dirty="0"/>
              <a:t>These parameters can be used to represent</a:t>
            </a:r>
          </a:p>
          <a:p>
            <a:pPr lvl="1"/>
            <a:r>
              <a:rPr lang="en-US" dirty="0"/>
              <a:t>Data for the </a:t>
            </a:r>
            <a:r>
              <a:rPr lang="en-US" i="1" dirty="0"/>
              <a:t>Observers</a:t>
            </a:r>
          </a:p>
          <a:p>
            <a:pPr lvl="1"/>
            <a:r>
              <a:rPr lang="en-US" i="1" dirty="0"/>
              <a:t>Subject</a:t>
            </a:r>
            <a:r>
              <a:rPr lang="en-US" dirty="0"/>
              <a:t> that sent the notification</a:t>
            </a:r>
          </a:p>
          <a:p>
            <a:pPr lvl="1"/>
            <a:r>
              <a:rPr lang="en-US" dirty="0"/>
              <a:t>Metadata for identifying the change in the </a:t>
            </a:r>
            <a:r>
              <a:rPr lang="en-US" i="1" dirty="0"/>
              <a:t>Subject</a:t>
            </a:r>
          </a:p>
          <a:p>
            <a:r>
              <a:rPr lang="en-US" dirty="0"/>
              <a:t>Its up to you to decide what to use the parameters for</a:t>
            </a:r>
          </a:p>
        </p:txBody>
      </p:sp>
    </p:spTree>
    <p:extLst>
      <p:ext uri="{BB962C8B-B14F-4D97-AF65-F5344CB8AC3E}">
        <p14:creationId xmlns:p14="http://schemas.microsoft.com/office/powerpoint/2010/main" val="302852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Subject</a:t>
            </a:r>
            <a:r>
              <a:rPr lang="en-US" dirty="0"/>
              <a:t> sends </a:t>
            </a:r>
            <a:r>
              <a:rPr lang="en-US" i="1" dirty="0"/>
              <a:t>Observers</a:t>
            </a:r>
            <a:r>
              <a:rPr lang="en-US" dirty="0"/>
              <a:t> detailed information about the change</a:t>
            </a:r>
          </a:p>
          <a:p>
            <a:pPr lvl="1"/>
            <a:r>
              <a:rPr lang="en-US" dirty="0"/>
              <a:t>not efficient (for large data)</a:t>
            </a:r>
          </a:p>
          <a:p>
            <a:pPr lvl="1"/>
            <a:r>
              <a:rPr lang="en-US" dirty="0"/>
              <a:t>not all observers may require the data</a:t>
            </a:r>
          </a:p>
          <a:p>
            <a:pPr lvl="1"/>
            <a:r>
              <a:rPr lang="en-US" dirty="0"/>
              <a:t>difficult to generalize data for different types of observers</a:t>
            </a:r>
          </a:p>
          <a:p>
            <a:r>
              <a:rPr lang="en-US" dirty="0"/>
              <a:t>Better use a general type (</a:t>
            </a:r>
            <a:r>
              <a:rPr lang="en-US" i="1" dirty="0"/>
              <a:t>Object, void *, std::any</a:t>
            </a:r>
            <a:r>
              <a:rPr lang="en-US" dirty="0"/>
              <a:t>) as a hint for the type of data changed</a:t>
            </a:r>
          </a:p>
        </p:txBody>
      </p:sp>
    </p:spTree>
    <p:extLst>
      <p:ext uri="{BB962C8B-B14F-4D97-AF65-F5344CB8AC3E}">
        <p14:creationId xmlns:p14="http://schemas.microsoft.com/office/powerpoint/2010/main" val="1551967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the notification is sent to the </a:t>
            </a:r>
            <a:r>
              <a:rPr lang="en-US" i="1" dirty="0"/>
              <a:t>Observer</a:t>
            </a:r>
            <a:r>
              <a:rPr lang="en-US" dirty="0"/>
              <a:t> </a:t>
            </a:r>
          </a:p>
          <a:p>
            <a:r>
              <a:rPr lang="en-US" i="1" dirty="0"/>
              <a:t>Observer</a:t>
            </a:r>
            <a:r>
              <a:rPr lang="en-US" dirty="0"/>
              <a:t> asks for details explicitly thereafter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Can be used with all types of </a:t>
            </a:r>
            <a:r>
              <a:rPr lang="en-US" i="1" dirty="0"/>
              <a:t>Observers</a:t>
            </a:r>
          </a:p>
          <a:p>
            <a:r>
              <a:rPr lang="en-US" dirty="0"/>
              <a:t>It may be difficult for the </a:t>
            </a:r>
            <a:r>
              <a:rPr lang="en-US" i="1" dirty="0"/>
              <a:t>Observers</a:t>
            </a:r>
            <a:r>
              <a:rPr lang="en-US" dirty="0"/>
              <a:t> to ascertain what data has changed</a:t>
            </a:r>
          </a:p>
        </p:txBody>
      </p:sp>
    </p:spTree>
    <p:extLst>
      <p:ext uri="{BB962C8B-B14F-4D97-AF65-F5344CB8AC3E}">
        <p14:creationId xmlns:p14="http://schemas.microsoft.com/office/powerpoint/2010/main" val="377962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9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25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3375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990726" y="2247900"/>
            <a:ext cx="3505199" cy="164465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 flipH="1">
            <a:off x="4024315" y="2605088"/>
            <a:ext cx="1716879" cy="111204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6094811" y="2743200"/>
            <a:ext cx="1" cy="97393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6426399" y="2605088"/>
            <a:ext cx="1841301" cy="10993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6696075" y="2247900"/>
            <a:ext cx="3752850" cy="156210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3803DA-17F8-4887-9628-6CEFB20CB219}"/>
              </a:ext>
            </a:extLst>
          </p:cNvPr>
          <p:cNvSpPr txBox="1"/>
          <p:nvPr/>
        </p:nvSpPr>
        <p:spPr>
          <a:xfrm>
            <a:off x="6283806" y="16742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30620" y="5097463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382727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optimize notification mechanism, </a:t>
            </a:r>
            <a:r>
              <a:rPr lang="en-US" i="1" dirty="0"/>
              <a:t>Observers</a:t>
            </a:r>
            <a:r>
              <a:rPr lang="en-US" dirty="0"/>
              <a:t> can register for specific events only</a:t>
            </a:r>
          </a:p>
          <a:p>
            <a:pPr lvl="1"/>
            <a:r>
              <a:rPr lang="en-US" dirty="0"/>
              <a:t>more efficient as it avoid unnecessary updates</a:t>
            </a:r>
          </a:p>
          <a:p>
            <a:pPr lvl="1"/>
            <a:r>
              <a:rPr lang="en-US" dirty="0"/>
              <a:t>only those observers will be updated that are dependent on the data that has changed</a:t>
            </a:r>
          </a:p>
          <a:p>
            <a:r>
              <a:rPr lang="en-US" dirty="0"/>
              <a:t>Before notifying the </a:t>
            </a:r>
            <a:r>
              <a:rPr lang="en-US" i="1" dirty="0"/>
              <a:t>Observers</a:t>
            </a:r>
            <a:r>
              <a:rPr lang="en-US" dirty="0"/>
              <a:t>, the </a:t>
            </a:r>
            <a:r>
              <a:rPr lang="en-US" i="1" dirty="0"/>
              <a:t>Subject</a:t>
            </a:r>
            <a:r>
              <a:rPr lang="en-US" dirty="0"/>
              <a:t> should be in a valid state</a:t>
            </a:r>
          </a:p>
          <a:p>
            <a:pPr lvl="1"/>
            <a:r>
              <a:rPr lang="en-US" dirty="0"/>
              <a:t>use Template Method to achieve consistency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15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5548-B92F-4392-A8E2-052A82C3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E7A3-5E15-42BB-A184-27CC75F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some complex scenarios, you may want to keep </a:t>
            </a:r>
            <a:r>
              <a:rPr lang="en-US" i="1" dirty="0"/>
              <a:t>Subjects</a:t>
            </a:r>
            <a:r>
              <a:rPr lang="en-US" dirty="0"/>
              <a:t> and </a:t>
            </a:r>
            <a:r>
              <a:rPr lang="en-US" i="1" dirty="0"/>
              <a:t>Observers</a:t>
            </a:r>
            <a:r>
              <a:rPr lang="en-US" dirty="0"/>
              <a:t> completely oblivious of each other</a:t>
            </a:r>
          </a:p>
          <a:p>
            <a:r>
              <a:rPr lang="en-US" dirty="0"/>
              <a:t>In this case, the </a:t>
            </a:r>
            <a:r>
              <a:rPr lang="en-US" i="1" dirty="0"/>
              <a:t>Subject</a:t>
            </a:r>
            <a:r>
              <a:rPr lang="en-US" dirty="0"/>
              <a:t> will not notify </a:t>
            </a:r>
            <a:r>
              <a:rPr lang="en-US" i="1" dirty="0"/>
              <a:t>Observers</a:t>
            </a:r>
            <a:r>
              <a:rPr lang="en-US" dirty="0"/>
              <a:t> directly</a:t>
            </a:r>
          </a:p>
          <a:p>
            <a:r>
              <a:rPr lang="en-US" dirty="0"/>
              <a:t>The interaction can be managed by another class called Change Manager</a:t>
            </a:r>
          </a:p>
          <a:p>
            <a:r>
              <a:rPr lang="en-US" dirty="0"/>
              <a:t>It acts as a Mediator between the </a:t>
            </a:r>
            <a:r>
              <a:rPr lang="en-US" i="1" dirty="0"/>
              <a:t>Subjects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  <a:p>
            <a:r>
              <a:rPr lang="en-US" dirty="0"/>
              <a:t>This is useful in case there are multiple </a:t>
            </a:r>
            <a:r>
              <a:rPr lang="en-US" i="1" dirty="0"/>
              <a:t>Subjects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284761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29BA-93A2-43F1-9478-4612B22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6430B-4CDE-4478-AFD9-A5D587223CCE}"/>
              </a:ext>
            </a:extLst>
          </p:cNvPr>
          <p:cNvSpPr/>
          <p:nvPr/>
        </p:nvSpPr>
        <p:spPr>
          <a:xfrm>
            <a:off x="4696370" y="1938384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i="1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8AC62-80AB-446D-BB78-0868C7558E57}"/>
              </a:ext>
            </a:extLst>
          </p:cNvPr>
          <p:cNvSpPr/>
          <p:nvPr/>
        </p:nvSpPr>
        <p:spPr>
          <a:xfrm>
            <a:off x="4696370" y="2305150"/>
            <a:ext cx="2537801" cy="513568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i="1" dirty="0"/>
              <a:t>Draw()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A53FD-305E-41F9-AB05-71DEE71031B1}"/>
              </a:ext>
            </a:extLst>
          </p:cNvPr>
          <p:cNvSpPr/>
          <p:nvPr/>
        </p:nvSpPr>
        <p:spPr>
          <a:xfrm>
            <a:off x="2718089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6FD7-28B0-4240-88EE-EF9FBA688EB3}"/>
              </a:ext>
            </a:extLst>
          </p:cNvPr>
          <p:cNvSpPr/>
          <p:nvPr/>
        </p:nvSpPr>
        <p:spPr>
          <a:xfrm>
            <a:off x="2718089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60CEF6-C56D-4344-BDDD-1E60845E03FB}"/>
              </a:ext>
            </a:extLst>
          </p:cNvPr>
          <p:cNvGrpSpPr/>
          <p:nvPr/>
        </p:nvGrpSpPr>
        <p:grpSpPr>
          <a:xfrm>
            <a:off x="5834542" y="2848718"/>
            <a:ext cx="261458" cy="728673"/>
            <a:chOff x="8130101" y="3729637"/>
            <a:chExt cx="171050" cy="72867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1C2C66-24C3-4809-B4B1-5FC07F0A00F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718A9F4-72A2-44F3-90B7-FE4C9F98F4C7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5542E8-227B-4955-8652-705BD6EF5D91}"/>
              </a:ext>
            </a:extLst>
          </p:cNvPr>
          <p:cNvCxnSpPr>
            <a:cxnSpLocks/>
          </p:cNvCxnSpPr>
          <p:nvPr/>
        </p:nvCxnSpPr>
        <p:spPr>
          <a:xfrm flipV="1">
            <a:off x="401876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BD6A4-B818-4D83-BAE2-79783F7FE807}"/>
              </a:ext>
            </a:extLst>
          </p:cNvPr>
          <p:cNvCxnSpPr>
            <a:cxnSpLocks/>
          </p:cNvCxnSpPr>
          <p:nvPr/>
        </p:nvCxnSpPr>
        <p:spPr>
          <a:xfrm>
            <a:off x="4018760" y="3574810"/>
            <a:ext cx="3783895" cy="692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4EDA2-6631-488A-B8BA-A1D018245CD4}"/>
              </a:ext>
            </a:extLst>
          </p:cNvPr>
          <p:cNvSpPr/>
          <p:nvPr/>
        </p:nvSpPr>
        <p:spPr>
          <a:xfrm>
            <a:off x="6560648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74F8-B681-4DBF-B788-A6C6263E7CE5}"/>
              </a:ext>
            </a:extLst>
          </p:cNvPr>
          <p:cNvSpPr/>
          <p:nvPr/>
        </p:nvSpPr>
        <p:spPr>
          <a:xfrm>
            <a:off x="6560648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0B1744-9C35-4DB3-8DEC-CA6E98EB2CF0}"/>
              </a:ext>
            </a:extLst>
          </p:cNvPr>
          <p:cNvCxnSpPr>
            <a:cxnSpLocks/>
          </p:cNvCxnSpPr>
          <p:nvPr/>
        </p:nvCxnSpPr>
        <p:spPr>
          <a:xfrm flipV="1">
            <a:off x="779369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53147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7950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4225" y="39147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3375" y="389255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990726" y="2247900"/>
            <a:ext cx="3505199" cy="164465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 flipH="1">
            <a:off x="4024315" y="2605088"/>
            <a:ext cx="1716879" cy="111204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6094811" y="2743200"/>
            <a:ext cx="1" cy="97393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6426399" y="2605088"/>
            <a:ext cx="1841301" cy="10993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6696075" y="2247900"/>
            <a:ext cx="3752850" cy="156210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3803DA-17F8-4887-9628-6CEFB20CB219}"/>
              </a:ext>
            </a:extLst>
          </p:cNvPr>
          <p:cNvSpPr txBox="1"/>
          <p:nvPr/>
        </p:nvSpPr>
        <p:spPr>
          <a:xfrm>
            <a:off x="6283806" y="16742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30620" y="5097463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353029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5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98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697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6122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272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8C81B-28F0-4158-A4A6-E4A1A9B6D4D1}"/>
              </a:ext>
            </a:extLst>
          </p:cNvPr>
          <p:cNvCxnSpPr>
            <a:cxnSpLocks/>
          </p:cNvCxnSpPr>
          <p:nvPr/>
        </p:nvCxnSpPr>
        <p:spPr>
          <a:xfrm flipH="1">
            <a:off x="1416001" y="2586736"/>
            <a:ext cx="1700511" cy="21392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E384B-F68E-4A88-B64A-7C7C517CB2F8}"/>
              </a:ext>
            </a:extLst>
          </p:cNvPr>
          <p:cNvCxnSpPr>
            <a:cxnSpLocks/>
          </p:cNvCxnSpPr>
          <p:nvPr/>
        </p:nvCxnSpPr>
        <p:spPr>
          <a:xfrm>
            <a:off x="3557868" y="2766953"/>
            <a:ext cx="213914" cy="191137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BEB19-8BF7-40C9-8A0B-8B2A2C54B549}"/>
              </a:ext>
            </a:extLst>
          </p:cNvPr>
          <p:cNvCxnSpPr>
            <a:cxnSpLocks/>
          </p:cNvCxnSpPr>
          <p:nvPr/>
        </p:nvCxnSpPr>
        <p:spPr>
          <a:xfrm>
            <a:off x="4024316" y="2729067"/>
            <a:ext cx="1646381" cy="1833378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33210-A659-4F12-8AE1-0E8D07D2465A}"/>
              </a:ext>
            </a:extLst>
          </p:cNvPr>
          <p:cNvCxnSpPr>
            <a:cxnSpLocks/>
          </p:cNvCxnSpPr>
          <p:nvPr/>
        </p:nvCxnSpPr>
        <p:spPr>
          <a:xfrm>
            <a:off x="4131697" y="2456942"/>
            <a:ext cx="3853575" cy="222138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4086E-466A-4632-A885-5A61D4841500}"/>
              </a:ext>
            </a:extLst>
          </p:cNvPr>
          <p:cNvCxnSpPr>
            <a:cxnSpLocks/>
          </p:cNvCxnSpPr>
          <p:nvPr/>
        </p:nvCxnSpPr>
        <p:spPr>
          <a:xfrm>
            <a:off x="4169737" y="2185929"/>
            <a:ext cx="6080658" cy="261440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55080" y="581743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  <p:pic>
        <p:nvPicPr>
          <p:cNvPr id="3" name="Graphic 2" descr="Windy">
            <a:extLst>
              <a:ext uri="{FF2B5EF4-FFF2-40B4-BE49-F238E27FC236}">
                <a16:creationId xmlns:a16="http://schemas.microsoft.com/office/drawing/2014/main" id="{874C5D6C-B572-4E0C-B047-232084E05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4701" y="112791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Rain">
            <a:extLst>
              <a:ext uri="{FF2B5EF4-FFF2-40B4-BE49-F238E27FC236}">
                <a16:creationId xmlns:a16="http://schemas.microsoft.com/office/drawing/2014/main" id="{F8530BFB-0019-4693-B8B3-C19869141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58247" y="11231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Thermometer">
            <a:extLst>
              <a:ext uri="{FF2B5EF4-FFF2-40B4-BE49-F238E27FC236}">
                <a16:creationId xmlns:a16="http://schemas.microsoft.com/office/drawing/2014/main" id="{7E269148-7EC8-4CE6-A3C8-E7FE24C9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46" y="1641415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Sun">
            <a:extLst>
              <a:ext uri="{FF2B5EF4-FFF2-40B4-BE49-F238E27FC236}">
                <a16:creationId xmlns:a16="http://schemas.microsoft.com/office/drawing/2014/main" id="{DB86D966-E759-4B44-8F51-EB0DF5010F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817" y="1325960"/>
            <a:ext cx="716359" cy="716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Thermometer">
            <a:extLst>
              <a:ext uri="{FF2B5EF4-FFF2-40B4-BE49-F238E27FC236}">
                <a16:creationId xmlns:a16="http://schemas.microsoft.com/office/drawing/2014/main" id="{D0A11B32-5207-4011-9422-0A834603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6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AEA5DB-DA82-4785-88AD-41DAB99785EF}"/>
              </a:ext>
            </a:extLst>
          </p:cNvPr>
          <p:cNvCxnSpPr>
            <a:cxnSpLocks/>
          </p:cNvCxnSpPr>
          <p:nvPr/>
        </p:nvCxnSpPr>
        <p:spPr>
          <a:xfrm flipH="1">
            <a:off x="1788157" y="2550958"/>
            <a:ext cx="3743715" cy="226472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65E09A-26AD-4AFD-AD3C-C17140BAAB85}"/>
              </a:ext>
            </a:extLst>
          </p:cNvPr>
          <p:cNvCxnSpPr>
            <a:cxnSpLocks/>
          </p:cNvCxnSpPr>
          <p:nvPr/>
        </p:nvCxnSpPr>
        <p:spPr>
          <a:xfrm flipH="1">
            <a:off x="4024316" y="2778340"/>
            <a:ext cx="1821868" cy="1899986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5AFC48-0410-4825-B710-966A0629E57D}"/>
              </a:ext>
            </a:extLst>
          </p:cNvPr>
          <p:cNvCxnSpPr>
            <a:cxnSpLocks/>
          </p:cNvCxnSpPr>
          <p:nvPr/>
        </p:nvCxnSpPr>
        <p:spPr>
          <a:xfrm>
            <a:off x="6090535" y="2816226"/>
            <a:ext cx="5467" cy="1746219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CA6D1A-4FAF-4155-9F4D-BBA90E42B2B0}"/>
              </a:ext>
            </a:extLst>
          </p:cNvPr>
          <p:cNvCxnSpPr>
            <a:cxnSpLocks/>
          </p:cNvCxnSpPr>
          <p:nvPr/>
        </p:nvCxnSpPr>
        <p:spPr>
          <a:xfrm>
            <a:off x="6335279" y="2766953"/>
            <a:ext cx="1995658" cy="191137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664C76-6655-41B4-B935-8F4304AC29CF}"/>
              </a:ext>
            </a:extLst>
          </p:cNvPr>
          <p:cNvCxnSpPr>
            <a:cxnSpLocks/>
          </p:cNvCxnSpPr>
          <p:nvPr/>
        </p:nvCxnSpPr>
        <p:spPr>
          <a:xfrm>
            <a:off x="6585097" y="2532003"/>
            <a:ext cx="3911504" cy="214920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4CE1D7-D865-4C75-82C4-5F9B9249582F}"/>
              </a:ext>
            </a:extLst>
          </p:cNvPr>
          <p:cNvCxnSpPr>
            <a:cxnSpLocks/>
          </p:cNvCxnSpPr>
          <p:nvPr/>
        </p:nvCxnSpPr>
        <p:spPr>
          <a:xfrm flipH="1">
            <a:off x="2041230" y="2476441"/>
            <a:ext cx="6226079" cy="2555236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A245C06-720F-4ED8-B763-FE6DEAA0FD07}"/>
              </a:ext>
            </a:extLst>
          </p:cNvPr>
          <p:cNvCxnSpPr>
            <a:cxnSpLocks/>
          </p:cNvCxnSpPr>
          <p:nvPr/>
        </p:nvCxnSpPr>
        <p:spPr>
          <a:xfrm flipH="1">
            <a:off x="4401919" y="2630194"/>
            <a:ext cx="4040553" cy="214700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E5FD92-532A-40C2-9F0B-47BD71071BD3}"/>
              </a:ext>
            </a:extLst>
          </p:cNvPr>
          <p:cNvCxnSpPr>
            <a:cxnSpLocks/>
          </p:cNvCxnSpPr>
          <p:nvPr/>
        </p:nvCxnSpPr>
        <p:spPr>
          <a:xfrm flipH="1">
            <a:off x="6475634" y="2795625"/>
            <a:ext cx="2120066" cy="1769839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1EC96-30B6-4687-B859-201CB42D31A9}"/>
              </a:ext>
            </a:extLst>
          </p:cNvPr>
          <p:cNvCxnSpPr>
            <a:cxnSpLocks/>
          </p:cNvCxnSpPr>
          <p:nvPr/>
        </p:nvCxnSpPr>
        <p:spPr>
          <a:xfrm flipH="1">
            <a:off x="8559782" y="2834361"/>
            <a:ext cx="228355" cy="182842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126A4D-A536-4412-ACE5-B9FD0C19DDBE}"/>
              </a:ext>
            </a:extLst>
          </p:cNvPr>
          <p:cNvCxnSpPr>
            <a:cxnSpLocks/>
          </p:cNvCxnSpPr>
          <p:nvPr/>
        </p:nvCxnSpPr>
        <p:spPr>
          <a:xfrm>
            <a:off x="9123199" y="2729067"/>
            <a:ext cx="1633848" cy="19337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CE08D08-D0C9-4675-9B1A-BD5DB30B4F87}"/>
              </a:ext>
            </a:extLst>
          </p:cNvPr>
          <p:cNvSpPr txBox="1"/>
          <p:nvPr/>
        </p:nvSpPr>
        <p:spPr>
          <a:xfrm>
            <a:off x="629145" y="199456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38883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10260-7301-4792-BEC7-0AE5C47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E6CE2A88-2F3F-42F7-B77E-4912B7D5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E690B63F-93A0-4C90-8A34-074782310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5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CE7F1DC7-DAF9-4EC2-869E-D56C3AA5D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9847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3F99ACF-0D75-44A6-96BC-3D1EEDE6F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697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Monitor">
            <a:extLst>
              <a:ext uri="{FF2B5EF4-FFF2-40B4-BE49-F238E27FC236}">
                <a16:creationId xmlns:a16="http://schemas.microsoft.com/office/drawing/2014/main" id="{3119077D-245E-4FF0-8D16-693058FAC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56122" y="480230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Advertising">
            <a:extLst>
              <a:ext uri="{FF2B5EF4-FFF2-40B4-BE49-F238E27FC236}">
                <a16:creationId xmlns:a16="http://schemas.microsoft.com/office/drawing/2014/main" id="{5561132D-73D0-4F76-B0F9-3939324E82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272" y="4780081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1B253C-5FC6-433B-95BB-458334BF5F94}"/>
              </a:ext>
            </a:extLst>
          </p:cNvPr>
          <p:cNvSpPr txBox="1"/>
          <p:nvPr/>
        </p:nvSpPr>
        <p:spPr>
          <a:xfrm>
            <a:off x="5555080" y="581743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Observers</a:t>
            </a:r>
          </a:p>
        </p:txBody>
      </p:sp>
      <p:pic>
        <p:nvPicPr>
          <p:cNvPr id="3" name="Graphic 2" descr="Windy">
            <a:extLst>
              <a:ext uri="{FF2B5EF4-FFF2-40B4-BE49-F238E27FC236}">
                <a16:creationId xmlns:a16="http://schemas.microsoft.com/office/drawing/2014/main" id="{874C5D6C-B572-4E0C-B047-232084E05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4701" y="1127919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Rain">
            <a:extLst>
              <a:ext uri="{FF2B5EF4-FFF2-40B4-BE49-F238E27FC236}">
                <a16:creationId xmlns:a16="http://schemas.microsoft.com/office/drawing/2014/main" id="{F8530BFB-0019-4693-B8B3-C198691419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58247" y="1123175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Thermometer">
            <a:extLst>
              <a:ext uri="{FF2B5EF4-FFF2-40B4-BE49-F238E27FC236}">
                <a16:creationId xmlns:a16="http://schemas.microsoft.com/office/drawing/2014/main" id="{7E269148-7EC8-4CE6-A3C8-E7FE24C9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46" y="1641415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Sun">
            <a:extLst>
              <a:ext uri="{FF2B5EF4-FFF2-40B4-BE49-F238E27FC236}">
                <a16:creationId xmlns:a16="http://schemas.microsoft.com/office/drawing/2014/main" id="{DB86D966-E759-4B44-8F51-EB0DF5010F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55817" y="1325960"/>
            <a:ext cx="716359" cy="716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Thermometer">
            <a:extLst>
              <a:ext uri="{FF2B5EF4-FFF2-40B4-BE49-F238E27FC236}">
                <a16:creationId xmlns:a16="http://schemas.microsoft.com/office/drawing/2014/main" id="{D0A11B32-5207-4011-9422-0A834603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6" y="1690688"/>
            <a:ext cx="914400" cy="914400"/>
          </a:xfrm>
          <a:prstGeom prst="rect">
            <a:avLst/>
          </a:prstGeom>
          <a:effectLst>
            <a:outerShdw blurRad="38100" sx="107000" sy="107000" algn="ctr" rotWithShape="0">
              <a:prstClr val="black">
                <a:alpha val="40000"/>
              </a:prstClr>
            </a:outerShdw>
          </a:effec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CE08D08-D0C9-4675-9B1A-BD5DB30B4F87}"/>
              </a:ext>
            </a:extLst>
          </p:cNvPr>
          <p:cNvSpPr txBox="1"/>
          <p:nvPr/>
        </p:nvSpPr>
        <p:spPr>
          <a:xfrm>
            <a:off x="629145" y="1994561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Subjects</a:t>
            </a:r>
          </a:p>
        </p:txBody>
      </p:sp>
      <p:pic>
        <p:nvPicPr>
          <p:cNvPr id="7" name="Graphic 6" descr="Confused person">
            <a:extLst>
              <a:ext uri="{FF2B5EF4-FFF2-40B4-BE49-F238E27FC236}">
                <a16:creationId xmlns:a16="http://schemas.microsoft.com/office/drawing/2014/main" id="{E5A4DA5E-C3A8-4957-B8AA-B59AA15BD0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8800" y="3121043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8A2C56-1A7C-46DA-9BCB-88E7E6FB550E}"/>
              </a:ext>
            </a:extLst>
          </p:cNvPr>
          <p:cNvCxnSpPr>
            <a:cxnSpLocks/>
          </p:cNvCxnSpPr>
          <p:nvPr/>
        </p:nvCxnSpPr>
        <p:spPr>
          <a:xfrm>
            <a:off x="3742660" y="2732567"/>
            <a:ext cx="1733107" cy="63531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523A5-C7A0-4664-8E2B-03C0D5D34AC6}"/>
              </a:ext>
            </a:extLst>
          </p:cNvPr>
          <p:cNvCxnSpPr>
            <a:cxnSpLocks/>
          </p:cNvCxnSpPr>
          <p:nvPr/>
        </p:nvCxnSpPr>
        <p:spPr>
          <a:xfrm>
            <a:off x="6096000" y="2698593"/>
            <a:ext cx="0" cy="328945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FCBAC0-7691-43A2-A3D9-1B688EA4CA0E}"/>
              </a:ext>
            </a:extLst>
          </p:cNvPr>
          <p:cNvCxnSpPr>
            <a:cxnSpLocks/>
          </p:cNvCxnSpPr>
          <p:nvPr/>
        </p:nvCxnSpPr>
        <p:spPr>
          <a:xfrm flipH="1">
            <a:off x="6700715" y="2555815"/>
            <a:ext cx="1611631" cy="82335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A3AF21-710C-4CA9-867D-C16B626935EC}"/>
              </a:ext>
            </a:extLst>
          </p:cNvPr>
          <p:cNvCxnSpPr>
            <a:cxnSpLocks/>
          </p:cNvCxnSpPr>
          <p:nvPr/>
        </p:nvCxnSpPr>
        <p:spPr>
          <a:xfrm flipH="1">
            <a:off x="1955947" y="3706498"/>
            <a:ext cx="3682853" cy="1073583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A98228-F911-42F2-88D1-E53129034306}"/>
              </a:ext>
            </a:extLst>
          </p:cNvPr>
          <p:cNvCxnSpPr>
            <a:cxnSpLocks/>
          </p:cNvCxnSpPr>
          <p:nvPr/>
        </p:nvCxnSpPr>
        <p:spPr>
          <a:xfrm flipH="1">
            <a:off x="4391247" y="4076286"/>
            <a:ext cx="1279451" cy="66295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605EE4-FAA1-4C82-A7F8-7B1A555F3B0C}"/>
              </a:ext>
            </a:extLst>
          </p:cNvPr>
          <p:cNvCxnSpPr>
            <a:cxnSpLocks/>
          </p:cNvCxnSpPr>
          <p:nvPr/>
        </p:nvCxnSpPr>
        <p:spPr>
          <a:xfrm>
            <a:off x="6096000" y="4102989"/>
            <a:ext cx="0" cy="554071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CD25F2-A94C-42A6-B9D6-72EF53FD151E}"/>
              </a:ext>
            </a:extLst>
          </p:cNvPr>
          <p:cNvCxnSpPr>
            <a:cxnSpLocks/>
          </p:cNvCxnSpPr>
          <p:nvPr/>
        </p:nvCxnSpPr>
        <p:spPr>
          <a:xfrm>
            <a:off x="6521303" y="4076286"/>
            <a:ext cx="1463969" cy="662952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1EDF85-72BF-4025-BE78-101F045E1AD0}"/>
              </a:ext>
            </a:extLst>
          </p:cNvPr>
          <p:cNvCxnSpPr>
            <a:cxnSpLocks/>
          </p:cNvCxnSpPr>
          <p:nvPr/>
        </p:nvCxnSpPr>
        <p:spPr>
          <a:xfrm>
            <a:off x="6774545" y="3703967"/>
            <a:ext cx="3461508" cy="1076114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E875D-D0BB-4C32-BBD9-4299927BB77F}"/>
              </a:ext>
            </a:extLst>
          </p:cNvPr>
          <p:cNvSpPr txBox="1"/>
          <p:nvPr/>
        </p:nvSpPr>
        <p:spPr>
          <a:xfrm>
            <a:off x="6724566" y="3314214"/>
            <a:ext cx="17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Change Manager</a:t>
            </a:r>
          </a:p>
        </p:txBody>
      </p:sp>
    </p:spTree>
    <p:extLst>
      <p:ext uri="{BB962C8B-B14F-4D97-AF65-F5344CB8AC3E}">
        <p14:creationId xmlns:p14="http://schemas.microsoft.com/office/powerpoint/2010/main" val="114673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1C02-81D6-4E29-A452-9DCC58E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B739-3ED5-44EC-9804-37C70297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ChangeManager</a:t>
            </a:r>
            <a:r>
              <a:rPr lang="en-US" dirty="0"/>
              <a:t> will maintain the mapping between the </a:t>
            </a:r>
            <a:r>
              <a:rPr lang="en-US" i="1" dirty="0"/>
              <a:t>Subjects</a:t>
            </a:r>
            <a:r>
              <a:rPr lang="en-US" dirty="0"/>
              <a:t> &amp; their </a:t>
            </a:r>
            <a:r>
              <a:rPr lang="en-US" i="1" dirty="0"/>
              <a:t>Observers</a:t>
            </a:r>
          </a:p>
          <a:p>
            <a:r>
              <a:rPr lang="en-US" dirty="0"/>
              <a:t>Therefore, the </a:t>
            </a:r>
            <a:r>
              <a:rPr lang="en-US" i="1" dirty="0"/>
              <a:t>Subjects</a:t>
            </a:r>
            <a:r>
              <a:rPr lang="en-US" dirty="0"/>
              <a:t> don’t have to maintain a list of </a:t>
            </a:r>
            <a:r>
              <a:rPr lang="en-US" i="1" dirty="0"/>
              <a:t>Observers</a:t>
            </a:r>
          </a:p>
          <a:p>
            <a:r>
              <a:rPr lang="en-US" dirty="0"/>
              <a:t>The </a:t>
            </a:r>
            <a:r>
              <a:rPr lang="en-US" i="1" dirty="0"/>
              <a:t>Observers</a:t>
            </a:r>
            <a:r>
              <a:rPr lang="en-US" dirty="0"/>
              <a:t> will register with </a:t>
            </a:r>
            <a:r>
              <a:rPr lang="en-US" i="1" dirty="0" err="1"/>
              <a:t>ChangeManager</a:t>
            </a:r>
            <a:endParaRPr lang="en-US" i="1" dirty="0"/>
          </a:p>
          <a:p>
            <a:r>
              <a:rPr lang="en-US" dirty="0"/>
              <a:t>When the state of a </a:t>
            </a:r>
            <a:r>
              <a:rPr lang="en-US" i="1" dirty="0"/>
              <a:t>Subject</a:t>
            </a:r>
            <a:r>
              <a:rPr lang="en-US" dirty="0"/>
              <a:t> changes, it will notify the </a:t>
            </a:r>
            <a:r>
              <a:rPr lang="en-US" i="1" dirty="0" err="1"/>
              <a:t>ChangeManager</a:t>
            </a:r>
            <a:r>
              <a:rPr lang="en-US" dirty="0"/>
              <a:t> that will in turn send update to the </a:t>
            </a:r>
            <a:r>
              <a:rPr lang="en-US" i="1" dirty="0"/>
              <a:t>Observers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9457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8D47D3-2CEA-495B-AE97-360F3E764CE0}"/>
              </a:ext>
            </a:extLst>
          </p:cNvPr>
          <p:cNvSpPr/>
          <p:nvPr/>
        </p:nvSpPr>
        <p:spPr>
          <a:xfrm flipV="1">
            <a:off x="3293503" y="2758492"/>
            <a:ext cx="2407210" cy="847361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F2671414-936A-4583-823D-EEA20B6487EB}"/>
              </a:ext>
            </a:extLst>
          </p:cNvPr>
          <p:cNvSpPr/>
          <p:nvPr/>
        </p:nvSpPr>
        <p:spPr>
          <a:xfrm flipV="1">
            <a:off x="3359120" y="4306261"/>
            <a:ext cx="2189698" cy="609332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942316" y="1773540"/>
            <a:ext cx="2228866" cy="1489816"/>
            <a:chOff x="1928794" y="2034727"/>
            <a:chExt cx="1857388" cy="1489815"/>
          </a:xfrm>
          <a:solidFill>
            <a:schemeClr val="tx1">
              <a:lumMod val="95000"/>
            </a:schemeClr>
          </a:solidFill>
        </p:grpSpPr>
        <p:sp>
          <p:nvSpPr>
            <p:cNvPr id="37" name="Rectangle 15"/>
            <p:cNvSpPr/>
            <p:nvPr/>
          </p:nvSpPr>
          <p:spPr>
            <a:xfrm>
              <a:off x="1928794" y="2034727"/>
              <a:ext cx="1857388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Subject</a:t>
              </a:r>
              <a:endParaRPr lang="en-IN" sz="2160" b="1" i="1" dirty="0"/>
            </a:p>
          </p:txBody>
        </p:sp>
        <p:sp>
          <p:nvSpPr>
            <p:cNvPr id="38" name="Rectangle 3"/>
            <p:cNvSpPr/>
            <p:nvPr/>
          </p:nvSpPr>
          <p:spPr>
            <a:xfrm>
              <a:off x="1928794" y="2500306"/>
              <a:ext cx="1857388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Attach(Observer)</a:t>
              </a:r>
            </a:p>
            <a:p>
              <a:r>
                <a:rPr lang="en-US" sz="1920" dirty="0"/>
                <a:t>Detach(Observer)</a:t>
              </a:r>
            </a:p>
            <a:p>
              <a:r>
                <a:rPr lang="en-US" sz="1920" dirty="0"/>
                <a:t>Notify()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 rot="5400000">
            <a:off x="6517390" y="3447374"/>
            <a:ext cx="930282" cy="626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857703" y="2771053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grpSp>
        <p:nvGrpSpPr>
          <p:cNvPr id="5" name="Group 15"/>
          <p:cNvGrpSpPr/>
          <p:nvPr/>
        </p:nvGrpSpPr>
        <p:grpSpPr>
          <a:xfrm>
            <a:off x="6209119" y="1818253"/>
            <a:ext cx="1628786" cy="952798"/>
            <a:chOff x="5572132" y="2047574"/>
            <a:chExt cx="1357322" cy="952798"/>
          </a:xfrm>
          <a:solidFill>
            <a:schemeClr val="tx1">
              <a:lumMod val="95000"/>
            </a:schemeClr>
          </a:solidFill>
        </p:grpSpPr>
        <p:sp>
          <p:nvSpPr>
            <p:cNvPr id="35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Observer</a:t>
              </a:r>
              <a:endParaRPr lang="en-IN" sz="2160" b="1" i="1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Update()</a:t>
              </a: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6037668" y="3915649"/>
            <a:ext cx="2160924" cy="1284296"/>
            <a:chOff x="5572132" y="2047574"/>
            <a:chExt cx="1357322" cy="1284296"/>
          </a:xfrm>
          <a:solidFill>
            <a:schemeClr val="tx1">
              <a:lumMod val="95000"/>
            </a:schemeClr>
          </a:solidFill>
        </p:grpSpPr>
        <p:sp>
          <p:nvSpPr>
            <p:cNvPr id="33" name="Rectangle 15"/>
            <p:cNvSpPr/>
            <p:nvPr/>
          </p:nvSpPr>
          <p:spPr>
            <a:xfrm>
              <a:off x="5572132" y="2047574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/>
                <a:t>ConcreteObserver</a:t>
              </a:r>
              <a:endParaRPr lang="en-IN" sz="1920" b="1" dirty="0"/>
            </a:p>
          </p:txBody>
        </p:sp>
        <p:sp>
          <p:nvSpPr>
            <p:cNvPr id="34" name="Rectangle 3"/>
            <p:cNvSpPr/>
            <p:nvPr/>
          </p:nvSpPr>
          <p:spPr>
            <a:xfrm>
              <a:off x="5572132" y="2404764"/>
              <a:ext cx="1357322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Update()</a:t>
              </a:r>
            </a:p>
          </p:txBody>
        </p:sp>
        <p:sp>
          <p:nvSpPr>
            <p:cNvPr id="57" name="Rectangle 15"/>
            <p:cNvSpPr/>
            <p:nvPr/>
          </p:nvSpPr>
          <p:spPr>
            <a:xfrm>
              <a:off x="5572132" y="2974680"/>
              <a:ext cx="1357322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observerState</a:t>
              </a:r>
              <a:endParaRPr lang="en-IN" sz="1920" dirty="0"/>
            </a:p>
          </p:txBody>
        </p:sp>
      </p:grpSp>
      <p:cxnSp>
        <p:nvCxnSpPr>
          <p:cNvPr id="18" name="Straight Connector 17"/>
          <p:cNvCxnSpPr>
            <a:cxnSpLocks/>
            <a:stCxn id="19" idx="3"/>
          </p:cNvCxnSpPr>
          <p:nvPr/>
        </p:nvCxnSpPr>
        <p:spPr>
          <a:xfrm>
            <a:off x="2118080" y="3492020"/>
            <a:ext cx="0" cy="4236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989491" y="3277706"/>
            <a:ext cx="257177" cy="2143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cxnSp>
        <p:nvCxnSpPr>
          <p:cNvPr id="20" name="Straight Connector 19"/>
          <p:cNvCxnSpPr>
            <a:cxnSpLocks/>
            <a:stCxn id="37" idx="3"/>
            <a:endCxn id="35" idx="1"/>
          </p:cNvCxnSpPr>
          <p:nvPr/>
        </p:nvCxnSpPr>
        <p:spPr>
          <a:xfrm flipV="1">
            <a:off x="3171182" y="1996848"/>
            <a:ext cx="3037937" cy="948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7666456" y="4485566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3130522" y="4136735"/>
            <a:ext cx="2904028" cy="763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3256908" y="2876157"/>
            <a:ext cx="2571768" cy="6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for all o in observers{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    o-&gt;Update()</a:t>
            </a:r>
          </a:p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3374931" y="4565803"/>
            <a:ext cx="2057414" cy="24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680" dirty="0">
                <a:solidFill>
                  <a:srgbClr val="000000"/>
                </a:solidFill>
              </a:rPr>
              <a:t>return subjectState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10336" y="3915647"/>
            <a:ext cx="2123304" cy="1812518"/>
            <a:chOff x="714348" y="3347760"/>
            <a:chExt cx="1857389" cy="1510432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714348" y="3347760"/>
              <a:ext cx="1857388" cy="3507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ConcreteSubject</a:t>
              </a:r>
              <a:endParaRPr lang="en-IN" sz="216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714349" y="3698534"/>
              <a:ext cx="1857388" cy="77167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15"/>
            <p:cNvSpPr/>
            <p:nvPr/>
          </p:nvSpPr>
          <p:spPr>
            <a:xfrm>
              <a:off x="714348" y="4470209"/>
              <a:ext cx="1857388" cy="3879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subjectState</a:t>
              </a:r>
              <a:endParaRPr lang="en-IN" sz="192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125622" y="3798069"/>
            <a:ext cx="83947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subject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71182" y="1690688"/>
            <a:ext cx="111443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observers</a:t>
            </a:r>
            <a:endParaRPr lang="en-IN" sz="168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02417" y="4396374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5E76BE3-DBE7-4FA1-BCF3-C9530A3C3092}"/>
              </a:ext>
            </a:extLst>
          </p:cNvPr>
          <p:cNvSpPr/>
          <p:nvPr/>
        </p:nvSpPr>
        <p:spPr>
          <a:xfrm flipV="1">
            <a:off x="8610600" y="4204454"/>
            <a:ext cx="3289416" cy="739905"/>
          </a:xfrm>
          <a:prstGeom prst="foldedCorner">
            <a:avLst>
              <a:gd name="adj" fmla="val 49108"/>
            </a:avLst>
          </a:prstGeom>
          <a:solidFill>
            <a:schemeClr val="tx2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22E95-1440-44FD-ADA5-697CA0258348}"/>
              </a:ext>
            </a:extLst>
          </p:cNvPr>
          <p:cNvSpPr txBox="1"/>
          <p:nvPr/>
        </p:nvSpPr>
        <p:spPr>
          <a:xfrm>
            <a:off x="8610600" y="4439747"/>
            <a:ext cx="325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observerState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=subject-&gt;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GetState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B2B79F-E207-4A6F-9952-6832CAE7B7C3}"/>
              </a:ext>
            </a:extLst>
          </p:cNvPr>
          <p:cNvCxnSpPr>
            <a:cxnSpLocks/>
          </p:cNvCxnSpPr>
          <p:nvPr/>
        </p:nvCxnSpPr>
        <p:spPr>
          <a:xfrm>
            <a:off x="2398198" y="4528787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8A0EB6-25EA-40D9-816E-9646FC6F8303}"/>
              </a:ext>
            </a:extLst>
          </p:cNvPr>
          <p:cNvSpPr/>
          <p:nvPr/>
        </p:nvSpPr>
        <p:spPr>
          <a:xfrm>
            <a:off x="2234159" y="4439595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E64B7-9BB9-45EB-930C-362C0314A10E}"/>
              </a:ext>
            </a:extLst>
          </p:cNvPr>
          <p:cNvCxnSpPr>
            <a:cxnSpLocks/>
          </p:cNvCxnSpPr>
          <p:nvPr/>
        </p:nvCxnSpPr>
        <p:spPr>
          <a:xfrm>
            <a:off x="2332581" y="2981020"/>
            <a:ext cx="944144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610CB63-ED59-4E81-BD6B-21BC599F687A}"/>
              </a:ext>
            </a:extLst>
          </p:cNvPr>
          <p:cNvSpPr/>
          <p:nvPr/>
        </p:nvSpPr>
        <p:spPr>
          <a:xfrm>
            <a:off x="2168542" y="2891828"/>
            <a:ext cx="164039" cy="16942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</p:spTree>
    <p:extLst>
      <p:ext uri="{BB962C8B-B14F-4D97-AF65-F5344CB8AC3E}">
        <p14:creationId xmlns:p14="http://schemas.microsoft.com/office/powerpoint/2010/main" val="3476715330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34D6-8853-489E-9408-EFBC1367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0825-3398-47AD-A0C2-A7577057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Notification mechanism is like a broadcast</a:t>
            </a:r>
          </a:p>
          <a:p>
            <a:r>
              <a:rPr lang="en-US" i="1" dirty="0"/>
              <a:t>Subject</a:t>
            </a:r>
            <a:r>
              <a:rPr lang="en-US" dirty="0"/>
              <a:t> doesn’t have to </a:t>
            </a:r>
          </a:p>
          <a:p>
            <a:pPr lvl="1"/>
            <a:r>
              <a:rPr lang="en-US" dirty="0"/>
              <a:t>specify a receiver</a:t>
            </a:r>
          </a:p>
          <a:p>
            <a:pPr lvl="1"/>
            <a:r>
              <a:rPr lang="en-US" dirty="0"/>
              <a:t>wait for a result</a:t>
            </a:r>
          </a:p>
          <a:p>
            <a:r>
              <a:rPr lang="en-US" dirty="0"/>
              <a:t>Loose coupling between </a:t>
            </a:r>
            <a:r>
              <a:rPr lang="en-US" i="1" dirty="0"/>
              <a:t>Subject</a:t>
            </a:r>
            <a:r>
              <a:rPr lang="en-US" dirty="0"/>
              <a:t> &amp; </a:t>
            </a:r>
            <a:r>
              <a:rPr lang="en-US" i="1" dirty="0"/>
              <a:t>Observers</a:t>
            </a:r>
          </a:p>
          <a:p>
            <a:r>
              <a:rPr lang="en-US" i="1" dirty="0"/>
              <a:t>Observers</a:t>
            </a:r>
            <a:r>
              <a:rPr lang="en-US" dirty="0"/>
              <a:t> can be added or removed dynamically</a:t>
            </a:r>
          </a:p>
          <a:p>
            <a:r>
              <a:rPr lang="en-US" i="1" dirty="0"/>
              <a:t>Subjects</a:t>
            </a:r>
            <a:r>
              <a:rPr lang="en-US" dirty="0"/>
              <a:t> can be used without their </a:t>
            </a:r>
            <a:r>
              <a:rPr lang="en-US" i="1" dirty="0"/>
              <a:t>Observers</a:t>
            </a:r>
          </a:p>
          <a:p>
            <a:r>
              <a:rPr lang="en-US" i="1" dirty="0"/>
              <a:t>Subject</a:t>
            </a:r>
            <a:r>
              <a:rPr lang="en-US" dirty="0"/>
              <a:t> &amp; </a:t>
            </a:r>
            <a:r>
              <a:rPr lang="en-US" i="1" dirty="0"/>
              <a:t>Observers</a:t>
            </a:r>
            <a:r>
              <a:rPr lang="en-US" dirty="0"/>
              <a:t> can belong to different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Observers</a:t>
            </a:r>
            <a:r>
              <a:rPr lang="en-US" dirty="0"/>
              <a:t> don’t have any knowledge of each others’ presence</a:t>
            </a:r>
          </a:p>
          <a:p>
            <a:pPr lvl="1"/>
            <a:r>
              <a:rPr lang="en-US" dirty="0"/>
              <a:t>They must be careful about triggering updates</a:t>
            </a:r>
          </a:p>
          <a:p>
            <a:r>
              <a:rPr lang="en-US" dirty="0"/>
              <a:t>With simple update interface, </a:t>
            </a:r>
            <a:r>
              <a:rPr lang="en-US" i="1" dirty="0"/>
              <a:t>Observers</a:t>
            </a:r>
            <a:r>
              <a:rPr lang="en-US" dirty="0"/>
              <a:t> will find it difficult to ascertain the change</a:t>
            </a:r>
          </a:p>
          <a:p>
            <a:r>
              <a:rPr lang="en-US" dirty="0"/>
              <a:t>On the other hand, specific notifications will entail conditional logic in </a:t>
            </a:r>
            <a:r>
              <a:rPr lang="en-US" i="1" dirty="0"/>
              <a:t>Observers</a:t>
            </a:r>
            <a:r>
              <a:rPr lang="en-US" dirty="0"/>
              <a:t> that will make them more complex</a:t>
            </a:r>
          </a:p>
          <a:p>
            <a:r>
              <a:rPr lang="en-US" dirty="0"/>
              <a:t>Too many changes in the </a:t>
            </a:r>
            <a:r>
              <a:rPr lang="en-US" i="1" dirty="0"/>
              <a:t>Subject</a:t>
            </a:r>
            <a:r>
              <a:rPr lang="en-US" dirty="0"/>
              <a:t> may cause a flurry of updates in the </a:t>
            </a:r>
            <a:r>
              <a:rPr lang="en-US" i="1" dirty="0"/>
              <a:t>Observers</a:t>
            </a:r>
          </a:p>
          <a:p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7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Observer pattern can be used when</a:t>
            </a:r>
          </a:p>
          <a:p>
            <a:pPr lvl="1"/>
            <a:r>
              <a:rPr lang="en-US" dirty="0"/>
              <a:t>a change to one object requires changing others, and you don’t know how many objects need to be changed</a:t>
            </a:r>
          </a:p>
          <a:p>
            <a:pPr lvl="1"/>
            <a:r>
              <a:rPr lang="en-US" dirty="0"/>
              <a:t>an object should be able to notify other objects without depending on those objects</a:t>
            </a:r>
          </a:p>
          <a:p>
            <a:pPr lvl="1"/>
            <a:r>
              <a:rPr lang="en-US" dirty="0"/>
              <a:t>several objects should synchronize their state with other objects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13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Mediator Pattern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object-oriented design, we strive for distribution of behavior among objects</a:t>
            </a:r>
          </a:p>
          <a:p>
            <a:r>
              <a:rPr lang="en-US" dirty="0"/>
              <a:t>This is helpful as each object handles a specific behavior making the system easier to extend &amp; reuse</a:t>
            </a:r>
          </a:p>
          <a:p>
            <a:r>
              <a:rPr lang="en-US" dirty="0"/>
              <a:t>For the overall functionality of the system, these objects have to communicate with each other</a:t>
            </a:r>
          </a:p>
          <a:p>
            <a:r>
              <a:rPr lang="en-US" dirty="0"/>
              <a:t>This may lead to interconnections between objects; every object may have to know about the other</a:t>
            </a:r>
          </a:p>
          <a:p>
            <a:r>
              <a:rPr lang="en-US" dirty="0"/>
              <a:t>This increases coupling between objects</a:t>
            </a:r>
          </a:p>
          <a:p>
            <a:pPr lvl="1"/>
            <a:r>
              <a:rPr lang="en-US" dirty="0"/>
              <a:t>the application becomes monolithic</a:t>
            </a:r>
          </a:p>
          <a:p>
            <a:pPr lvl="1"/>
            <a:r>
              <a:rPr lang="en-US" dirty="0"/>
              <a:t>it is difficult to change the behavior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1170048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687F-5B25-4E62-A313-790A85BA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03C0-2CE8-4933-A280-155BC4DE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reduce this coupling, the objects can communicate with a central object</a:t>
            </a:r>
          </a:p>
          <a:p>
            <a:r>
              <a:rPr lang="en-US" dirty="0"/>
              <a:t>This central object is the mediator</a:t>
            </a:r>
          </a:p>
          <a:p>
            <a:r>
              <a:rPr lang="en-US" dirty="0"/>
              <a:t>It is responsible for controlling and coordinating the interactions of objects</a:t>
            </a:r>
          </a:p>
          <a:p>
            <a:r>
              <a:rPr lang="en-US" dirty="0"/>
              <a:t>Thus, the objects don’t have to refer to each other explicitly</a:t>
            </a:r>
          </a:p>
          <a:p>
            <a:r>
              <a:rPr lang="en-US" dirty="0"/>
              <a:t>Instead, each object only knows the mediator, thus reducing the number of interconnections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782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312002" y="2005717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106367" y="2005718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Button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393392" y="2341737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166287" y="2244995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312002" y="3947869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Paragraph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106367" y="3947870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Sentences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393392" y="4283889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166287" y="4191910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</p:spTree>
    <p:extLst>
      <p:ext uri="{BB962C8B-B14F-4D97-AF65-F5344CB8AC3E}">
        <p14:creationId xmlns:p14="http://schemas.microsoft.com/office/powerpoint/2010/main" val="1511585363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1B1E-C6A4-4E73-AE99-E5B3705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95DDFE8C-05BC-4E34-90E7-F1AE6133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444991" y="2734139"/>
            <a:ext cx="601980" cy="601980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8A2826D0-7B72-4FEC-A986-19ECF4F5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657602" y="4333689"/>
            <a:ext cx="601980" cy="601980"/>
          </a:xfrm>
          <a:prstGeom prst="rect">
            <a:avLst/>
          </a:prstGeom>
        </p:spPr>
      </p:pic>
      <p:pic>
        <p:nvPicPr>
          <p:cNvPr id="10" name="Graphic 9" descr="Airplane">
            <a:extLst>
              <a:ext uri="{FF2B5EF4-FFF2-40B4-BE49-F238E27FC236}">
                <a16:creationId xmlns:a16="http://schemas.microsoft.com/office/drawing/2014/main" id="{9956AEF5-C482-46A8-BB68-E5D8AC1B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259582" y="1678817"/>
            <a:ext cx="601980" cy="601980"/>
          </a:xfrm>
          <a:prstGeom prst="rect">
            <a:avLst/>
          </a:prstGeom>
        </p:spPr>
      </p:pic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412FCE5F-63BE-424C-B051-ABAEA906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35533" y="2280797"/>
            <a:ext cx="601980" cy="601980"/>
          </a:xfrm>
          <a:prstGeom prst="rect">
            <a:avLst/>
          </a:prstGeom>
        </p:spPr>
      </p:pic>
      <p:pic>
        <p:nvPicPr>
          <p:cNvPr id="12" name="Graphic 11" descr="Airplane">
            <a:extLst>
              <a:ext uri="{FF2B5EF4-FFF2-40B4-BE49-F238E27FC236}">
                <a16:creationId xmlns:a16="http://schemas.microsoft.com/office/drawing/2014/main" id="{CECEDA09-1817-4440-909E-C91F2E0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33553" y="3549649"/>
            <a:ext cx="601980" cy="601980"/>
          </a:xfrm>
          <a:prstGeom prst="rect">
            <a:avLst/>
          </a:prstGeom>
        </p:spPr>
      </p:pic>
      <p:pic>
        <p:nvPicPr>
          <p:cNvPr id="13" name="Graphic 12" descr="Airplane">
            <a:extLst>
              <a:ext uri="{FF2B5EF4-FFF2-40B4-BE49-F238E27FC236}">
                <a16:creationId xmlns:a16="http://schemas.microsoft.com/office/drawing/2014/main" id="{D24B6350-EF8B-4CBA-9CE2-33B0547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2013" y="3919144"/>
            <a:ext cx="601980" cy="601980"/>
          </a:xfrm>
          <a:prstGeom prst="rect">
            <a:avLst/>
          </a:prstGeom>
        </p:spPr>
      </p:pic>
      <p:pic>
        <p:nvPicPr>
          <p:cNvPr id="14" name="Graphic 13" descr="Airplane">
            <a:extLst>
              <a:ext uri="{FF2B5EF4-FFF2-40B4-BE49-F238E27FC236}">
                <a16:creationId xmlns:a16="http://schemas.microsoft.com/office/drawing/2014/main" id="{702349CE-6C6E-45FF-B173-4233D72C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505701" y="1769862"/>
            <a:ext cx="601980" cy="6019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7D9DC7-FBD7-4DC5-BDAF-1942AF4095BF}"/>
              </a:ext>
            </a:extLst>
          </p:cNvPr>
          <p:cNvSpPr/>
          <p:nvPr/>
        </p:nvSpPr>
        <p:spPr>
          <a:xfrm>
            <a:off x="5210982" y="6520851"/>
            <a:ext cx="17700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Icons made by </a:t>
            </a:r>
            <a:r>
              <a:rPr lang="en-US" sz="600" dirty="0" err="1">
                <a:solidFill>
                  <a:schemeClr val="bg1">
                    <a:lumMod val="65000"/>
                    <a:lumOff val="35000"/>
                  </a:schemeClr>
                </a:solidFill>
                <a:hlinkClick r:id="rId4" tooltip="smalllike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smalllikeart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from 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  <a:hlinkClick r:id="rId5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en-IN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DE2099F-EE79-4568-B070-8CD0A4D2F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67" y="4426466"/>
            <a:ext cx="1603266" cy="160326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4FF3A0-DA0F-413B-BA6F-FCBE812AD032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>
            <a:off x="4560572" y="2280797"/>
            <a:ext cx="3246119" cy="9104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965760-B6FE-466E-9D05-C3693F628E0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flipV="1">
            <a:off x="2937513" y="2280797"/>
            <a:ext cx="1623059" cy="30099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D9CFEB-3237-4849-8D87-C04089503E2F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V="1">
            <a:off x="3958592" y="2371842"/>
            <a:ext cx="3848099" cy="196184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EB5B4-832F-482A-9B1E-35631E7C32A1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flipH="1" flipV="1">
            <a:off x="7806691" y="2371842"/>
            <a:ext cx="1638300" cy="66328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9696B-0759-40B1-BC4C-370A283FEA0F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8463003" y="3035129"/>
            <a:ext cx="981988" cy="8840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FCF2E-2322-4AE6-B8F0-A4C1032E164D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V="1">
            <a:off x="3958592" y="3919144"/>
            <a:ext cx="4504411" cy="41454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FF6F3-BCD2-4DE5-B5F9-877B50499E28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335533" y="2581787"/>
            <a:ext cx="601980" cy="12688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202D95-5D3F-4270-B109-D046EE75327A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>
            <a:off x="2335533" y="3850639"/>
            <a:ext cx="1623059" cy="48305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9A127-5B2A-4B7D-8DBD-DC6633F12F7F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>
            <a:off x="2937513" y="2581787"/>
            <a:ext cx="1021079" cy="17519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77A28-2F6D-4A4D-A3F6-004EE5AF223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3958592" y="2280797"/>
            <a:ext cx="601980" cy="205289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6EF17-C36E-4CD4-95B5-DFE157FC2EE7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flipH="1">
            <a:off x="3958592" y="3035129"/>
            <a:ext cx="5486399" cy="12985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429796-A311-48F5-9B9E-2D84C1A6197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H="1" flipV="1">
            <a:off x="4560572" y="2280797"/>
            <a:ext cx="3902431" cy="163834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96754C-51E1-4DA2-AB8B-1C1F54F05FD4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 flipH="1" flipV="1">
            <a:off x="7806691" y="2371842"/>
            <a:ext cx="656312" cy="15473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2A707D-D826-4E11-BDEC-1284572720A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37513" y="2581787"/>
            <a:ext cx="5525490" cy="13446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155EBD-3FFD-4B8A-ACD4-9B5EB2EF18EB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>
            <a:off x="2335533" y="3850639"/>
            <a:ext cx="6127470" cy="6850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F8D876-8C0F-40DA-A517-35127413B7BF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flipV="1">
            <a:off x="2335533" y="2280797"/>
            <a:ext cx="2225039" cy="156984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0EFAB38-C7A7-418D-95B6-757F4CE6275F}"/>
              </a:ext>
            </a:extLst>
          </p:cNvPr>
          <p:cNvCxnSpPr>
            <a:cxnSpLocks/>
            <a:stCxn id="12" idx="0"/>
            <a:endCxn id="14" idx="3"/>
          </p:cNvCxnSpPr>
          <p:nvPr/>
        </p:nvCxnSpPr>
        <p:spPr>
          <a:xfrm flipV="1">
            <a:off x="2335533" y="2371842"/>
            <a:ext cx="5471158" cy="14787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5A09BB-BD6C-46B3-B307-EBEE0DDCCB2C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flipH="1" flipV="1">
            <a:off x="4560572" y="2280797"/>
            <a:ext cx="4884419" cy="754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1F586-3AA0-4250-8B06-AE1D1CB7725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335533" y="3035129"/>
            <a:ext cx="7109458" cy="81551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7229BC-C296-4F56-BC7A-354A01CAAD4B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flipH="1" flipV="1">
            <a:off x="2937513" y="2581787"/>
            <a:ext cx="6507478" cy="45334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99515C-895D-48C9-B324-01606D58D12E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032765" y="2371842"/>
            <a:ext cx="4773926" cy="21830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9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81B1E-C6A4-4E73-AE99-E5B3705B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95DDFE8C-05BC-4E34-90E7-F1AE61335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444991" y="2734139"/>
            <a:ext cx="601980" cy="601980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8A2826D0-7B72-4FEC-A986-19ECF4F5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657602" y="4333689"/>
            <a:ext cx="601980" cy="601980"/>
          </a:xfrm>
          <a:prstGeom prst="rect">
            <a:avLst/>
          </a:prstGeom>
        </p:spPr>
      </p:pic>
      <p:pic>
        <p:nvPicPr>
          <p:cNvPr id="10" name="Graphic 9" descr="Airplane">
            <a:extLst>
              <a:ext uri="{FF2B5EF4-FFF2-40B4-BE49-F238E27FC236}">
                <a16:creationId xmlns:a16="http://schemas.microsoft.com/office/drawing/2014/main" id="{9956AEF5-C482-46A8-BB68-E5D8AC1B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259582" y="1678817"/>
            <a:ext cx="601980" cy="601980"/>
          </a:xfrm>
          <a:prstGeom prst="rect">
            <a:avLst/>
          </a:prstGeom>
        </p:spPr>
      </p:pic>
      <p:pic>
        <p:nvPicPr>
          <p:cNvPr id="11" name="Graphic 10" descr="Airplane">
            <a:extLst>
              <a:ext uri="{FF2B5EF4-FFF2-40B4-BE49-F238E27FC236}">
                <a16:creationId xmlns:a16="http://schemas.microsoft.com/office/drawing/2014/main" id="{412FCE5F-63BE-424C-B051-ABAEA906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335533" y="2280797"/>
            <a:ext cx="601980" cy="601980"/>
          </a:xfrm>
          <a:prstGeom prst="rect">
            <a:avLst/>
          </a:prstGeom>
        </p:spPr>
      </p:pic>
      <p:pic>
        <p:nvPicPr>
          <p:cNvPr id="12" name="Graphic 11" descr="Airplane">
            <a:extLst>
              <a:ext uri="{FF2B5EF4-FFF2-40B4-BE49-F238E27FC236}">
                <a16:creationId xmlns:a16="http://schemas.microsoft.com/office/drawing/2014/main" id="{CECEDA09-1817-4440-909E-C91F2E0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33553" y="3549649"/>
            <a:ext cx="601980" cy="601980"/>
          </a:xfrm>
          <a:prstGeom prst="rect">
            <a:avLst/>
          </a:prstGeom>
        </p:spPr>
      </p:pic>
      <p:pic>
        <p:nvPicPr>
          <p:cNvPr id="13" name="Graphic 12" descr="Airplane">
            <a:extLst>
              <a:ext uri="{FF2B5EF4-FFF2-40B4-BE49-F238E27FC236}">
                <a16:creationId xmlns:a16="http://schemas.microsoft.com/office/drawing/2014/main" id="{D24B6350-EF8B-4CBA-9CE2-33B0547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62013" y="3919144"/>
            <a:ext cx="601980" cy="601980"/>
          </a:xfrm>
          <a:prstGeom prst="rect">
            <a:avLst/>
          </a:prstGeom>
        </p:spPr>
      </p:pic>
      <p:pic>
        <p:nvPicPr>
          <p:cNvPr id="14" name="Graphic 13" descr="Airplane">
            <a:extLst>
              <a:ext uri="{FF2B5EF4-FFF2-40B4-BE49-F238E27FC236}">
                <a16:creationId xmlns:a16="http://schemas.microsoft.com/office/drawing/2014/main" id="{702349CE-6C6E-45FF-B173-4233D72C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505701" y="1769862"/>
            <a:ext cx="601980" cy="6019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7D9DC7-FBD7-4DC5-BDAF-1942AF4095BF}"/>
              </a:ext>
            </a:extLst>
          </p:cNvPr>
          <p:cNvSpPr/>
          <p:nvPr/>
        </p:nvSpPr>
        <p:spPr>
          <a:xfrm>
            <a:off x="5210982" y="6522770"/>
            <a:ext cx="177003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Icons made by </a:t>
            </a:r>
            <a:r>
              <a:rPr lang="en-US" sz="600" dirty="0" err="1">
                <a:solidFill>
                  <a:schemeClr val="bg1">
                    <a:lumMod val="65000"/>
                    <a:lumOff val="35000"/>
                  </a:schemeClr>
                </a:solidFill>
                <a:hlinkClick r:id="rId4" tooltip="smalllike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smalllikeart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from </a:t>
            </a:r>
            <a:r>
              <a:rPr lang="en-US" sz="600" dirty="0">
                <a:solidFill>
                  <a:schemeClr val="bg1">
                    <a:lumMod val="65000"/>
                    <a:lumOff val="35000"/>
                  </a:schemeClr>
                </a:solidFill>
                <a:hlinkClick r:id="rId5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en-IN" sz="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DE2099F-EE79-4568-B070-8CD0A4D2F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67" y="4426466"/>
            <a:ext cx="1603266" cy="16032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9696B-0759-40B1-BC4C-370A283FEA0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97633" y="3035129"/>
            <a:ext cx="2547358" cy="148599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FCF2E-2322-4AE6-B8F0-A4C1032E164D}"/>
              </a:ext>
            </a:extLst>
          </p:cNvPr>
          <p:cNvCxnSpPr>
            <a:cxnSpLocks/>
          </p:cNvCxnSpPr>
          <p:nvPr/>
        </p:nvCxnSpPr>
        <p:spPr>
          <a:xfrm flipV="1">
            <a:off x="6981018" y="4426466"/>
            <a:ext cx="1305732" cy="50920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202D95-5D3F-4270-B109-D046EE75327A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335533" y="3850639"/>
            <a:ext cx="2875449" cy="7840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99A127-5B2A-4B7D-8DBD-DC6633F12F7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37513" y="2581787"/>
            <a:ext cx="2567938" cy="175190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77A28-2F6D-4A4D-A3F6-004EE5AF2231}"/>
              </a:ext>
            </a:extLst>
          </p:cNvPr>
          <p:cNvCxnSpPr>
            <a:cxnSpLocks/>
          </p:cNvCxnSpPr>
          <p:nvPr/>
        </p:nvCxnSpPr>
        <p:spPr>
          <a:xfrm flipH="1" flipV="1">
            <a:off x="4152900" y="4838701"/>
            <a:ext cx="962025" cy="969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96754C-51E1-4DA2-AB8B-1C1F54F05FD4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429375" y="2371842"/>
            <a:ext cx="1377316" cy="184829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5A09BB-BD6C-46B3-B307-EBEE0DDCCB2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4560572" y="2280797"/>
            <a:ext cx="1306827" cy="193933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61E68-20DF-40D6-BA79-AFFD4FFA9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Define an object that encapsulates how a set of objects interact. Mediator promotes loose coupling by keeping objects from referring to each other explicitly, and it lets you vary their interaction independently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36454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Colleague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ConcreteColleague1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ConcreteColleague2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Mediator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ConcreteMediator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47176" y="4486993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81892" y="4495802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15543" y="4724400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781891" y="4495804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15544" y="5105403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95892" y="2373868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3738579989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1789238" y="1678616"/>
            <a:ext cx="1307805" cy="4665661"/>
            <a:chOff x="-30126" y="1626154"/>
            <a:chExt cx="1307805" cy="4665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colleague1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623776" y="2263996"/>
              <a:ext cx="1" cy="402781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 flipV="1">
            <a:off x="2565432" y="2749972"/>
            <a:ext cx="2883780" cy="16178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4906871" y="1654470"/>
            <a:ext cx="1307805" cy="4558997"/>
            <a:chOff x="-30126" y="1626154"/>
            <a:chExt cx="1307805" cy="455899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mediator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5455330" y="2495789"/>
            <a:ext cx="215991" cy="2301206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3518109" y="2385144"/>
            <a:ext cx="109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OnInvoke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9913556" y="1654470"/>
            <a:ext cx="1307805" cy="4689807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7ED68C-7087-4D85-943A-61A4A9B8BF4E}"/>
              </a:ext>
            </a:extLst>
          </p:cNvPr>
          <p:cNvCxnSpPr>
            <a:cxnSpLocks/>
          </p:cNvCxnSpPr>
          <p:nvPr/>
        </p:nvCxnSpPr>
        <p:spPr>
          <a:xfrm>
            <a:off x="5671321" y="2987128"/>
            <a:ext cx="2516618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9A4CBD-01B1-4166-9F3F-315140231343}"/>
              </a:ext>
            </a:extLst>
          </p:cNvPr>
          <p:cNvCxnSpPr>
            <a:cxnSpLocks/>
          </p:cNvCxnSpPr>
          <p:nvPr/>
        </p:nvCxnSpPr>
        <p:spPr>
          <a:xfrm>
            <a:off x="5671321" y="4065172"/>
            <a:ext cx="4780242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B224ADF-1A11-4F0D-A738-CE919D1334E4}"/>
              </a:ext>
            </a:extLst>
          </p:cNvPr>
          <p:cNvSpPr txBox="1"/>
          <p:nvPr/>
        </p:nvSpPr>
        <p:spPr>
          <a:xfrm>
            <a:off x="6459747" y="2641447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72B8-AA8C-4196-835D-9F4808A42CBD}"/>
              </a:ext>
            </a:extLst>
          </p:cNvPr>
          <p:cNvGrpSpPr/>
          <p:nvPr/>
        </p:nvGrpSpPr>
        <p:grpSpPr>
          <a:xfrm>
            <a:off x="464534" y="2592375"/>
            <a:ext cx="1853209" cy="147549"/>
            <a:chOff x="464534" y="2592375"/>
            <a:chExt cx="1853209" cy="14754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EA78BFE-6872-4FD5-8FBA-2E5B6097FE54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" y="2676198"/>
              <a:ext cx="1705004" cy="0"/>
            </a:xfrm>
            <a:prstGeom prst="straightConnector1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C82AE9-B1C2-479B-9F5F-A52CC058A3BF}"/>
                </a:ext>
              </a:extLst>
            </p:cNvPr>
            <p:cNvSpPr/>
            <p:nvPr/>
          </p:nvSpPr>
          <p:spPr>
            <a:xfrm>
              <a:off x="464534" y="2592375"/>
              <a:ext cx="144470" cy="147549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28575" cap="rnd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4295455-D130-468D-9B89-94A61A7AAB90}"/>
              </a:ext>
            </a:extLst>
          </p:cNvPr>
          <p:cNvSpPr txBox="1"/>
          <p:nvPr/>
        </p:nvSpPr>
        <p:spPr>
          <a:xfrm>
            <a:off x="840944" y="2339527"/>
            <a:ext cx="854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Invoke()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2336815" y="2495790"/>
            <a:ext cx="208156" cy="1611439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9F51DD-C52F-44D7-A197-C5D57DA6BAA3}"/>
              </a:ext>
            </a:extLst>
          </p:cNvPr>
          <p:cNvSpPr/>
          <p:nvPr/>
        </p:nvSpPr>
        <p:spPr>
          <a:xfrm>
            <a:off x="10463448" y="4028249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EAB12D-DD3E-4EC6-B753-75619E4AABD6}"/>
              </a:ext>
            </a:extLst>
          </p:cNvPr>
          <p:cNvGrpSpPr/>
          <p:nvPr/>
        </p:nvGrpSpPr>
        <p:grpSpPr>
          <a:xfrm>
            <a:off x="7648886" y="1653763"/>
            <a:ext cx="1307805" cy="4558997"/>
            <a:chOff x="-30126" y="1626154"/>
            <a:chExt cx="1307805" cy="4558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52A0CB-4747-4917-B10B-66048E57BDE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colleague2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6F23DE-85EA-4EEA-9D6E-97D57B280BA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23777" y="2263996"/>
              <a:ext cx="0" cy="39211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CFEE760-B212-45CC-AB4A-0E33E1A0A957}"/>
              </a:ext>
            </a:extLst>
          </p:cNvPr>
          <p:cNvSpPr/>
          <p:nvPr/>
        </p:nvSpPr>
        <p:spPr>
          <a:xfrm>
            <a:off x="8195610" y="2980001"/>
            <a:ext cx="214358" cy="80149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421341-C051-4E74-90A1-BCAEF7C28298}"/>
              </a:ext>
            </a:extLst>
          </p:cNvPr>
          <p:cNvSpPr txBox="1"/>
          <p:nvPr/>
        </p:nvSpPr>
        <p:spPr>
          <a:xfrm>
            <a:off x="6704499" y="3726618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SendMessage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7432129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Usually, there is no need to define an abstract </a:t>
            </a:r>
            <a:r>
              <a:rPr lang="en-US" i="1" dirty="0"/>
              <a:t>Mediator</a:t>
            </a:r>
            <a:r>
              <a:rPr lang="en-US" dirty="0"/>
              <a:t> class. </a:t>
            </a:r>
          </a:p>
          <a:p>
            <a:pPr lvl="1"/>
            <a:r>
              <a:rPr lang="en-US" dirty="0"/>
              <a:t>required only if the </a:t>
            </a:r>
            <a:r>
              <a:rPr lang="en-US" i="1" dirty="0"/>
              <a:t>Colleagues</a:t>
            </a:r>
            <a:r>
              <a:rPr lang="en-US" dirty="0"/>
              <a:t> need to work with different </a:t>
            </a:r>
            <a:r>
              <a:rPr lang="en-US" i="1" dirty="0"/>
              <a:t>Mediators</a:t>
            </a:r>
          </a:p>
          <a:p>
            <a:r>
              <a:rPr lang="en-US" i="1" dirty="0"/>
              <a:t>Colleagues</a:t>
            </a:r>
            <a:r>
              <a:rPr lang="en-US" dirty="0"/>
              <a:t> have to communicate with their </a:t>
            </a:r>
            <a:r>
              <a:rPr lang="en-US" i="1" dirty="0"/>
              <a:t>Mediator</a:t>
            </a:r>
            <a:r>
              <a:rPr lang="en-US" dirty="0"/>
              <a:t> when an event of interest occurs </a:t>
            </a:r>
          </a:p>
          <a:p>
            <a:r>
              <a:rPr lang="en-US" dirty="0"/>
              <a:t>The </a:t>
            </a:r>
            <a:r>
              <a:rPr lang="en-US" i="1" dirty="0"/>
              <a:t>Mediator</a:t>
            </a:r>
            <a:r>
              <a:rPr lang="en-US" dirty="0"/>
              <a:t> in turn will inform the other </a:t>
            </a:r>
            <a:r>
              <a:rPr lang="en-US" i="1" dirty="0"/>
              <a:t>Colleagues</a:t>
            </a:r>
          </a:p>
          <a:p>
            <a:r>
              <a:rPr lang="en-US" dirty="0"/>
              <a:t>This interaction can be implemented in two ways</a:t>
            </a:r>
          </a:p>
          <a:p>
            <a:pPr lvl="1"/>
            <a:r>
              <a:rPr lang="en-US" dirty="0"/>
              <a:t>hardcoded interaction in the </a:t>
            </a:r>
            <a:r>
              <a:rPr lang="en-US" i="1" dirty="0"/>
              <a:t>Mediator</a:t>
            </a:r>
            <a:r>
              <a:rPr lang="en-US" dirty="0"/>
              <a:t> between </a:t>
            </a:r>
            <a:r>
              <a:rPr lang="en-US" i="1" dirty="0"/>
              <a:t>Colleagues</a:t>
            </a:r>
          </a:p>
          <a:p>
            <a:pPr lvl="1"/>
            <a:r>
              <a:rPr lang="en-US" dirty="0"/>
              <a:t>through the </a:t>
            </a:r>
            <a:r>
              <a:rPr lang="en-US" i="1" dirty="0"/>
              <a:t>Observer</a:t>
            </a:r>
            <a:r>
              <a:rPr lang="en-US" dirty="0"/>
              <a:t> pattern </a:t>
            </a:r>
          </a:p>
        </p:txBody>
      </p:sp>
    </p:spTree>
    <p:extLst>
      <p:ext uri="{BB962C8B-B14F-4D97-AF65-F5344CB8AC3E}">
        <p14:creationId xmlns:p14="http://schemas.microsoft.com/office/powerpoint/2010/main" val="231541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674-4A2F-4186-86AF-6033E595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0691-3222-4B16-8BFD-3245EBB6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Hardcoded interaction leads to tight coupling</a:t>
            </a:r>
          </a:p>
          <a:p>
            <a:r>
              <a:rPr lang="en-US" dirty="0"/>
              <a:t>Instead, </a:t>
            </a:r>
            <a:r>
              <a:rPr lang="en-US" i="1" dirty="0"/>
              <a:t>Command</a:t>
            </a:r>
            <a:r>
              <a:rPr lang="en-US" dirty="0"/>
              <a:t> pattern can help the </a:t>
            </a:r>
            <a:r>
              <a:rPr lang="en-US" i="1" dirty="0"/>
              <a:t>Mediator</a:t>
            </a:r>
            <a:r>
              <a:rPr lang="en-US" dirty="0"/>
              <a:t> handle the event from the </a:t>
            </a:r>
            <a:r>
              <a:rPr lang="en-US" i="1" dirty="0"/>
              <a:t>Colleague</a:t>
            </a:r>
          </a:p>
          <a:p>
            <a:r>
              <a:rPr lang="en-US" dirty="0"/>
              <a:t>Alternatively, use the </a:t>
            </a:r>
            <a:r>
              <a:rPr lang="en-US" i="1" dirty="0"/>
              <a:t>Observer</a:t>
            </a:r>
            <a:r>
              <a:rPr lang="en-US" dirty="0"/>
              <a:t> pattern - </a:t>
            </a:r>
            <a:r>
              <a:rPr lang="en-US" i="1" dirty="0"/>
              <a:t>Colleague</a:t>
            </a:r>
            <a:r>
              <a:rPr lang="en-US" dirty="0"/>
              <a:t> is the subject and </a:t>
            </a:r>
            <a:r>
              <a:rPr lang="en-US" i="1" dirty="0"/>
              <a:t>Mediator</a:t>
            </a:r>
            <a:r>
              <a:rPr lang="en-US" dirty="0"/>
              <a:t> is the observer </a:t>
            </a:r>
          </a:p>
          <a:p>
            <a:r>
              <a:rPr lang="en-US" dirty="0"/>
              <a:t>The </a:t>
            </a:r>
            <a:r>
              <a:rPr lang="en-US" i="1" dirty="0"/>
              <a:t>Mediator</a:t>
            </a:r>
            <a:r>
              <a:rPr lang="en-US" dirty="0"/>
              <a:t> will be responsible for taking action on the event from a </a:t>
            </a:r>
            <a:r>
              <a:rPr lang="en-US" i="1" dirty="0"/>
              <a:t>Colleague </a:t>
            </a:r>
            <a:r>
              <a:rPr lang="en-US" dirty="0"/>
              <a:t>and generating a response for other </a:t>
            </a:r>
            <a:r>
              <a:rPr lang="en-US" i="1" dirty="0"/>
              <a:t>Colleagues</a:t>
            </a:r>
          </a:p>
          <a:p>
            <a:r>
              <a:rPr lang="en-US" dirty="0"/>
              <a:t>This implementation uses implicit invocation style, therefore, becomes more complex &amp; requires more developmental effort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39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F098C-97D4-4B1E-8CEA-39FF0FB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System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291EC-A891-47C2-A4C8-2148644FAD13}"/>
              </a:ext>
            </a:extLst>
          </p:cNvPr>
          <p:cNvGrpSpPr/>
          <p:nvPr/>
        </p:nvGrpSpPr>
        <p:grpSpPr>
          <a:xfrm>
            <a:off x="2926218" y="4668105"/>
            <a:ext cx="907344" cy="917394"/>
            <a:chOff x="3300449" y="4297157"/>
            <a:chExt cx="1181392" cy="1194478"/>
          </a:xfrm>
        </p:grpSpPr>
        <p:pic>
          <p:nvPicPr>
            <p:cNvPr id="8" name="Graphic 7" descr="Chat RTL">
              <a:extLst>
                <a:ext uri="{FF2B5EF4-FFF2-40B4-BE49-F238E27FC236}">
                  <a16:creationId xmlns:a16="http://schemas.microsoft.com/office/drawing/2014/main" id="{EE0EFED9-1BE7-40DC-A6F4-E3DFF2A60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D43E085C-D0C1-49EE-BF04-4ABC37BE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AF0CA-E2F0-4264-A756-559EECB3718C}"/>
              </a:ext>
            </a:extLst>
          </p:cNvPr>
          <p:cNvGrpSpPr/>
          <p:nvPr/>
        </p:nvGrpSpPr>
        <p:grpSpPr>
          <a:xfrm>
            <a:off x="2472546" y="2727849"/>
            <a:ext cx="907344" cy="917394"/>
            <a:chOff x="3300449" y="4297157"/>
            <a:chExt cx="1181392" cy="1194478"/>
          </a:xfrm>
        </p:grpSpPr>
        <p:pic>
          <p:nvPicPr>
            <p:cNvPr id="16" name="Graphic 15" descr="Chat RTL">
              <a:extLst>
                <a:ext uri="{FF2B5EF4-FFF2-40B4-BE49-F238E27FC236}">
                  <a16:creationId xmlns:a16="http://schemas.microsoft.com/office/drawing/2014/main" id="{8B5FBD38-928D-46E2-B054-9876421F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15BE3DE6-763A-4821-86F0-40D93BD3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73330-CF1D-45CB-8B14-6EBAA5702B7D}"/>
              </a:ext>
            </a:extLst>
          </p:cNvPr>
          <p:cNvGrpSpPr/>
          <p:nvPr/>
        </p:nvGrpSpPr>
        <p:grpSpPr>
          <a:xfrm>
            <a:off x="4424913" y="1529243"/>
            <a:ext cx="907344" cy="917394"/>
            <a:chOff x="3300449" y="4297157"/>
            <a:chExt cx="1181392" cy="1194478"/>
          </a:xfrm>
        </p:grpSpPr>
        <p:pic>
          <p:nvPicPr>
            <p:cNvPr id="19" name="Graphic 18" descr="Chat RTL">
              <a:extLst>
                <a:ext uri="{FF2B5EF4-FFF2-40B4-BE49-F238E27FC236}">
                  <a16:creationId xmlns:a16="http://schemas.microsoft.com/office/drawing/2014/main" id="{1F2142AC-BF69-43D1-8187-9F82A791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E898533F-1F24-4713-AC30-31F014B3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5A1452-8CC2-4F58-BAC0-246904D71AB9}"/>
              </a:ext>
            </a:extLst>
          </p:cNvPr>
          <p:cNvGrpSpPr/>
          <p:nvPr/>
        </p:nvGrpSpPr>
        <p:grpSpPr>
          <a:xfrm>
            <a:off x="7507924" y="1858125"/>
            <a:ext cx="907344" cy="917394"/>
            <a:chOff x="3300449" y="4297157"/>
            <a:chExt cx="1181392" cy="1194478"/>
          </a:xfrm>
        </p:grpSpPr>
        <p:pic>
          <p:nvPicPr>
            <p:cNvPr id="22" name="Graphic 21" descr="Chat RTL">
              <a:extLst>
                <a:ext uri="{FF2B5EF4-FFF2-40B4-BE49-F238E27FC236}">
                  <a16:creationId xmlns:a16="http://schemas.microsoft.com/office/drawing/2014/main" id="{D3AE159E-F6D9-4632-8F58-3526997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306F6693-D463-478A-9645-91CACF6E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20F37-59E5-49FD-9925-33050E1BBEBC}"/>
              </a:ext>
            </a:extLst>
          </p:cNvPr>
          <p:cNvGrpSpPr/>
          <p:nvPr/>
        </p:nvGrpSpPr>
        <p:grpSpPr>
          <a:xfrm>
            <a:off x="8812110" y="3589846"/>
            <a:ext cx="907344" cy="917394"/>
            <a:chOff x="3300449" y="4297157"/>
            <a:chExt cx="1181392" cy="1194478"/>
          </a:xfrm>
        </p:grpSpPr>
        <p:pic>
          <p:nvPicPr>
            <p:cNvPr id="25" name="Graphic 24" descr="Chat RTL">
              <a:extLst>
                <a:ext uri="{FF2B5EF4-FFF2-40B4-BE49-F238E27FC236}">
                  <a16:creationId xmlns:a16="http://schemas.microsoft.com/office/drawing/2014/main" id="{35876DAE-EAED-43E7-91B7-7EEE604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8F6306B9-ED82-427F-9F39-640E3E44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DAA479-F1A6-4BC3-99AA-304EE26A2387}"/>
              </a:ext>
            </a:extLst>
          </p:cNvPr>
          <p:cNvGrpSpPr/>
          <p:nvPr/>
        </p:nvGrpSpPr>
        <p:grpSpPr>
          <a:xfrm>
            <a:off x="7852207" y="4693212"/>
            <a:ext cx="907344" cy="917394"/>
            <a:chOff x="3300449" y="4297157"/>
            <a:chExt cx="1181392" cy="1194478"/>
          </a:xfrm>
        </p:grpSpPr>
        <p:pic>
          <p:nvPicPr>
            <p:cNvPr id="28" name="Graphic 27" descr="Chat RTL">
              <a:extLst>
                <a:ext uri="{FF2B5EF4-FFF2-40B4-BE49-F238E27FC236}">
                  <a16:creationId xmlns:a16="http://schemas.microsoft.com/office/drawing/2014/main" id="{736F1D87-DD0A-4CB0-85A9-BD516E3F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2CE9A7D0-D419-4D6E-A895-776FFAB1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19B96B-0C68-4C5D-9EC8-8EB73EAB0FB0}"/>
              </a:ext>
            </a:extLst>
          </p:cNvPr>
          <p:cNvGrpSpPr/>
          <p:nvPr/>
        </p:nvGrpSpPr>
        <p:grpSpPr>
          <a:xfrm>
            <a:off x="5510149" y="5352969"/>
            <a:ext cx="907344" cy="917394"/>
            <a:chOff x="3300449" y="4297157"/>
            <a:chExt cx="1181392" cy="1194478"/>
          </a:xfrm>
        </p:grpSpPr>
        <p:pic>
          <p:nvPicPr>
            <p:cNvPr id="31" name="Graphic 30" descr="Chat RTL">
              <a:extLst>
                <a:ext uri="{FF2B5EF4-FFF2-40B4-BE49-F238E27FC236}">
                  <a16:creationId xmlns:a16="http://schemas.microsoft.com/office/drawing/2014/main" id="{C43DAC90-8ABA-4B57-B6B3-0A9C8643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E7BB2D95-352B-4463-B9D5-72BBC192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732DE0-E552-44C9-8302-5A75CDA9195A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H="1" flipV="1">
            <a:off x="4776056" y="2446637"/>
            <a:ext cx="1085236" cy="31214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0B1940-2EAD-4B27-A626-80376ACA4436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flipH="1" flipV="1">
            <a:off x="4776056" y="2446637"/>
            <a:ext cx="3083011" cy="3288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BA83B4-DB45-4373-8B9D-54FC2EDFD3BA}"/>
              </a:ext>
            </a:extLst>
          </p:cNvPr>
          <p:cNvCxnSpPr>
            <a:cxnSpLocks/>
            <a:stCxn id="26" idx="1"/>
            <a:endCxn id="20" idx="2"/>
          </p:cNvCxnSpPr>
          <p:nvPr/>
        </p:nvCxnSpPr>
        <p:spPr>
          <a:xfrm flipH="1" flipV="1">
            <a:off x="4776056" y="2446637"/>
            <a:ext cx="4036054" cy="170946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EAB1D-B3D3-4820-92E4-C0FB8EA51764}"/>
              </a:ext>
            </a:extLst>
          </p:cNvPr>
          <p:cNvCxnSpPr>
            <a:cxnSpLocks/>
            <a:stCxn id="29" idx="1"/>
            <a:endCxn id="20" idx="2"/>
          </p:cNvCxnSpPr>
          <p:nvPr/>
        </p:nvCxnSpPr>
        <p:spPr>
          <a:xfrm flipH="1" flipV="1">
            <a:off x="4776056" y="2446637"/>
            <a:ext cx="3076151" cy="281282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20AD55-80C3-4136-986C-CAE8DA2BA4CC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3277361" y="2446637"/>
            <a:ext cx="1498695" cy="243657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61C120-645E-4D66-8785-EDD455C84291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3174832" y="2446637"/>
            <a:ext cx="1601224" cy="8474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C4D181-4AFA-4295-A2BE-5D2154A25639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 flipV="1">
            <a:off x="3174832" y="2775519"/>
            <a:ext cx="4684235" cy="5185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1AE14-20CF-412F-9E28-DEF99BDF06C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3174832" y="3294100"/>
            <a:ext cx="5637278" cy="86199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DC6B2-BA8B-4C98-A10D-60F21FFD5FBD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174832" y="3294100"/>
            <a:ext cx="4677375" cy="19653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8A0491-A531-41B7-BFFC-5793A0D58D2D}"/>
              </a:ext>
            </a:extLst>
          </p:cNvPr>
          <p:cNvCxnSpPr>
            <a:cxnSpLocks/>
            <a:stCxn id="17" idx="3"/>
            <a:endCxn id="32" idx="0"/>
          </p:cNvCxnSpPr>
          <p:nvPr/>
        </p:nvCxnSpPr>
        <p:spPr>
          <a:xfrm>
            <a:off x="3174832" y="3294100"/>
            <a:ext cx="2686460" cy="2273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2AE272-0924-4FBB-AE5F-3399F4D60D71}"/>
              </a:ext>
            </a:extLst>
          </p:cNvPr>
          <p:cNvCxnSpPr>
            <a:cxnSpLocks/>
            <a:stCxn id="17" idx="3"/>
            <a:endCxn id="10" idx="0"/>
          </p:cNvCxnSpPr>
          <p:nvPr/>
        </p:nvCxnSpPr>
        <p:spPr>
          <a:xfrm>
            <a:off x="3174832" y="3294100"/>
            <a:ext cx="102529" cy="158911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59CF55-6975-4DB1-9D70-7231E0A3100F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3277361" y="2775519"/>
            <a:ext cx="4581706" cy="210769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2210F-5A57-43FB-B4B3-818733740201}"/>
              </a:ext>
            </a:extLst>
          </p:cNvPr>
          <p:cNvCxnSpPr>
            <a:cxnSpLocks/>
            <a:stCxn id="26" idx="1"/>
            <a:endCxn id="10" idx="0"/>
          </p:cNvCxnSpPr>
          <p:nvPr/>
        </p:nvCxnSpPr>
        <p:spPr>
          <a:xfrm flipH="1">
            <a:off x="3277361" y="4156097"/>
            <a:ext cx="5534749" cy="72711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C72279-E04C-406D-8059-7E06ED2288D3}"/>
              </a:ext>
            </a:extLst>
          </p:cNvPr>
          <p:cNvCxnSpPr>
            <a:cxnSpLocks/>
            <a:stCxn id="29" idx="1"/>
            <a:endCxn id="10" idx="0"/>
          </p:cNvCxnSpPr>
          <p:nvPr/>
        </p:nvCxnSpPr>
        <p:spPr>
          <a:xfrm flipH="1" flipV="1">
            <a:off x="3277361" y="4883213"/>
            <a:ext cx="4574846" cy="37625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BC8CBDB-5C2A-42B7-9B91-60E617B2D827}"/>
              </a:ext>
            </a:extLst>
          </p:cNvPr>
          <p:cNvCxnSpPr>
            <a:cxnSpLocks/>
            <a:stCxn id="32" idx="0"/>
            <a:endCxn id="10" idx="0"/>
          </p:cNvCxnSpPr>
          <p:nvPr/>
        </p:nvCxnSpPr>
        <p:spPr>
          <a:xfrm flipH="1" flipV="1">
            <a:off x="3277361" y="4883213"/>
            <a:ext cx="2583931" cy="68486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220F890-8DC7-4FC6-A2FD-11D3A237E77E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5861292" y="5259463"/>
            <a:ext cx="1990915" cy="30861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7991CB-EE00-4032-A703-BD664924CDA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5861292" y="4156097"/>
            <a:ext cx="2950818" cy="14119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27434-6205-4810-B669-4AA44C8799E2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861292" y="2775519"/>
            <a:ext cx="1997775" cy="279255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F0ECAC-2BD3-4C90-8AB1-9DEEED38794E}"/>
              </a:ext>
            </a:extLst>
          </p:cNvPr>
          <p:cNvCxnSpPr>
            <a:cxnSpLocks/>
            <a:stCxn id="26" idx="1"/>
            <a:endCxn id="29" idx="1"/>
          </p:cNvCxnSpPr>
          <p:nvPr/>
        </p:nvCxnSpPr>
        <p:spPr>
          <a:xfrm flipH="1">
            <a:off x="7852207" y="4156097"/>
            <a:ext cx="959903" cy="110336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B6B0C3-C744-42D3-AFDD-FD7D1264CE76}"/>
              </a:ext>
            </a:extLst>
          </p:cNvPr>
          <p:cNvCxnSpPr>
            <a:cxnSpLocks/>
            <a:stCxn id="23" idx="2"/>
            <a:endCxn id="29" idx="1"/>
          </p:cNvCxnSpPr>
          <p:nvPr/>
        </p:nvCxnSpPr>
        <p:spPr>
          <a:xfrm flipH="1">
            <a:off x="7852207" y="2775519"/>
            <a:ext cx="6860" cy="248394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E31415-3777-4876-9EC7-2B291B95F2D9}"/>
              </a:ext>
            </a:extLst>
          </p:cNvPr>
          <p:cNvCxnSpPr>
            <a:cxnSpLocks/>
            <a:stCxn id="26" idx="1"/>
            <a:endCxn id="23" idx="2"/>
          </p:cNvCxnSpPr>
          <p:nvPr/>
        </p:nvCxnSpPr>
        <p:spPr>
          <a:xfrm flipH="1" flipV="1">
            <a:off x="7859067" y="2775519"/>
            <a:ext cx="953043" cy="138057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1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F098C-97D4-4B1E-8CEA-39FF0FB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System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291EC-A891-47C2-A4C8-2148644FAD13}"/>
              </a:ext>
            </a:extLst>
          </p:cNvPr>
          <p:cNvGrpSpPr/>
          <p:nvPr/>
        </p:nvGrpSpPr>
        <p:grpSpPr>
          <a:xfrm>
            <a:off x="2926218" y="4668105"/>
            <a:ext cx="907344" cy="917394"/>
            <a:chOff x="3300449" y="4297157"/>
            <a:chExt cx="1181392" cy="1194478"/>
          </a:xfrm>
        </p:grpSpPr>
        <p:pic>
          <p:nvPicPr>
            <p:cNvPr id="8" name="Graphic 7" descr="Chat RTL">
              <a:extLst>
                <a:ext uri="{FF2B5EF4-FFF2-40B4-BE49-F238E27FC236}">
                  <a16:creationId xmlns:a16="http://schemas.microsoft.com/office/drawing/2014/main" id="{EE0EFED9-1BE7-40DC-A6F4-E3DFF2A60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D43E085C-D0C1-49EE-BF04-4ABC37BE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CAF0CA-E2F0-4264-A756-559EECB3718C}"/>
              </a:ext>
            </a:extLst>
          </p:cNvPr>
          <p:cNvGrpSpPr/>
          <p:nvPr/>
        </p:nvGrpSpPr>
        <p:grpSpPr>
          <a:xfrm>
            <a:off x="2472546" y="2727849"/>
            <a:ext cx="907344" cy="917394"/>
            <a:chOff x="3300449" y="4297157"/>
            <a:chExt cx="1181392" cy="1194478"/>
          </a:xfrm>
        </p:grpSpPr>
        <p:pic>
          <p:nvPicPr>
            <p:cNvPr id="16" name="Graphic 15" descr="Chat RTL">
              <a:extLst>
                <a:ext uri="{FF2B5EF4-FFF2-40B4-BE49-F238E27FC236}">
                  <a16:creationId xmlns:a16="http://schemas.microsoft.com/office/drawing/2014/main" id="{8B5FBD38-928D-46E2-B054-9876421F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15BE3DE6-763A-4821-86F0-40D93BD3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273330-CF1D-45CB-8B14-6EBAA5702B7D}"/>
              </a:ext>
            </a:extLst>
          </p:cNvPr>
          <p:cNvGrpSpPr/>
          <p:nvPr/>
        </p:nvGrpSpPr>
        <p:grpSpPr>
          <a:xfrm>
            <a:off x="4424913" y="1529243"/>
            <a:ext cx="907344" cy="917394"/>
            <a:chOff x="3300449" y="4297157"/>
            <a:chExt cx="1181392" cy="1194478"/>
          </a:xfrm>
        </p:grpSpPr>
        <p:pic>
          <p:nvPicPr>
            <p:cNvPr id="19" name="Graphic 18" descr="Chat RTL">
              <a:extLst>
                <a:ext uri="{FF2B5EF4-FFF2-40B4-BE49-F238E27FC236}">
                  <a16:creationId xmlns:a16="http://schemas.microsoft.com/office/drawing/2014/main" id="{1F2142AC-BF69-43D1-8187-9F82A791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E898533F-1F24-4713-AC30-31F014B3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5A1452-8CC2-4F58-BAC0-246904D71AB9}"/>
              </a:ext>
            </a:extLst>
          </p:cNvPr>
          <p:cNvGrpSpPr/>
          <p:nvPr/>
        </p:nvGrpSpPr>
        <p:grpSpPr>
          <a:xfrm>
            <a:off x="7507924" y="1858125"/>
            <a:ext cx="907344" cy="917394"/>
            <a:chOff x="3300449" y="4297157"/>
            <a:chExt cx="1181392" cy="1194478"/>
          </a:xfrm>
        </p:grpSpPr>
        <p:pic>
          <p:nvPicPr>
            <p:cNvPr id="22" name="Graphic 21" descr="Chat RTL">
              <a:extLst>
                <a:ext uri="{FF2B5EF4-FFF2-40B4-BE49-F238E27FC236}">
                  <a16:creationId xmlns:a16="http://schemas.microsoft.com/office/drawing/2014/main" id="{D3AE159E-F6D9-4632-8F58-3526997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306F6693-D463-478A-9645-91CACF6E8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220F37-59E5-49FD-9925-33050E1BBEBC}"/>
              </a:ext>
            </a:extLst>
          </p:cNvPr>
          <p:cNvGrpSpPr/>
          <p:nvPr/>
        </p:nvGrpSpPr>
        <p:grpSpPr>
          <a:xfrm>
            <a:off x="8812110" y="3589846"/>
            <a:ext cx="907344" cy="917394"/>
            <a:chOff x="3300449" y="4297157"/>
            <a:chExt cx="1181392" cy="1194478"/>
          </a:xfrm>
        </p:grpSpPr>
        <p:pic>
          <p:nvPicPr>
            <p:cNvPr id="25" name="Graphic 24" descr="Chat RTL">
              <a:extLst>
                <a:ext uri="{FF2B5EF4-FFF2-40B4-BE49-F238E27FC236}">
                  <a16:creationId xmlns:a16="http://schemas.microsoft.com/office/drawing/2014/main" id="{35876DAE-EAED-43E7-91B7-7EEE604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8F6306B9-ED82-427F-9F39-640E3E44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DAA479-F1A6-4BC3-99AA-304EE26A2387}"/>
              </a:ext>
            </a:extLst>
          </p:cNvPr>
          <p:cNvGrpSpPr/>
          <p:nvPr/>
        </p:nvGrpSpPr>
        <p:grpSpPr>
          <a:xfrm>
            <a:off x="7852207" y="4693212"/>
            <a:ext cx="907344" cy="917394"/>
            <a:chOff x="3300449" y="4297157"/>
            <a:chExt cx="1181392" cy="1194478"/>
          </a:xfrm>
        </p:grpSpPr>
        <p:pic>
          <p:nvPicPr>
            <p:cNvPr id="28" name="Graphic 27" descr="Chat RTL">
              <a:extLst>
                <a:ext uri="{FF2B5EF4-FFF2-40B4-BE49-F238E27FC236}">
                  <a16:creationId xmlns:a16="http://schemas.microsoft.com/office/drawing/2014/main" id="{736F1D87-DD0A-4CB0-85A9-BD516E3F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2CE9A7D0-D419-4D6E-A895-776FFAB1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19B96B-0C68-4C5D-9EC8-8EB73EAB0FB0}"/>
              </a:ext>
            </a:extLst>
          </p:cNvPr>
          <p:cNvGrpSpPr/>
          <p:nvPr/>
        </p:nvGrpSpPr>
        <p:grpSpPr>
          <a:xfrm>
            <a:off x="5510149" y="5352969"/>
            <a:ext cx="907344" cy="917394"/>
            <a:chOff x="3300449" y="4297157"/>
            <a:chExt cx="1181392" cy="1194478"/>
          </a:xfrm>
        </p:grpSpPr>
        <p:pic>
          <p:nvPicPr>
            <p:cNvPr id="31" name="Graphic 30" descr="Chat RTL">
              <a:extLst>
                <a:ext uri="{FF2B5EF4-FFF2-40B4-BE49-F238E27FC236}">
                  <a16:creationId xmlns:a16="http://schemas.microsoft.com/office/drawing/2014/main" id="{C43DAC90-8ABA-4B57-B6B3-0A9C8643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4771" y="4297157"/>
              <a:ext cx="547070" cy="547070"/>
            </a:xfrm>
            <a:prstGeom prst="rect">
              <a:avLst/>
            </a:prstGeom>
          </p:spPr>
        </p:pic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E7BB2D95-352B-4463-B9D5-72BBC192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0449" y="4577235"/>
              <a:ext cx="914400" cy="914400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EAB1D-B3D3-4820-92E4-C0FB8EA51764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776056" y="2446637"/>
            <a:ext cx="556201" cy="49632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1AE14-20CF-412F-9E28-DEF99BDF06C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74832" y="3294100"/>
            <a:ext cx="2157425" cy="3511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DC6B2-BA8B-4C98-A10D-60F21FFD5FB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743700" y="4616038"/>
            <a:ext cx="1108507" cy="64342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E59CF55-6975-4DB1-9D70-7231E0A3100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277361" y="4082482"/>
            <a:ext cx="1942779" cy="80073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72210F-5A57-43FB-B4B3-818733740201}"/>
              </a:ext>
            </a:extLst>
          </p:cNvPr>
          <p:cNvCxnSpPr>
            <a:cxnSpLocks/>
            <a:stCxn id="26" idx="1"/>
            <a:endCxn id="45" idx="3"/>
          </p:cNvCxnSpPr>
          <p:nvPr/>
        </p:nvCxnSpPr>
        <p:spPr>
          <a:xfrm flipH="1" flipV="1">
            <a:off x="6971860" y="3740178"/>
            <a:ext cx="1840250" cy="41591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7991CB-EE00-4032-A703-BD664924CDA1}"/>
              </a:ext>
            </a:extLst>
          </p:cNvPr>
          <p:cNvCxnSpPr>
            <a:cxnSpLocks/>
            <a:stCxn id="45" idx="2"/>
            <a:endCxn id="32" idx="0"/>
          </p:cNvCxnSpPr>
          <p:nvPr/>
        </p:nvCxnSpPr>
        <p:spPr>
          <a:xfrm flipH="1">
            <a:off x="5861292" y="4616038"/>
            <a:ext cx="234708" cy="95203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27434-6205-4810-B669-4AA44C8799E2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858000" y="2775519"/>
            <a:ext cx="1001067" cy="5185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Server">
            <a:extLst>
              <a:ext uri="{FF2B5EF4-FFF2-40B4-BE49-F238E27FC236}">
                <a16:creationId xmlns:a16="http://schemas.microsoft.com/office/drawing/2014/main" id="{356D5E18-3340-43C7-9719-53838F616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140" y="2864318"/>
            <a:ext cx="1751720" cy="17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671-2A4B-437D-97C3-686FC0F9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 Mediator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5CB42E-96D7-4571-B1ED-4374C816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20" y="1956316"/>
            <a:ext cx="8463760" cy="40528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503B3D-69FE-41EB-B871-60EE717E1396}"/>
              </a:ext>
            </a:extLst>
          </p:cNvPr>
          <p:cNvCxnSpPr>
            <a:cxnSpLocks/>
          </p:cNvCxnSpPr>
          <p:nvPr/>
        </p:nvCxnSpPr>
        <p:spPr>
          <a:xfrm flipH="1" flipV="1">
            <a:off x="4798464" y="2828283"/>
            <a:ext cx="2211936" cy="4695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EDF5A-9CB6-4EB1-BFA6-5FC744273D0C}"/>
              </a:ext>
            </a:extLst>
          </p:cNvPr>
          <p:cNvCxnSpPr>
            <a:cxnSpLocks/>
          </p:cNvCxnSpPr>
          <p:nvPr/>
        </p:nvCxnSpPr>
        <p:spPr>
          <a:xfrm flipH="1">
            <a:off x="3925131" y="4540598"/>
            <a:ext cx="32630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236E0-5E8B-47AD-9C71-3B8601A33524}"/>
              </a:ext>
            </a:extLst>
          </p:cNvPr>
          <p:cNvCxnSpPr>
            <a:cxnSpLocks/>
          </p:cNvCxnSpPr>
          <p:nvPr/>
        </p:nvCxnSpPr>
        <p:spPr>
          <a:xfrm flipH="1" flipV="1">
            <a:off x="4798464" y="3140868"/>
            <a:ext cx="722119" cy="3981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98497-AE8C-40FB-AC04-AD96987B47A8}"/>
              </a:ext>
            </a:extLst>
          </p:cNvPr>
          <p:cNvCxnSpPr>
            <a:cxnSpLocks/>
          </p:cNvCxnSpPr>
          <p:nvPr/>
        </p:nvCxnSpPr>
        <p:spPr>
          <a:xfrm flipV="1">
            <a:off x="6511895" y="3390616"/>
            <a:ext cx="676305" cy="2085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FADEAB-205B-492C-B538-B0E51FD21828}"/>
              </a:ext>
            </a:extLst>
          </p:cNvPr>
          <p:cNvCxnSpPr>
            <a:cxnSpLocks/>
          </p:cNvCxnSpPr>
          <p:nvPr/>
        </p:nvCxnSpPr>
        <p:spPr>
          <a:xfrm flipH="1">
            <a:off x="3925131" y="3835400"/>
            <a:ext cx="1383469" cy="2207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2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533218" y="2237773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327583" y="2237774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Student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614608" y="2573793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387503" y="2477051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533218" y="417992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327583" y="4179926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Passenger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614608" y="4515945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387503" y="4419203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</p:spTree>
    <p:extLst>
      <p:ext uri="{BB962C8B-B14F-4D97-AF65-F5344CB8AC3E}">
        <p14:creationId xmlns:p14="http://schemas.microsoft.com/office/powerpoint/2010/main" val="1235501804"/>
      </p:ext>
    </p:extLst>
  </p:cSld>
  <p:clrMapOvr>
    <a:masterClrMapping/>
  </p:clrMapOvr>
  <p:transition spd="slow">
    <p:push dir="u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Colleague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ConcreteColleague1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ConcreteColleague2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Mediator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ConcreteMediator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47176" y="4486993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781892" y="4495802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15543" y="4724400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781891" y="4495804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15544" y="5105403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95892" y="2373868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mediator</a:t>
            </a:r>
          </a:p>
        </p:txBody>
      </p:sp>
    </p:spTree>
    <p:extLst>
      <p:ext uri="{BB962C8B-B14F-4D97-AF65-F5344CB8AC3E}">
        <p14:creationId xmlns:p14="http://schemas.microsoft.com/office/powerpoint/2010/main" val="3584308072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Participant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38692" y="4081461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Person</a:t>
            </a:r>
            <a:endParaRPr lang="en-IN" sz="2160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058975" y="3974939"/>
            <a:ext cx="212084" cy="95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9487129" y="3975024"/>
            <a:ext cx="212879" cy="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64534" y="3867147"/>
            <a:ext cx="3429024" cy="143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47652" y="4081461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Bot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Server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381092" y="4191000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ChatServer</a:t>
            </a:r>
            <a:endParaRPr lang="en-IN" sz="2160" b="1" dirty="0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4672932" y="2988306"/>
            <a:ext cx="2174181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4672932" y="2988306"/>
            <a:ext cx="0" cy="141462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4050025" y="4390235"/>
            <a:ext cx="62290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6655" y="2691101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867727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75512" y="2266164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956205984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</a:t>
            </a:r>
            <a:endParaRPr lang="en-IN" dirty="0"/>
          </a:p>
        </p:txBody>
      </p:sp>
      <p:cxnSp>
        <p:nvCxnSpPr>
          <p:cNvPr id="11" name="Straight Connector 10"/>
          <p:cNvCxnSpPr>
            <a:cxnSpLocks/>
            <a:stCxn id="12" idx="3"/>
          </p:cNvCxnSpPr>
          <p:nvPr/>
        </p:nvCxnSpPr>
        <p:spPr>
          <a:xfrm>
            <a:off x="7826634" y="3332758"/>
            <a:ext cx="0" cy="53438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7698045" y="3069882"/>
            <a:ext cx="257177" cy="262876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30" name="Rectangle 15"/>
          <p:cNvSpPr/>
          <p:nvPr/>
        </p:nvSpPr>
        <p:spPr>
          <a:xfrm>
            <a:off x="6867492" y="2438402"/>
            <a:ext cx="1920240" cy="6192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Widget</a:t>
            </a:r>
            <a:endParaRPr lang="en-IN" sz="2400" b="1" i="1" dirty="0"/>
          </a:p>
        </p:txBody>
      </p:sp>
      <p:sp>
        <p:nvSpPr>
          <p:cNvPr id="28" name="Rectangle 15"/>
          <p:cNvSpPr/>
          <p:nvPr/>
        </p:nvSpPr>
        <p:spPr>
          <a:xfrm>
            <a:off x="5080571" y="4393049"/>
            <a:ext cx="2617474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ListBox</a:t>
            </a:r>
            <a:endParaRPr lang="en-IN" sz="2160" b="1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302227" y="3867147"/>
            <a:ext cx="0" cy="53726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9515411" y="3850513"/>
            <a:ext cx="0" cy="55389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715543" y="3868583"/>
            <a:ext cx="6799868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5"/>
          <p:cNvSpPr/>
          <p:nvPr/>
        </p:nvSpPr>
        <p:spPr>
          <a:xfrm>
            <a:off x="8189531" y="4393049"/>
            <a:ext cx="2651760" cy="6429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 err="1"/>
              <a:t>EditBox</a:t>
            </a:r>
            <a:endParaRPr lang="en-IN" sz="2160" b="1" dirty="0"/>
          </a:p>
        </p:txBody>
      </p:sp>
      <p:sp>
        <p:nvSpPr>
          <p:cNvPr id="52" name="Rectangle 15"/>
          <p:cNvSpPr/>
          <p:nvPr/>
        </p:nvSpPr>
        <p:spPr>
          <a:xfrm>
            <a:off x="1801143" y="2509096"/>
            <a:ext cx="1828800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Command</a:t>
            </a:r>
            <a:endParaRPr lang="en-IN" sz="2400" b="1" i="1" dirty="0"/>
          </a:p>
        </p:txBody>
      </p:sp>
      <p:sp>
        <p:nvSpPr>
          <p:cNvPr id="47" name="Rectangle 15"/>
          <p:cNvSpPr/>
          <p:nvPr/>
        </p:nvSpPr>
        <p:spPr>
          <a:xfrm>
            <a:off x="1422971" y="4502588"/>
            <a:ext cx="2668932" cy="533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Dialog</a:t>
            </a:r>
            <a:endParaRPr lang="en-IN" sz="2160" b="1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089055" y="4798581"/>
            <a:ext cx="988668" cy="1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823771" y="4807390"/>
            <a:ext cx="365760" cy="1588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47" idx="2"/>
          </p:cNvCxnSpPr>
          <p:nvPr/>
        </p:nvCxnSpPr>
        <p:spPr>
          <a:xfrm flipH="1">
            <a:off x="2757422" y="5035988"/>
            <a:ext cx="15" cy="381003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7823770" y="4807392"/>
            <a:ext cx="1" cy="60959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H="1">
            <a:off x="2757423" y="5416991"/>
            <a:ext cx="506634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3629943" y="2798805"/>
            <a:ext cx="3237550" cy="0"/>
          </a:xfrm>
          <a:prstGeom prst="straightConnector1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81" idx="3"/>
          </p:cNvCxnSpPr>
          <p:nvPr/>
        </p:nvCxnSpPr>
        <p:spPr>
          <a:xfrm>
            <a:off x="2715543" y="3323272"/>
            <a:ext cx="0" cy="117550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2586954" y="3057524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3" name="TextBox 82"/>
          <p:cNvSpPr txBox="1"/>
          <p:nvPr/>
        </p:nvSpPr>
        <p:spPr>
          <a:xfrm>
            <a:off x="5458743" y="2404770"/>
            <a:ext cx="14630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048789267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Mediator</a:t>
            </a:r>
            <a:r>
              <a:rPr lang="en-US" dirty="0"/>
              <a:t> centralizes the behavior that otherwise would have been distributed among several objects</a:t>
            </a:r>
          </a:p>
          <a:p>
            <a:pPr lvl="1"/>
            <a:r>
              <a:rPr lang="en-US" dirty="0"/>
              <a:t>can be changed easily by </a:t>
            </a:r>
            <a:r>
              <a:rPr lang="en-US" dirty="0" err="1"/>
              <a:t>subclassing</a:t>
            </a:r>
            <a:r>
              <a:rPr lang="en-US" dirty="0"/>
              <a:t> the mediator</a:t>
            </a:r>
          </a:p>
          <a:p>
            <a:r>
              <a:rPr lang="en-US" i="1" dirty="0"/>
              <a:t>Colleagues</a:t>
            </a:r>
            <a:r>
              <a:rPr lang="en-US" dirty="0"/>
              <a:t> do not have to keep explicit connections to each other</a:t>
            </a:r>
          </a:p>
          <a:p>
            <a:r>
              <a:rPr lang="en-US" dirty="0"/>
              <a:t>Replaces many-to-many interactions with one-to-many interaction which is easier to understand and maintain</a:t>
            </a:r>
          </a:p>
          <a:p>
            <a:r>
              <a:rPr lang="en-US" dirty="0"/>
              <a:t>Promotes loose coupling between </a:t>
            </a:r>
            <a:r>
              <a:rPr lang="en-US" i="1" dirty="0"/>
              <a:t>Colleagues</a:t>
            </a:r>
          </a:p>
        </p:txBody>
      </p:sp>
    </p:spTree>
    <p:extLst>
      <p:ext uri="{BB962C8B-B14F-4D97-AF65-F5344CB8AC3E}">
        <p14:creationId xmlns:p14="http://schemas.microsoft.com/office/powerpoint/2010/main" val="361320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Mediator</a:t>
            </a:r>
            <a:r>
              <a:rPr lang="en-US" dirty="0"/>
              <a:t> can become complex because all the interactions are localized</a:t>
            </a:r>
          </a:p>
          <a:p>
            <a:r>
              <a:rPr lang="en-US" dirty="0"/>
              <a:t>Can lead to performance bottleneck</a:t>
            </a:r>
          </a:p>
          <a:p>
            <a:r>
              <a:rPr lang="en-US" dirty="0"/>
              <a:t>It makes the mediator harder to maintain</a:t>
            </a:r>
          </a:p>
        </p:txBody>
      </p:sp>
    </p:spTree>
    <p:extLst>
      <p:ext uri="{BB962C8B-B14F-4D97-AF65-F5344CB8AC3E}">
        <p14:creationId xmlns:p14="http://schemas.microsoft.com/office/powerpoint/2010/main" val="38642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Mediator pattern when</a:t>
            </a:r>
          </a:p>
          <a:p>
            <a:pPr lvl="1"/>
            <a:r>
              <a:rPr lang="en-US" dirty="0"/>
              <a:t>many objects have to communicate with each other</a:t>
            </a:r>
          </a:p>
          <a:p>
            <a:pPr lvl="1"/>
            <a:r>
              <a:rPr lang="en-US" dirty="0"/>
              <a:t>an object has references to many other objects, thereby making it difficult to reuse </a:t>
            </a:r>
          </a:p>
          <a:p>
            <a:pPr lvl="1"/>
            <a:r>
              <a:rPr lang="en-US" dirty="0"/>
              <a:t>some behavior is distributed among several classes and you want to customize it without a lot of </a:t>
            </a:r>
            <a:r>
              <a:rPr lang="en-US" dirty="0" err="1"/>
              <a:t>subclassing</a:t>
            </a:r>
            <a:endParaRPr lang="en-US" dirty="0"/>
          </a:p>
          <a:p>
            <a:pPr lvl="2"/>
            <a:r>
              <a:rPr lang="en-US" dirty="0"/>
              <a:t>instead, just subclass the </a:t>
            </a:r>
            <a:r>
              <a:rPr lang="en-US" i="1" dirty="0"/>
              <a:t>Mediator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0338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Some objects in a system are state-driven</a:t>
            </a:r>
          </a:p>
          <a:p>
            <a:r>
              <a:rPr lang="en-IN" dirty="0"/>
              <a:t>They behave differently based on their current state</a:t>
            </a:r>
          </a:p>
          <a:p>
            <a:r>
              <a:rPr lang="en-IN" dirty="0"/>
              <a:t>This is commonly implemented through flags &amp; conditional statements inside the object</a:t>
            </a:r>
          </a:p>
          <a:p>
            <a:r>
              <a:rPr lang="en-IN" dirty="0"/>
              <a:t>For more complex objects, this might lead to large, monolithic conditional statements, distributed or possibly repeated across several methods</a:t>
            </a:r>
          </a:p>
          <a:p>
            <a:r>
              <a:rPr lang="en-IN" dirty="0"/>
              <a:t>The lifecycle of such objects can be thought of as a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2492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state machine is commonly implemented through </a:t>
            </a:r>
            <a:r>
              <a:rPr lang="en-US" dirty="0"/>
              <a:t>conditional statements</a:t>
            </a:r>
          </a:p>
          <a:p>
            <a:pPr lvl="1"/>
            <a:r>
              <a:rPr lang="en-US" dirty="0"/>
              <a:t>code is hard to maintain and reuse</a:t>
            </a:r>
          </a:p>
          <a:p>
            <a:r>
              <a:rPr lang="en-US" dirty="0"/>
              <a:t>State pattern moves each state into a separate class and the state changes are distributed among the classes</a:t>
            </a:r>
          </a:p>
          <a:p>
            <a:r>
              <a:rPr lang="en-US" dirty="0"/>
              <a:t>Also known as objects for states</a:t>
            </a:r>
          </a:p>
          <a:p>
            <a:r>
              <a:rPr lang="en-US" dirty="0"/>
              <a:t>The object is divided, and each state-dependent behavior is separated from the representation of instance data</a:t>
            </a:r>
          </a:p>
          <a:p>
            <a:r>
              <a:rPr lang="en-US" dirty="0"/>
              <a:t>The data holding object will forward the calls to the state objects that will provide the state-related behavior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4457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791C-A02B-4427-87BF-0794F5E15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400" i="1" dirty="0"/>
              <a:t>Allow an object to alter its behavior when its internal state changes. The object will appear to change its class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1420980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Handle()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ConcreteStateA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ConcreteStateB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Context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Request()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055305" y="2678478"/>
            <a:ext cx="0" cy="1254534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2994081" y="2552007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state-&gt;Handle()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3371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2474259" y="2348277"/>
            <a:ext cx="2072066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938681" y="2348277"/>
            <a:ext cx="1990165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4546326" y="271559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2759283" y="433557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938681" y="4335575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1EAB05-5B5F-49B6-A18F-ECEC7C07B4C1}"/>
              </a:ext>
            </a:extLst>
          </p:cNvPr>
          <p:cNvCxnSpPr>
            <a:cxnSpLocks/>
          </p:cNvCxnSpPr>
          <p:nvPr/>
        </p:nvCxnSpPr>
        <p:spPr>
          <a:xfrm>
            <a:off x="4546325" y="467143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5224-9217-47C3-A0B2-704B885EDB6D}"/>
              </a:ext>
            </a:extLst>
          </p:cNvPr>
          <p:cNvSpPr txBox="1"/>
          <p:nvPr/>
        </p:nvSpPr>
        <p:spPr>
          <a:xfrm>
            <a:off x="5369163" y="4302100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drives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02F14-28AA-49F4-AE40-B5694EF7CD46}"/>
              </a:ext>
            </a:extLst>
          </p:cNvPr>
          <p:cNvSpPr txBox="1"/>
          <p:nvPr/>
        </p:nvSpPr>
        <p:spPr>
          <a:xfrm>
            <a:off x="5441781" y="23234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244716170"/>
      </p:ext>
    </p:extLst>
  </p:cSld>
  <p:clrMapOvr>
    <a:masterClrMapping/>
  </p:clrMapOvr>
  <p:transition spd="slow">
    <p:push dir="u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object, called the </a:t>
            </a:r>
            <a:r>
              <a:rPr lang="en-US" i="1" dirty="0"/>
              <a:t>Context</a:t>
            </a:r>
            <a:r>
              <a:rPr lang="en-US" dirty="0"/>
              <a:t> is split, and state related behavior is moved to different classes</a:t>
            </a:r>
          </a:p>
          <a:p>
            <a:r>
              <a:rPr lang="en-US" i="1" dirty="0"/>
              <a:t>Context </a:t>
            </a:r>
            <a:r>
              <a:rPr lang="en-US" dirty="0"/>
              <a:t>retains its data, but is forwarded to the state objects so that they can provide the implementation of their behavior</a:t>
            </a:r>
          </a:p>
          <a:p>
            <a:r>
              <a:rPr lang="en-US" dirty="0"/>
              <a:t>These objects are called </a:t>
            </a:r>
            <a:r>
              <a:rPr lang="en-US" i="1" dirty="0"/>
              <a:t>objects for states </a:t>
            </a:r>
            <a:r>
              <a:rPr lang="en-US" dirty="0"/>
              <a:t>or </a:t>
            </a:r>
            <a:r>
              <a:rPr lang="en-US" i="1" dirty="0"/>
              <a:t>state objects</a:t>
            </a:r>
          </a:p>
          <a:p>
            <a:r>
              <a:rPr lang="en-US" dirty="0"/>
              <a:t>After the behavior is executed, a state object may change the state in the </a:t>
            </a:r>
            <a:r>
              <a:rPr lang="en-US" i="1" dirty="0"/>
              <a:t>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pattern does not explicitly specify which participant defines the transition</a:t>
            </a:r>
          </a:p>
          <a:p>
            <a:pPr lvl="1"/>
            <a:r>
              <a:rPr lang="en-US" dirty="0"/>
              <a:t>If there are few transitions, then the </a:t>
            </a:r>
            <a:r>
              <a:rPr lang="en-US" i="1" dirty="0"/>
              <a:t>Context</a:t>
            </a:r>
            <a:r>
              <a:rPr lang="en-US" dirty="0"/>
              <a:t> class can implement them</a:t>
            </a:r>
          </a:p>
          <a:p>
            <a:pPr lvl="1"/>
            <a:r>
              <a:rPr lang="en-US" dirty="0"/>
              <a:t>But it is more flexible to let the </a:t>
            </a:r>
            <a:r>
              <a:rPr lang="en-US" i="1" dirty="0"/>
              <a:t>State</a:t>
            </a:r>
            <a:r>
              <a:rPr lang="en-US" dirty="0"/>
              <a:t> classes themselves specify the transition</a:t>
            </a:r>
          </a:p>
          <a:p>
            <a:pPr lvl="1"/>
            <a:r>
              <a:rPr lang="en-US" dirty="0"/>
              <a:t>If the transition logic is more complicated, it can be moved to a separate class</a:t>
            </a:r>
          </a:p>
          <a:p>
            <a:r>
              <a:rPr lang="en-US" dirty="0"/>
              <a:t>Since the transition logic becomes distributed, it is easy to modify &amp; extend the </a:t>
            </a:r>
            <a:r>
              <a:rPr lang="en-US" i="1" dirty="0"/>
              <a:t>State</a:t>
            </a:r>
            <a:r>
              <a:rPr lang="en-US" dirty="0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2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5DBD-6A56-4F05-97F5-D0E6F015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E800E851-C555-47E8-B16B-DFF907B8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2356" y="2618648"/>
            <a:ext cx="2173840" cy="217384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8B4B03-7729-4BB2-90EF-22D607F49445}"/>
              </a:ext>
            </a:extLst>
          </p:cNvPr>
          <p:cNvSpPr/>
          <p:nvPr/>
        </p:nvSpPr>
        <p:spPr>
          <a:xfrm>
            <a:off x="2362200" y="3092450"/>
            <a:ext cx="350520" cy="350520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AFECB0-D19C-4576-813F-7DA9B8037477}"/>
              </a:ext>
            </a:extLst>
          </p:cNvPr>
          <p:cNvSpPr/>
          <p:nvPr/>
        </p:nvSpPr>
        <p:spPr>
          <a:xfrm>
            <a:off x="2439720" y="3169970"/>
            <a:ext cx="195480" cy="19548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A274-9C7C-46FA-8C04-78806433257D}"/>
              </a:ext>
            </a:extLst>
          </p:cNvPr>
          <p:cNvSpPr/>
          <p:nvPr/>
        </p:nvSpPr>
        <p:spPr>
          <a:xfrm>
            <a:off x="2362200" y="3854450"/>
            <a:ext cx="350520" cy="35052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0A0C8-D22D-4718-8F16-32362799A710}"/>
              </a:ext>
            </a:extLst>
          </p:cNvPr>
          <p:cNvSpPr txBox="1"/>
          <p:nvPr/>
        </p:nvSpPr>
        <p:spPr>
          <a:xfrm>
            <a:off x="2918058" y="2983229"/>
            <a:ext cx="70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Off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58A67-E9EC-4DF9-87F6-E723812490C6}"/>
              </a:ext>
            </a:extLst>
          </p:cNvPr>
          <p:cNvSpPr txBox="1"/>
          <p:nvPr/>
        </p:nvSpPr>
        <p:spPr>
          <a:xfrm>
            <a:off x="2918058" y="3737322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40644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3C3A274-9C7C-46FA-8C04-78806433257D}"/>
              </a:ext>
            </a:extLst>
          </p:cNvPr>
          <p:cNvSpPr/>
          <p:nvPr/>
        </p:nvSpPr>
        <p:spPr>
          <a:xfrm>
            <a:off x="2362200" y="3854450"/>
            <a:ext cx="350520" cy="350520"/>
          </a:xfrm>
          <a:prstGeom prst="ellipse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5DBD-6A56-4F05-97F5-D0E6F015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E800E851-C555-47E8-B16B-DFF907B8A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2356" y="2618648"/>
            <a:ext cx="2173840" cy="21738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8B4B03-7729-4BB2-90EF-22D607F49445}"/>
              </a:ext>
            </a:extLst>
          </p:cNvPr>
          <p:cNvSpPr/>
          <p:nvPr/>
        </p:nvSpPr>
        <p:spPr>
          <a:xfrm>
            <a:off x="2362200" y="3092450"/>
            <a:ext cx="350520" cy="35052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AFECB0-D19C-4576-813F-7DA9B8037477}"/>
              </a:ext>
            </a:extLst>
          </p:cNvPr>
          <p:cNvSpPr/>
          <p:nvPr/>
        </p:nvSpPr>
        <p:spPr>
          <a:xfrm>
            <a:off x="2439720" y="3931969"/>
            <a:ext cx="195480" cy="19548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0A0C8-D22D-4718-8F16-32362799A710}"/>
              </a:ext>
            </a:extLst>
          </p:cNvPr>
          <p:cNvSpPr txBox="1"/>
          <p:nvPr/>
        </p:nvSpPr>
        <p:spPr>
          <a:xfrm>
            <a:off x="2918058" y="2983229"/>
            <a:ext cx="70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Off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58A67-E9EC-4DF9-87F6-E723812490C6}"/>
              </a:ext>
            </a:extLst>
          </p:cNvPr>
          <p:cNvSpPr txBox="1"/>
          <p:nvPr/>
        </p:nvSpPr>
        <p:spPr>
          <a:xfrm>
            <a:off x="2918058" y="3737322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</a:t>
            </a:r>
            <a:endParaRPr lang="en-IN" sz="32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92D16D-7F99-4A45-9D24-5A9C9FB17B31}"/>
              </a:ext>
            </a:extLst>
          </p:cNvPr>
          <p:cNvCxnSpPr/>
          <p:nvPr/>
        </p:nvCxnSpPr>
        <p:spPr>
          <a:xfrm flipV="1">
            <a:off x="6849276" y="1915428"/>
            <a:ext cx="0" cy="490889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063D0C-3195-4194-A1C6-B8E03F8A3A52}"/>
              </a:ext>
            </a:extLst>
          </p:cNvPr>
          <p:cNvCxnSpPr>
            <a:cxnSpLocks/>
          </p:cNvCxnSpPr>
          <p:nvPr/>
        </p:nvCxnSpPr>
        <p:spPr>
          <a:xfrm flipV="1">
            <a:off x="7648505" y="2315451"/>
            <a:ext cx="302295" cy="389825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CFABC-E513-4395-9E74-75ADA666708B}"/>
              </a:ext>
            </a:extLst>
          </p:cNvPr>
          <p:cNvCxnSpPr>
            <a:cxnSpLocks/>
          </p:cNvCxnSpPr>
          <p:nvPr/>
        </p:nvCxnSpPr>
        <p:spPr>
          <a:xfrm flipV="1">
            <a:off x="7858660" y="3365449"/>
            <a:ext cx="449199" cy="1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DC1B0-360D-4B8B-9043-1103EC23C82E}"/>
              </a:ext>
            </a:extLst>
          </p:cNvPr>
          <p:cNvCxnSpPr>
            <a:cxnSpLocks/>
          </p:cNvCxnSpPr>
          <p:nvPr/>
        </p:nvCxnSpPr>
        <p:spPr>
          <a:xfrm flipV="1">
            <a:off x="5390693" y="3365450"/>
            <a:ext cx="449199" cy="1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8AE275-C874-45FE-9D4F-397A6842F36D}"/>
              </a:ext>
            </a:extLst>
          </p:cNvPr>
          <p:cNvCxnSpPr>
            <a:cxnSpLocks/>
          </p:cNvCxnSpPr>
          <p:nvPr/>
        </p:nvCxnSpPr>
        <p:spPr>
          <a:xfrm flipH="1" flipV="1">
            <a:off x="5683565" y="2333156"/>
            <a:ext cx="312655" cy="359120"/>
          </a:xfrm>
          <a:prstGeom prst="line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219-3385-4175-83FD-4C6D2FFA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States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8F1CF0-6BCA-46B7-8CB7-FC80DA3486A7}"/>
              </a:ext>
            </a:extLst>
          </p:cNvPr>
          <p:cNvSpPr/>
          <p:nvPr/>
        </p:nvSpPr>
        <p:spPr>
          <a:xfrm>
            <a:off x="2947647" y="3429000"/>
            <a:ext cx="1753386" cy="782426"/>
          </a:xfrm>
          <a:prstGeom prst="roundRect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C168AE-BB33-4EE8-90F6-BCB21FC3FC31}"/>
              </a:ext>
            </a:extLst>
          </p:cNvPr>
          <p:cNvCxnSpPr>
            <a:cxnSpLocks/>
          </p:cNvCxnSpPr>
          <p:nvPr/>
        </p:nvCxnSpPr>
        <p:spPr>
          <a:xfrm flipV="1">
            <a:off x="4701033" y="3667479"/>
            <a:ext cx="3799002" cy="4715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A52B65-3003-4BB1-BAA3-EA4DA7FFDE6F}"/>
              </a:ext>
            </a:extLst>
          </p:cNvPr>
          <p:cNvSpPr txBox="1"/>
          <p:nvPr/>
        </p:nvSpPr>
        <p:spPr>
          <a:xfrm>
            <a:off x="5938001" y="3307666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witchOn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F31E0F-A335-4EF6-8953-7FB03A1679B3}"/>
              </a:ext>
            </a:extLst>
          </p:cNvPr>
          <p:cNvSpPr/>
          <p:nvPr/>
        </p:nvSpPr>
        <p:spPr>
          <a:xfrm>
            <a:off x="8500035" y="3424285"/>
            <a:ext cx="1753386" cy="782426"/>
          </a:xfrm>
          <a:prstGeom prst="roundRect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24EEA5-373A-4F7B-982A-4B21815E8231}"/>
              </a:ext>
            </a:extLst>
          </p:cNvPr>
          <p:cNvSpPr/>
          <p:nvPr/>
        </p:nvSpPr>
        <p:spPr>
          <a:xfrm>
            <a:off x="1781779" y="3676911"/>
            <a:ext cx="286603" cy="286603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DEFD5A-83D8-4976-8889-09A0ACBFB3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068382" y="3815498"/>
            <a:ext cx="879265" cy="4715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04C133-DF79-4839-BF23-45AA3A0584C9}"/>
              </a:ext>
            </a:extLst>
          </p:cNvPr>
          <p:cNvCxnSpPr>
            <a:cxnSpLocks/>
          </p:cNvCxnSpPr>
          <p:nvPr/>
        </p:nvCxnSpPr>
        <p:spPr>
          <a:xfrm flipH="1">
            <a:off x="4688377" y="3958799"/>
            <a:ext cx="3811367" cy="7529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3C8EDF-10F3-48EF-A1DF-6A1ED26BDC99}"/>
              </a:ext>
            </a:extLst>
          </p:cNvPr>
          <p:cNvSpPr txBox="1"/>
          <p:nvPr/>
        </p:nvSpPr>
        <p:spPr>
          <a:xfrm>
            <a:off x="5931527" y="3966328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witchOff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8734A-6026-4D3F-A17C-272F707D231D}"/>
              </a:ext>
            </a:extLst>
          </p:cNvPr>
          <p:cNvCxnSpPr>
            <a:cxnSpLocks/>
          </p:cNvCxnSpPr>
          <p:nvPr/>
        </p:nvCxnSpPr>
        <p:spPr>
          <a:xfrm>
            <a:off x="9383714" y="2989607"/>
            <a:ext cx="1" cy="4310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90BDB7-059D-4D4C-9383-A9E03309AE72}"/>
              </a:ext>
            </a:extLst>
          </p:cNvPr>
          <p:cNvCxnSpPr>
            <a:cxnSpLocks/>
          </p:cNvCxnSpPr>
          <p:nvPr/>
        </p:nvCxnSpPr>
        <p:spPr>
          <a:xfrm>
            <a:off x="11123127" y="2973834"/>
            <a:ext cx="0" cy="8301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0C5E94-3FC1-428B-A39A-AAAF3822D1EE}"/>
              </a:ext>
            </a:extLst>
          </p:cNvPr>
          <p:cNvCxnSpPr>
            <a:cxnSpLocks/>
          </p:cNvCxnSpPr>
          <p:nvPr/>
        </p:nvCxnSpPr>
        <p:spPr>
          <a:xfrm flipH="1">
            <a:off x="9383714" y="2973834"/>
            <a:ext cx="1739413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67A9B0-B056-44EE-9DBB-81426062D98E}"/>
              </a:ext>
            </a:extLst>
          </p:cNvPr>
          <p:cNvCxnSpPr>
            <a:cxnSpLocks/>
          </p:cNvCxnSpPr>
          <p:nvPr/>
        </p:nvCxnSpPr>
        <p:spPr>
          <a:xfrm flipH="1">
            <a:off x="10260408" y="3811851"/>
            <a:ext cx="862719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B6CFAD3-AD4C-4CD2-9B82-0D566A789EFE}"/>
              </a:ext>
            </a:extLst>
          </p:cNvPr>
          <p:cNvSpPr txBox="1"/>
          <p:nvPr/>
        </p:nvSpPr>
        <p:spPr>
          <a:xfrm>
            <a:off x="9887701" y="2635280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witchOn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10E63E-7317-4607-B266-846EE71945AD}"/>
              </a:ext>
            </a:extLst>
          </p:cNvPr>
          <p:cNvCxnSpPr>
            <a:cxnSpLocks/>
          </p:cNvCxnSpPr>
          <p:nvPr/>
        </p:nvCxnSpPr>
        <p:spPr>
          <a:xfrm flipH="1" flipV="1">
            <a:off x="4368943" y="4206711"/>
            <a:ext cx="1" cy="81672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88F2D8-D48F-4D61-ADD0-F068BEC8CE85}"/>
              </a:ext>
            </a:extLst>
          </p:cNvPr>
          <p:cNvCxnSpPr>
            <a:cxnSpLocks/>
          </p:cNvCxnSpPr>
          <p:nvPr/>
        </p:nvCxnSpPr>
        <p:spPr>
          <a:xfrm rot="10800000">
            <a:off x="3239130" y="4209072"/>
            <a:ext cx="0" cy="830131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C99797-8B01-46A0-A0AD-F4F84978D764}"/>
              </a:ext>
            </a:extLst>
          </p:cNvPr>
          <p:cNvCxnSpPr>
            <a:cxnSpLocks/>
          </p:cNvCxnSpPr>
          <p:nvPr/>
        </p:nvCxnSpPr>
        <p:spPr>
          <a:xfrm>
            <a:off x="3239129" y="5039203"/>
            <a:ext cx="1129814" cy="0"/>
          </a:xfrm>
          <a:prstGeom prst="straightConnector1">
            <a:avLst/>
          </a:prstGeom>
          <a:ln w="28575" cap="rnd"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12CCC24-7757-4D1E-8D20-EBC8EE0F6C46}"/>
              </a:ext>
            </a:extLst>
          </p:cNvPr>
          <p:cNvSpPr txBox="1"/>
          <p:nvPr/>
        </p:nvSpPr>
        <p:spPr>
          <a:xfrm>
            <a:off x="3141503" y="5054975"/>
            <a:ext cx="1325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IN" sz="16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witchOff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70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  <p:bldP spid="29" grpId="0" animBg="1"/>
      <p:bldP spid="47" grpId="0"/>
      <p:bldP spid="52" grpId="0"/>
      <p:bldP spid="61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State</a:t>
            </a:r>
            <a:r>
              <a:rPr lang="en-US" dirty="0"/>
              <a:t> objects can either be created only when they’re needed</a:t>
            </a:r>
          </a:p>
          <a:p>
            <a:r>
              <a:rPr lang="en-US" dirty="0"/>
              <a:t>This is preferable if the states are unknown until runtime &amp; there are fewer state changes</a:t>
            </a:r>
          </a:p>
          <a:p>
            <a:r>
              <a:rPr lang="en-US" dirty="0"/>
              <a:t>This will avoid creating </a:t>
            </a:r>
            <a:r>
              <a:rPr lang="en-US" i="1" dirty="0"/>
              <a:t>State</a:t>
            </a:r>
            <a:r>
              <a:rPr lang="en-US" dirty="0"/>
              <a:t> objects that are not needed, and is useful if they carry a lot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81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there are too many state changes, </a:t>
            </a:r>
            <a:r>
              <a:rPr lang="en-US" i="1" dirty="0"/>
              <a:t>State</a:t>
            </a:r>
            <a:r>
              <a:rPr lang="en-US" dirty="0"/>
              <a:t> objects will be created &amp; destroyed repetitively</a:t>
            </a:r>
          </a:p>
          <a:p>
            <a:r>
              <a:rPr lang="en-US" dirty="0"/>
              <a:t>In such case, you can create the </a:t>
            </a:r>
            <a:r>
              <a:rPr lang="en-US" i="1" dirty="0"/>
              <a:t>State</a:t>
            </a:r>
            <a:r>
              <a:rPr lang="en-US" dirty="0"/>
              <a:t> objects ahead of time and never destroy them</a:t>
            </a:r>
          </a:p>
          <a:p>
            <a:r>
              <a:rPr lang="en-US" i="1" dirty="0"/>
              <a:t>State</a:t>
            </a:r>
            <a:r>
              <a:rPr lang="en-US" dirty="0"/>
              <a:t> objects can also be implemented as singletons</a:t>
            </a:r>
          </a:p>
          <a:p>
            <a:r>
              <a:rPr lang="en-US" i="1" dirty="0"/>
              <a:t>State</a:t>
            </a:r>
            <a:r>
              <a:rPr lang="en-US" dirty="0"/>
              <a:t> objects usually operate on the state of the </a:t>
            </a:r>
            <a:r>
              <a:rPr lang="en-US" i="1" dirty="0"/>
              <a:t>Context</a:t>
            </a:r>
            <a:r>
              <a:rPr lang="en-US" dirty="0"/>
              <a:t>; therefore they behave as flyweights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B573-B01F-4CBD-9753-7D2B2891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0676-F615-414D-A7D2-282EAB6B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alternative implementation is through a transition table</a:t>
            </a:r>
          </a:p>
          <a:p>
            <a:r>
              <a:rPr lang="en-US" dirty="0"/>
              <a:t>This table maps the inputs to state transitions</a:t>
            </a:r>
          </a:p>
          <a:p>
            <a:r>
              <a:rPr lang="en-US" dirty="0"/>
              <a:t>The input is the </a:t>
            </a:r>
            <a:r>
              <a:rPr lang="en-US" i="1" dirty="0"/>
              <a:t>State</a:t>
            </a:r>
            <a:r>
              <a:rPr lang="en-US" dirty="0"/>
              <a:t> &amp; the action invoked; and the table maps it to the succeeding state &amp; the operation to execute</a:t>
            </a:r>
          </a:p>
          <a:p>
            <a:r>
              <a:rPr lang="en-IN" dirty="0"/>
              <a:t>This way the virtual function mechanism is converted into table look-up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8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AD1A-693B-4C6A-9F76-3D59570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279C6-FC51-4420-9672-D6F52315B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15501"/>
              </p:ext>
            </p:extLst>
          </p:nvPr>
        </p:nvGraphicFramePr>
        <p:xfrm>
          <a:off x="838200" y="1825625"/>
          <a:ext cx="10515600" cy="307123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142865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887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21555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2108540"/>
                    </a:ext>
                  </a:extLst>
                </a:gridCol>
              </a:tblGrid>
              <a:tr h="614246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Current State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Event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Action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Next State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844149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SwitchOff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No action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047222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Switch on lamp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6084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No action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9764"/>
                  </a:ext>
                </a:extLst>
              </a:tr>
              <a:tr h="614246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on_state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SwitchOff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Switch off lamp</a:t>
                      </a:r>
                      <a:endParaRPr lang="en-IN" sz="2400" i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off_state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4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3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9058E-7114-48E1-94A5-27A2E68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238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State Pattern</a:t>
            </a:r>
            <a:endParaRPr lang="en-IN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5F30-4312-48F9-ABF1-01BB8257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47750"/>
            <a:ext cx="5157787" cy="5141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state-specific behavior</a:t>
            </a:r>
          </a:p>
          <a:p>
            <a:r>
              <a:rPr lang="en-US" dirty="0"/>
              <a:t>State classes manage the behavior and the transition</a:t>
            </a:r>
          </a:p>
          <a:p>
            <a:r>
              <a:rPr lang="en-US" dirty="0"/>
              <a:t>Lots of classes are required</a:t>
            </a:r>
          </a:p>
          <a:p>
            <a:r>
              <a:rPr lang="en-US" dirty="0"/>
              <a:t>Decentralizes transition logic</a:t>
            </a:r>
          </a:p>
          <a:p>
            <a:r>
              <a:rPr lang="en-US" dirty="0"/>
              <a:t>State specific behavior is easy to follow</a:t>
            </a:r>
          </a:p>
          <a:p>
            <a:r>
              <a:rPr lang="en-US" dirty="0"/>
              <a:t>Useful when state transitions are less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FCF99-6144-4B77-8892-DB09B0B5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2388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Transition Table</a:t>
            </a:r>
            <a:endParaRPr lang="en-IN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C76012-749D-4D45-94AB-29BDAB69A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47750"/>
            <a:ext cx="5183188" cy="5141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transitions</a:t>
            </a:r>
          </a:p>
          <a:p>
            <a:r>
              <a:rPr lang="en-US" dirty="0"/>
              <a:t>Only manages the transitions; the behavior is implemented elsewhere</a:t>
            </a:r>
          </a:p>
          <a:p>
            <a:r>
              <a:rPr lang="en-US" dirty="0"/>
              <a:t>Lesser number of classes required</a:t>
            </a:r>
          </a:p>
          <a:p>
            <a:r>
              <a:rPr lang="en-US" dirty="0"/>
              <a:t>Centralizes transition logic</a:t>
            </a:r>
          </a:p>
          <a:p>
            <a:r>
              <a:rPr lang="en-US" dirty="0"/>
              <a:t>May get more complex due to central transition logic</a:t>
            </a:r>
          </a:p>
          <a:p>
            <a:r>
              <a:rPr lang="en-IN" dirty="0"/>
              <a:t>Useful for large number of state transitions</a:t>
            </a:r>
          </a:p>
        </p:txBody>
      </p:sp>
    </p:spTree>
    <p:extLst>
      <p:ext uri="{BB962C8B-B14F-4D97-AF65-F5344CB8AC3E}">
        <p14:creationId xmlns:p14="http://schemas.microsoft.com/office/powerpoint/2010/main" val="3291085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974-B1CF-4467-8BBB-6B67517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A0092D-D84E-45AD-A17D-EA4D1E50C779}"/>
              </a:ext>
            </a:extLst>
          </p:cNvPr>
          <p:cNvGrpSpPr/>
          <p:nvPr/>
        </p:nvGrpSpPr>
        <p:grpSpPr>
          <a:xfrm>
            <a:off x="813738" y="2048729"/>
            <a:ext cx="2455242" cy="648751"/>
            <a:chOff x="6566838" y="3694649"/>
            <a:chExt cx="2578115" cy="600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710B6A-2EF7-4140-976F-DAB4D6366BDF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7654BF4-A4A0-4C40-A42A-1703613CE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667525-CCDB-4284-89EC-F33A4E7F7D7B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C80F30A-7253-4BB2-BDC3-FF3FAE93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7C28FB6-E391-429A-B8C7-26B47BD6E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B4F194-7D49-4E67-B69E-E2451E62E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809344-8A3F-4BB9-A301-184E67963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3FA514-F1E6-4716-BECD-A6AD494803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33857E-2282-45CC-B5DD-4A25F6977F9F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38" y="4042096"/>
              <a:ext cx="9525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BCCCE-64A7-45AE-A899-F8ADA4B7D297}"/>
                </a:ext>
              </a:extLst>
            </p:cNvPr>
            <p:cNvSpPr txBox="1"/>
            <p:nvPr/>
          </p:nvSpPr>
          <p:spPr>
            <a:xfrm>
              <a:off x="7519356" y="3851052"/>
              <a:ext cx="14338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FCF-9CC6-4E90-B5A4-ACBE959C3049}"/>
              </a:ext>
            </a:extLst>
          </p:cNvPr>
          <p:cNvSpPr/>
          <p:nvPr/>
        </p:nvSpPr>
        <p:spPr>
          <a:xfrm>
            <a:off x="5024179" y="1975994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Circle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ADAA-EE5B-4B70-8EE2-3C3DD9A2173E}"/>
              </a:ext>
            </a:extLst>
          </p:cNvPr>
          <p:cNvSpPr/>
          <p:nvPr/>
        </p:nvSpPr>
        <p:spPr>
          <a:xfrm>
            <a:off x="5024179" y="2406686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</a:t>
            </a:r>
          </a:p>
          <a:p>
            <a:r>
              <a:rPr lang="en-GB" sz="2160" dirty="0"/>
              <a:t>PI</a:t>
            </a:r>
          </a:p>
          <a:p>
            <a:r>
              <a:rPr lang="en-GB" sz="2160" dirty="0"/>
              <a:t>position</a:t>
            </a:r>
          </a:p>
          <a:p>
            <a:endParaRPr lang="en-GB" sz="216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57DBC-DEF8-42ED-9107-EF3CFB701443}"/>
              </a:ext>
            </a:extLst>
          </p:cNvPr>
          <p:cNvSpPr/>
          <p:nvPr/>
        </p:nvSpPr>
        <p:spPr>
          <a:xfrm>
            <a:off x="5024179" y="3515532"/>
            <a:ext cx="2522333" cy="1422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Radius()</a:t>
            </a:r>
          </a:p>
          <a:p>
            <a:r>
              <a:rPr lang="en-GB" sz="2160" dirty="0"/>
              <a:t>Circumference()</a:t>
            </a:r>
          </a:p>
          <a:p>
            <a:r>
              <a:rPr lang="en-GB" sz="2160" dirty="0" err="1"/>
              <a:t>PositionX</a:t>
            </a:r>
            <a:r>
              <a:rPr lang="en-GB" sz="2160" dirty="0"/>
              <a:t>()</a:t>
            </a:r>
          </a:p>
          <a:p>
            <a:r>
              <a:rPr lang="en-GB" sz="2160" dirty="0" err="1"/>
              <a:t>PositionY</a:t>
            </a:r>
            <a:r>
              <a:rPr lang="en-GB" sz="2160" dirty="0"/>
              <a:t>()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420B5C-6ACE-4B1A-B46B-5E02E9E7B51F}"/>
              </a:ext>
            </a:extLst>
          </p:cNvPr>
          <p:cNvGrpSpPr/>
          <p:nvPr/>
        </p:nvGrpSpPr>
        <p:grpSpPr>
          <a:xfrm>
            <a:off x="5623560" y="2619869"/>
            <a:ext cx="4113198" cy="648751"/>
            <a:chOff x="5279286" y="3694649"/>
            <a:chExt cx="3865667" cy="6000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D9C105-2C95-45BB-AD32-79E0BC9AE1A8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0D5153-1CF3-44A0-9132-A5AC8A16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44D99C1-63F6-4245-8295-756A524BB2DF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8205E8-FE6A-483C-A83C-3F4EC3F92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9178B44-CEA3-45FB-894B-86F7CA9DE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063C67-0115-4D5B-91AF-269C72EBF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E49509F-F81A-415F-97AB-68FEE594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F39D9D-176D-4D2A-AC83-D6C1308B8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D17B9F-F0CD-4723-80DA-70D10889D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79286" y="4042096"/>
              <a:ext cx="2240071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B3F97A-34D1-4C77-83BE-388C051730FF}"/>
                </a:ext>
              </a:extLst>
            </p:cNvPr>
            <p:cNvSpPr txBox="1"/>
            <p:nvPr/>
          </p:nvSpPr>
          <p:spPr>
            <a:xfrm>
              <a:off x="7519356" y="3762961"/>
              <a:ext cx="1433829" cy="4839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Must be constant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35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51D0E-AD7C-4246-BFE0-C6CB1F0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States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17FB6E-AB92-4797-8A12-8206580E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variation of the table-based approach</a:t>
            </a:r>
          </a:p>
          <a:p>
            <a:r>
              <a:rPr lang="en-US" dirty="0"/>
              <a:t>Does not use objects for state behavior</a:t>
            </a:r>
          </a:p>
          <a:p>
            <a:r>
              <a:rPr lang="en-US" dirty="0"/>
              <a:t>Instead, the behavior is realized as internal functions within a single object</a:t>
            </a:r>
          </a:p>
          <a:p>
            <a:r>
              <a:rPr lang="en-IN" dirty="0"/>
              <a:t>Function pointers are grouped together to define the object’s behaviour in a particular state</a:t>
            </a:r>
          </a:p>
          <a:p>
            <a:r>
              <a:rPr lang="en-IN" dirty="0"/>
              <a:t>The state is represented by some value instead of an object (</a:t>
            </a:r>
            <a:r>
              <a:rPr lang="en-IN" dirty="0" err="1"/>
              <a:t>enum</a:t>
            </a:r>
            <a:r>
              <a:rPr lang="en-IN" dirty="0"/>
              <a:t>, integer, string, etc)</a:t>
            </a:r>
          </a:p>
          <a:p>
            <a:r>
              <a:rPr lang="en-IN" dirty="0"/>
              <a:t>Works with non object-oriented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3573856355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171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Handle()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ConcreteStateA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ConcreteStateB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/>
                <a:t>Handle()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Context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Request()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055305" y="2678478"/>
            <a:ext cx="0" cy="1254534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2994081" y="2552007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state-&gt;Handle()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84013"/>
      </p:ext>
    </p:extLst>
  </p:cSld>
  <p:clrMapOvr>
    <a:masterClrMapping/>
  </p:clrMapOvr>
  <p:transition spd="slow">
    <p:push dir="u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172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7533032" y="2042517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State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SwitchOn</a:t>
              </a:r>
              <a:r>
                <a:rPr lang="en-US" sz="1920" i="1" dirty="0"/>
                <a:t>()</a:t>
              </a:r>
            </a:p>
            <a:p>
              <a:r>
                <a:rPr lang="en-US" sz="1920" i="1" dirty="0" err="1"/>
                <a:t>SwitchOff</a:t>
              </a:r>
              <a:r>
                <a:rPr lang="en-US" sz="1920" i="1" dirty="0"/>
                <a:t>()</a:t>
              </a:r>
            </a:p>
          </p:txBody>
        </p:sp>
      </p:grpSp>
      <p:sp>
        <p:nvSpPr>
          <p:cNvPr id="10" name="Diamond 9"/>
          <p:cNvSpPr/>
          <p:nvPr/>
        </p:nvSpPr>
        <p:spPr>
          <a:xfrm>
            <a:off x="3542093" y="2428890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cxnSpLocks/>
            <a:stCxn id="10" idx="3"/>
          </p:cNvCxnSpPr>
          <p:nvPr/>
        </p:nvCxnSpPr>
        <p:spPr>
          <a:xfrm>
            <a:off x="3768135" y="2536047"/>
            <a:ext cx="3764897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4538477" y="4334884"/>
            <a:ext cx="2228866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OnState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7"/>
              <a:ext cx="1285884" cy="90868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  <a:p>
              <a:endParaRPr lang="en-US" sz="1920" dirty="0"/>
            </a:p>
          </p:txBody>
        </p:sp>
      </p:grpSp>
      <p:grpSp>
        <p:nvGrpSpPr>
          <p:cNvPr id="15" name="Group 86"/>
          <p:cNvGrpSpPr/>
          <p:nvPr/>
        </p:nvGrpSpPr>
        <p:grpSpPr>
          <a:xfrm>
            <a:off x="7207017" y="4334884"/>
            <a:ext cx="2314591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27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OffState</a:t>
              </a:r>
              <a:endParaRPr lang="en-IN" sz="2400" b="1" dirty="0"/>
            </a:p>
          </p:txBody>
        </p:sp>
        <p:sp>
          <p:nvSpPr>
            <p:cNvPr id="28" name="Rectangle 3"/>
            <p:cNvSpPr/>
            <p:nvPr/>
          </p:nvSpPr>
          <p:spPr>
            <a:xfrm>
              <a:off x="4786314" y="2394428"/>
              <a:ext cx="1285884" cy="908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652910" y="4049927"/>
            <a:ext cx="417216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16642" y="4191850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94"/>
          <p:cNvGrpSpPr/>
          <p:nvPr/>
        </p:nvGrpSpPr>
        <p:grpSpPr>
          <a:xfrm>
            <a:off x="1897740" y="2075598"/>
            <a:ext cx="1628786" cy="1000135"/>
            <a:chOff x="4786314" y="1619237"/>
            <a:chExt cx="1285884" cy="1333513"/>
          </a:xfrm>
          <a:solidFill>
            <a:schemeClr val="tx1">
              <a:lumMod val="95000"/>
            </a:schemeClr>
          </a:solidFill>
        </p:grpSpPr>
        <p:sp>
          <p:nvSpPr>
            <p:cNvPr id="25" name="Rectangle 15"/>
            <p:cNvSpPr/>
            <p:nvPr/>
          </p:nvSpPr>
          <p:spPr>
            <a:xfrm>
              <a:off x="4786314" y="1619237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Lamp</a:t>
              </a:r>
              <a:endParaRPr lang="en-IN" sz="2400" b="1" dirty="0"/>
            </a:p>
          </p:txBody>
        </p:sp>
        <p:sp>
          <p:nvSpPr>
            <p:cNvPr id="26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8135" y="2053072"/>
            <a:ext cx="128588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state</a:t>
            </a:r>
            <a:endParaRPr lang="en-IN" sz="216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692157" y="3726710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  <a:endCxn id="27" idx="0"/>
          </p:cNvCxnSpPr>
          <p:nvPr/>
        </p:nvCxnSpPr>
        <p:spPr>
          <a:xfrm flipH="1">
            <a:off x="8364313" y="3318625"/>
            <a:ext cx="1" cy="1016259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8235725" y="3052877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B5AAA-AB61-483C-B505-94312C2F0F0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212621" y="2939830"/>
            <a:ext cx="0" cy="993182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56A4178-B3AD-4C59-AF9B-5A491F06D3E5}"/>
              </a:ext>
            </a:extLst>
          </p:cNvPr>
          <p:cNvSpPr/>
          <p:nvPr/>
        </p:nvSpPr>
        <p:spPr>
          <a:xfrm>
            <a:off x="3151397" y="2813359"/>
            <a:ext cx="122448" cy="126471"/>
          </a:xfrm>
          <a:prstGeom prst="ellips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FD9E7F-6CC0-4CA9-A4E7-5D7AB0E1EB6E}"/>
              </a:ext>
            </a:extLst>
          </p:cNvPr>
          <p:cNvGrpSpPr/>
          <p:nvPr/>
        </p:nvGrpSpPr>
        <p:grpSpPr>
          <a:xfrm>
            <a:off x="2105723" y="3933012"/>
            <a:ext cx="1914105" cy="739905"/>
            <a:chOff x="2495525" y="5750738"/>
            <a:chExt cx="1914105" cy="739905"/>
          </a:xfrm>
        </p:grpSpPr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6878C50D-C42E-4A7D-ACF7-9ED1F769ED90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94FA2-421F-4FF6-AB6D-1C0777F8F8B1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state-&gt;</a:t>
              </a:r>
              <a:r>
                <a:rPr lang="en-US" sz="1600" dirty="0" err="1">
                  <a:solidFill>
                    <a:srgbClr val="000000"/>
                  </a:solidFill>
                </a:rPr>
                <a:t>SwitchOn</a:t>
              </a:r>
              <a:r>
                <a:rPr lang="en-US" sz="1600" dirty="0">
                  <a:solidFill>
                    <a:srgbClr val="000000"/>
                  </a:solidFill>
                </a:rPr>
                <a:t>() ;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52118-654E-4120-B027-8067697196B8}"/>
              </a:ext>
            </a:extLst>
          </p:cNvPr>
          <p:cNvCxnSpPr>
            <a:cxnSpLocks/>
          </p:cNvCxnSpPr>
          <p:nvPr/>
        </p:nvCxnSpPr>
        <p:spPr>
          <a:xfrm>
            <a:off x="9807979" y="4049927"/>
            <a:ext cx="56661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86">
            <a:extLst>
              <a:ext uri="{FF2B5EF4-FFF2-40B4-BE49-F238E27FC236}">
                <a16:creationId xmlns:a16="http://schemas.microsoft.com/office/drawing/2014/main" id="{6900B8E8-A6CD-480B-8B8C-49027BB30872}"/>
              </a:ext>
            </a:extLst>
          </p:cNvPr>
          <p:cNvGrpSpPr/>
          <p:nvPr/>
        </p:nvGrpSpPr>
        <p:grpSpPr>
          <a:xfrm>
            <a:off x="9807979" y="4327264"/>
            <a:ext cx="2314591" cy="1319155"/>
            <a:chOff x="4786314" y="2000240"/>
            <a:chExt cx="1285884" cy="1302870"/>
          </a:xfrm>
          <a:solidFill>
            <a:schemeClr val="tx1">
              <a:lumMod val="95000"/>
            </a:schemeClr>
          </a:solidFill>
        </p:grpSpPr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633170BD-437B-400E-9047-157812AD31FB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YellowState</a:t>
              </a:r>
              <a:endParaRPr lang="en-IN" sz="2400" b="1" dirty="0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A76CBD64-DDB0-47C7-81CA-672827D244A6}"/>
                </a:ext>
              </a:extLst>
            </p:cNvPr>
            <p:cNvSpPr/>
            <p:nvPr/>
          </p:nvSpPr>
          <p:spPr>
            <a:xfrm>
              <a:off x="4786314" y="2394428"/>
              <a:ext cx="1285884" cy="908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SwitchOn</a:t>
              </a:r>
              <a:r>
                <a:rPr lang="en-US" sz="1920" dirty="0"/>
                <a:t>()</a:t>
              </a:r>
            </a:p>
            <a:p>
              <a:r>
                <a:rPr lang="en-US" sz="1920" dirty="0" err="1"/>
                <a:t>SwitchOff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466206-AF20-4FDE-B4FA-ADD4FFEAC641}"/>
              </a:ext>
            </a:extLst>
          </p:cNvPr>
          <p:cNvCxnSpPr/>
          <p:nvPr/>
        </p:nvCxnSpPr>
        <p:spPr>
          <a:xfrm rot="5400000">
            <a:off x="10840444" y="4191055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5B4CD-9239-4262-B65E-3D54F1159B84}"/>
              </a:ext>
            </a:extLst>
          </p:cNvPr>
          <p:cNvCxnSpPr>
            <a:cxnSpLocks/>
          </p:cNvCxnSpPr>
          <p:nvPr/>
        </p:nvCxnSpPr>
        <p:spPr>
          <a:xfrm>
            <a:off x="9825071" y="4049132"/>
            <a:ext cx="1157296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2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Replaces large monolithic conditional statements with classes</a:t>
            </a:r>
          </a:p>
          <a:p>
            <a:r>
              <a:rPr lang="en-US" dirty="0"/>
              <a:t>State-specific behavior is localized in a corresponding class</a:t>
            </a:r>
          </a:p>
          <a:p>
            <a:pPr lvl="1"/>
            <a:r>
              <a:rPr lang="en-US" dirty="0"/>
              <a:t>new states can be added easily</a:t>
            </a:r>
          </a:p>
          <a:p>
            <a:r>
              <a:rPr lang="en-US" dirty="0"/>
              <a:t>State transitions are represented by objects and not variables</a:t>
            </a:r>
          </a:p>
          <a:p>
            <a:pPr lvl="1"/>
            <a:r>
              <a:rPr lang="en-US" dirty="0"/>
              <a:t>makes the states more consistent as only one variable(state object) represents the state</a:t>
            </a:r>
          </a:p>
          <a:p>
            <a:r>
              <a:rPr lang="en-US" dirty="0"/>
              <a:t>State objects can be shared if they don’t store any state</a:t>
            </a:r>
          </a:p>
          <a:p>
            <a:pPr lvl="1"/>
            <a:r>
              <a:rPr lang="en-US" dirty="0"/>
              <a:t>behave as flyweights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Less compact as more classes are added</a:t>
            </a:r>
          </a:p>
          <a:p>
            <a:r>
              <a:rPr lang="en-US" dirty="0"/>
              <a:t>State classes may have to  know about each other so that state transitions can take place</a:t>
            </a:r>
          </a:p>
          <a:p>
            <a:pPr lvl="1"/>
            <a:r>
              <a:rPr lang="en-US" dirty="0"/>
              <a:t>May lead to dependency between state classes</a:t>
            </a:r>
          </a:p>
          <a:p>
            <a:r>
              <a:rPr lang="en-US" dirty="0"/>
              <a:t>When state objects are created on the fly, it leads to repetitive construction &amp; destruction</a:t>
            </a:r>
          </a:p>
          <a:p>
            <a:pPr lvl="1"/>
            <a:r>
              <a:rPr lang="en-US" dirty="0"/>
              <a:t>performance may be effected (use as singleton instead)</a:t>
            </a:r>
          </a:p>
          <a:p>
            <a:r>
              <a:rPr lang="en-US" dirty="0"/>
              <a:t>When used as flyweights, runtime-costs will be incurred in transferring, finding or computing extrinsic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</a:t>
            </a:r>
          </a:p>
          <a:p>
            <a:pPr lvl="1"/>
            <a:r>
              <a:rPr lang="en-US" dirty="0"/>
              <a:t>object’s behavior depends on its state and its behavior must change at runtime</a:t>
            </a:r>
          </a:p>
          <a:p>
            <a:pPr lvl="1"/>
            <a:r>
              <a:rPr lang="en-US" dirty="0"/>
              <a:t>behavior is decided by conditional statements</a:t>
            </a:r>
          </a:p>
          <a:p>
            <a:pPr lvl="1"/>
            <a:r>
              <a:rPr lang="en-US" dirty="0"/>
              <a:t>internal state is defined by some values in a variable</a:t>
            </a:r>
          </a:p>
          <a:p>
            <a:pPr lvl="1"/>
            <a:r>
              <a:rPr lang="en-US" dirty="0"/>
              <a:t>behavior is distributed in several operations and each operation contains the same conditional statements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DC00D-4411-4B08-A66D-ADE38A9DE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/>
          <a:lstStyle/>
          <a:p>
            <a:r>
              <a:rPr lang="en-US" sz="4400" i="1" dirty="0"/>
              <a:t>Represent an operation to be performed on the elements of an object structure. Visitor lets you define a new operation without changing the classes of the elements on which it operates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BB8BF-BD9B-4F5A-AF89-FF9A541F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176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77453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177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4840693" y="1335419"/>
            <a:ext cx="3297555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Visitor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VisitConcreteElementA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ConcreteElementA</a:t>
              </a:r>
              <a:r>
                <a:rPr lang="en-US" sz="1400" i="1" dirty="0"/>
                <a:t>) </a:t>
              </a:r>
              <a:r>
                <a:rPr lang="en-US" sz="1400" i="1" dirty="0" err="1"/>
                <a:t>VisitConcreteElementB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ConcreteElementB</a:t>
              </a:r>
              <a:r>
                <a:rPr lang="en-US" sz="1400" i="1" dirty="0"/>
                <a:t>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2523674" y="2786059"/>
            <a:ext cx="3337575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ConcreteVisitor1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257818" y="1905178"/>
            <a:ext cx="2602345" cy="9289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114433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5"/>
          <p:cNvGrpSpPr/>
          <p:nvPr/>
        </p:nvGrpSpPr>
        <p:grpSpPr>
          <a:xfrm>
            <a:off x="7023104" y="2786059"/>
            <a:ext cx="3337568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43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ConcreteVisitor2</a:t>
              </a:r>
              <a:endParaRPr lang="en-IN" b="1" dirty="0"/>
            </a:p>
          </p:txBody>
        </p:sp>
        <p:sp>
          <p:nvSpPr>
            <p:cNvPr id="44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5748106" y="3987857"/>
            <a:ext cx="1482728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Element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Accept(Visitor)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0"/>
            <a:ext cx="1949419" cy="997188"/>
            <a:chOff x="3571868" y="1857364"/>
            <a:chExt cx="3357586" cy="949994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ConcreteElementB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5928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OperationB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006671"/>
            <a:chOff x="3571868" y="1857364"/>
            <a:chExt cx="3357586" cy="863730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ConcreteElementA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5"/>
              <a:ext cx="3357586" cy="50653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OperationA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Object Structure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038586" y="4401734"/>
            <a:ext cx="1726073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1662671" y="4400940"/>
            <a:ext cx="582928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655420" y="2159792"/>
            <a:ext cx="0" cy="2241148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84923" y="5915757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406431" y="5627955"/>
            <a:ext cx="2732036" cy="721099"/>
            <a:chOff x="2495525" y="5750738"/>
            <a:chExt cx="1914105" cy="857443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VisitConcreteElementA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313928" y="5635251"/>
            <a:ext cx="2743199" cy="721099"/>
            <a:chOff x="2495525" y="5750738"/>
            <a:chExt cx="1914105" cy="857443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VisitConcreteElementB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708605" y="5961545"/>
            <a:ext cx="605323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586157" y="5897992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5B56FB-8B9D-403E-8760-03A8142B90FD}"/>
              </a:ext>
            </a:extLst>
          </p:cNvPr>
          <p:cNvSpPr/>
          <p:nvPr/>
        </p:nvSpPr>
        <p:spPr>
          <a:xfrm>
            <a:off x="2257818" y="1244020"/>
            <a:ext cx="8317736" cy="25496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75D78E-C7B3-41BD-8BCA-E289A897D0CB}"/>
              </a:ext>
            </a:extLst>
          </p:cNvPr>
          <p:cNvSpPr/>
          <p:nvPr/>
        </p:nvSpPr>
        <p:spPr>
          <a:xfrm>
            <a:off x="4038586" y="5915757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EEF41B-1954-46E5-96DF-DB39C9AA5AB2}"/>
              </a:ext>
            </a:extLst>
          </p:cNvPr>
          <p:cNvSpPr/>
          <p:nvPr/>
        </p:nvSpPr>
        <p:spPr>
          <a:xfrm>
            <a:off x="7059887" y="5865822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FC90E0-9101-48EE-9373-43D6DF35397E}"/>
              </a:ext>
            </a:extLst>
          </p:cNvPr>
          <p:cNvSpPr/>
          <p:nvPr/>
        </p:nvSpPr>
        <p:spPr>
          <a:xfrm>
            <a:off x="5824340" y="4327005"/>
            <a:ext cx="1330260" cy="1908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3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6" grpId="0" animBg="1"/>
      <p:bldP spid="85" grpId="0" animBg="1"/>
      <p:bldP spid="78" grpId="0" animBg="1"/>
      <p:bldP spid="79" grpId="0" animBg="1"/>
      <p:bldP spid="8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2CB3E3-C8FF-4471-9A65-96155A7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1989-A42E-4890-B74B-EC1890B9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pattern requires two hierarchies</a:t>
            </a:r>
          </a:p>
          <a:p>
            <a:r>
              <a:rPr lang="en-US" dirty="0"/>
              <a:t>Each object structure will have an associated </a:t>
            </a:r>
            <a:r>
              <a:rPr lang="en-US" i="1" dirty="0"/>
              <a:t>Visitor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i="1" dirty="0"/>
              <a:t>Visitor</a:t>
            </a:r>
            <a:r>
              <a:rPr lang="en-US" dirty="0"/>
              <a:t> class will define the operations for visiting objects</a:t>
            </a:r>
          </a:p>
          <a:p>
            <a:pPr lvl="1"/>
            <a:r>
              <a:rPr lang="en-US" dirty="0"/>
              <a:t>An operation for each object must be defined</a:t>
            </a:r>
          </a:p>
          <a:p>
            <a:r>
              <a:rPr lang="en-IN" dirty="0"/>
              <a:t>The </a:t>
            </a:r>
            <a:r>
              <a:rPr lang="en-IN" i="1" dirty="0"/>
              <a:t>Element </a:t>
            </a:r>
            <a:r>
              <a:rPr lang="en-IN" dirty="0"/>
              <a:t>&amp; its subclasses in turn will provide an operation for accepting visitors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F156E-F181-42DE-ACCC-33D4F6F3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4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7427-4E53-437E-A3A2-8CC1E60B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6F3F-1E68-427B-9C86-481E81CB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Visitor</a:t>
            </a:r>
            <a:r>
              <a:rPr lang="en-US" dirty="0"/>
              <a:t> visits each element</a:t>
            </a:r>
          </a:p>
          <a:p>
            <a:r>
              <a:rPr lang="en-US" dirty="0"/>
              <a:t>It can accumulate state during visitation</a:t>
            </a:r>
          </a:p>
          <a:p>
            <a:r>
              <a:rPr lang="en-US" dirty="0"/>
              <a:t>To simplify traversal, </a:t>
            </a:r>
            <a:r>
              <a:rPr lang="en-US" i="1" dirty="0"/>
              <a:t>Iterator</a:t>
            </a:r>
            <a:r>
              <a:rPr lang="en-US" dirty="0"/>
              <a:t> can help a </a:t>
            </a:r>
            <a:r>
              <a:rPr lang="en-US" i="1" dirty="0"/>
              <a:t>Visitor</a:t>
            </a:r>
            <a:r>
              <a:rPr lang="en-US" dirty="0"/>
              <a:t> visit each element</a:t>
            </a:r>
          </a:p>
          <a:p>
            <a:r>
              <a:rPr lang="en-US" dirty="0"/>
              <a:t>The traversal algorithm will depend on the object structure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739C-778A-4062-9094-B164A1A1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A41-1D59-4F96-AA3F-509F94FA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Behavioural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6A6E-492E-461B-8E3D-2B5EF1BC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Most used patterns</a:t>
            </a:r>
          </a:p>
          <a:p>
            <a:r>
              <a:rPr lang="en-IN" dirty="0"/>
              <a:t>Deal with the behaviour &amp; interaction of objects</a:t>
            </a:r>
          </a:p>
          <a:p>
            <a:r>
              <a:rPr lang="en-IN" dirty="0"/>
              <a:t>Help define complex control flow between objects</a:t>
            </a:r>
          </a:p>
          <a:p>
            <a:r>
              <a:rPr lang="en-IN" dirty="0"/>
              <a:t>But you only have to concentrate on interconnection between objects</a:t>
            </a:r>
          </a:p>
          <a:p>
            <a:r>
              <a:rPr lang="en-IN" dirty="0"/>
              <a:t>Allows classes &amp; objects to be loosely coupled, yet still interact with each other</a:t>
            </a:r>
          </a:p>
          <a:p>
            <a:r>
              <a:rPr lang="en-IN" dirty="0"/>
              <a:t>Reduce dependencies in code</a:t>
            </a:r>
          </a:p>
          <a:p>
            <a:r>
              <a:rPr lang="en-IN" dirty="0"/>
              <a:t>Some </a:t>
            </a:r>
            <a:r>
              <a:rPr lang="en-IN" dirty="0" err="1"/>
              <a:t>behavioral</a:t>
            </a:r>
            <a:r>
              <a:rPr lang="en-IN" dirty="0"/>
              <a:t> patterns are implemented through inheritance which distributes </a:t>
            </a:r>
            <a:r>
              <a:rPr lang="en-IN" dirty="0" err="1"/>
              <a:t>behavior</a:t>
            </a:r>
            <a:r>
              <a:rPr lang="en-IN" dirty="0"/>
              <a:t> between different classes</a:t>
            </a:r>
          </a:p>
          <a:p>
            <a:r>
              <a:rPr lang="en-IN" dirty="0"/>
              <a:t>Most of them are implemented through composition and this helps us define a group of objects that cooperate to perform a task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781469"/>
      </p:ext>
    </p:extLst>
  </p:cSld>
  <p:clrMapOvr>
    <a:masterClrMapping/>
  </p:clrMapOvr>
  <p:transition spd="slow">
    <p:push dir="u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7DFF-4A5B-4FCB-8B47-1B910EB6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Shapes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250A8-2AD2-48A2-B5D6-84248754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65A5D-ADBC-4577-96AA-6C4169F6856E}"/>
              </a:ext>
            </a:extLst>
          </p:cNvPr>
          <p:cNvSpPr/>
          <p:nvPr/>
        </p:nvSpPr>
        <p:spPr>
          <a:xfrm>
            <a:off x="5213350" y="2561987"/>
            <a:ext cx="1917700" cy="23431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B0594-D2F8-4591-8BA3-40DD7474D904}"/>
              </a:ext>
            </a:extLst>
          </p:cNvPr>
          <p:cNvSpPr/>
          <p:nvPr/>
        </p:nvSpPr>
        <p:spPr>
          <a:xfrm>
            <a:off x="5467350" y="2841386"/>
            <a:ext cx="453390" cy="461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08EA9-317F-450F-B18A-AE44736F2940}"/>
              </a:ext>
            </a:extLst>
          </p:cNvPr>
          <p:cNvSpPr txBox="1"/>
          <p:nvPr/>
        </p:nvSpPr>
        <p:spPr>
          <a:xfrm>
            <a:off x="5204468" y="5115719"/>
            <a:ext cx="193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Object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385C9A-770E-43E9-96AF-0975617B7C47}"/>
              </a:ext>
            </a:extLst>
          </p:cNvPr>
          <p:cNvSpPr/>
          <p:nvPr/>
        </p:nvSpPr>
        <p:spPr>
          <a:xfrm>
            <a:off x="2421732" y="2466737"/>
            <a:ext cx="1558925" cy="558800"/>
          </a:xfrm>
          <a:prstGeom prst="rect">
            <a:avLst/>
          </a:prstGeom>
          <a:solidFill>
            <a:srgbClr val="2DA3C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Serialize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9BAB1-86B3-4058-84A7-F3A17E49FF39}"/>
              </a:ext>
            </a:extLst>
          </p:cNvPr>
          <p:cNvSpPr/>
          <p:nvPr/>
        </p:nvSpPr>
        <p:spPr>
          <a:xfrm>
            <a:off x="8515350" y="2870200"/>
            <a:ext cx="1558925" cy="558800"/>
          </a:xfrm>
          <a:prstGeom prst="rect">
            <a:avLst/>
          </a:prstGeom>
          <a:solidFill>
            <a:srgbClr val="78B83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32522B-C0CE-4BAC-B6BD-828E79BE4105}"/>
              </a:ext>
            </a:extLst>
          </p:cNvPr>
          <p:cNvSpPr/>
          <p:nvPr/>
        </p:nvSpPr>
        <p:spPr>
          <a:xfrm>
            <a:off x="8037512" y="4756974"/>
            <a:ext cx="1558925" cy="558800"/>
          </a:xfrm>
          <a:prstGeom prst="rect">
            <a:avLst/>
          </a:prstGeom>
          <a:solidFill>
            <a:srgbClr val="D75B5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Perimeter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B55FB0-290B-450B-B954-CB41D5B06BA9}"/>
              </a:ext>
            </a:extLst>
          </p:cNvPr>
          <p:cNvSpPr/>
          <p:nvPr/>
        </p:nvSpPr>
        <p:spPr>
          <a:xfrm>
            <a:off x="2747963" y="4389160"/>
            <a:ext cx="1558925" cy="558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Deserialize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C77DE8-9912-4704-90D4-98C19F028D7A}"/>
              </a:ext>
            </a:extLst>
          </p:cNvPr>
          <p:cNvSpPr/>
          <p:nvPr/>
        </p:nvSpPr>
        <p:spPr>
          <a:xfrm>
            <a:off x="6172199" y="1335207"/>
            <a:ext cx="1558925" cy="558800"/>
          </a:xfrm>
          <a:prstGeom prst="rect">
            <a:avLst/>
          </a:prstGeom>
          <a:solidFill>
            <a:srgbClr val="BE5B27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B0C1988-8826-49B7-BA9D-B265237DABC6}"/>
              </a:ext>
            </a:extLst>
          </p:cNvPr>
          <p:cNvSpPr/>
          <p:nvPr/>
        </p:nvSpPr>
        <p:spPr>
          <a:xfrm>
            <a:off x="6172199" y="3303270"/>
            <a:ext cx="490576" cy="42291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9D01C4-4572-495A-ACD4-935CD877E3E9}"/>
              </a:ext>
            </a:extLst>
          </p:cNvPr>
          <p:cNvCxnSpPr>
            <a:cxnSpLocks/>
          </p:cNvCxnSpPr>
          <p:nvPr/>
        </p:nvCxnSpPr>
        <p:spPr>
          <a:xfrm>
            <a:off x="5467350" y="3618627"/>
            <a:ext cx="453390" cy="46188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BF703FF-F909-4FE0-8271-A4783837C76E}"/>
              </a:ext>
            </a:extLst>
          </p:cNvPr>
          <p:cNvSpPr/>
          <p:nvPr/>
        </p:nvSpPr>
        <p:spPr>
          <a:xfrm>
            <a:off x="5920740" y="4197173"/>
            <a:ext cx="490576" cy="490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91EB6-0CF1-4426-B32E-F1F435DC9AC8}"/>
              </a:ext>
            </a:extLst>
          </p:cNvPr>
          <p:cNvCxnSpPr>
            <a:cxnSpLocks/>
          </p:cNvCxnSpPr>
          <p:nvPr/>
        </p:nvCxnSpPr>
        <p:spPr>
          <a:xfrm>
            <a:off x="6818665" y="3975360"/>
            <a:ext cx="0" cy="41380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010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C3651-7190-41D5-BABF-4C1E455C5FDA}"/>
              </a:ext>
            </a:extLst>
          </p:cNvPr>
          <p:cNvSpPr/>
          <p:nvPr/>
        </p:nvSpPr>
        <p:spPr>
          <a:xfrm>
            <a:off x="3703330" y="1029014"/>
            <a:ext cx="5610596" cy="2893714"/>
          </a:xfrm>
          <a:prstGeom prst="rect">
            <a:avLst/>
          </a:prstGeom>
          <a:solidFill>
            <a:srgbClr val="FFEFBD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Visitors</a:t>
            </a:r>
            <a:endParaRPr lang="en-IN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181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5534266" y="1347548"/>
            <a:ext cx="1812024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Operation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878753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Render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666976" y="1893940"/>
            <a:ext cx="2867290" cy="6961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1"/>
          <p:cNvGrpSpPr/>
          <p:nvPr/>
        </p:nvGrpSpPr>
        <p:grpSpPr>
          <a:xfrm>
            <a:off x="5589352" y="3988441"/>
            <a:ext cx="1800235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Shape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Accept(Operation)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1"/>
            <a:ext cx="1949419" cy="1216316"/>
            <a:chOff x="3571868" y="1857364"/>
            <a:chExt cx="3357586" cy="1158751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80155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257681"/>
            <a:chOff x="3571868" y="1857364"/>
            <a:chExt cx="3357586" cy="1079098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4"/>
              <a:ext cx="3357586" cy="7219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  <a:stCxn id="66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78753" y="590465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1497475" y="5627955"/>
            <a:ext cx="1640991" cy="622251"/>
            <a:chOff x="2495525" y="5750738"/>
            <a:chExt cx="1914105" cy="73990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VisitLine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592113" y="5625951"/>
            <a:ext cx="1681770" cy="622251"/>
            <a:chOff x="2495525" y="5750738"/>
            <a:chExt cx="1914105" cy="739905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VisitCircle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888784" y="5952245"/>
            <a:ext cx="703328" cy="635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766336" y="588900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78" name="Group 15">
            <a:extLst>
              <a:ext uri="{FF2B5EF4-FFF2-40B4-BE49-F238E27FC236}">
                <a16:creationId xmlns:a16="http://schemas.microsoft.com/office/drawing/2014/main" id="{17461169-405A-4FC3-926B-171D33292118}"/>
              </a:ext>
            </a:extLst>
          </p:cNvPr>
          <p:cNvGrpSpPr/>
          <p:nvPr/>
        </p:nvGrpSpPr>
        <p:grpSpPr>
          <a:xfrm>
            <a:off x="7346290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C29EA76D-A70C-43FE-BF12-88FC5AA10BA7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Area</a:t>
              </a:r>
              <a:endParaRPr lang="en-IN" b="1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A1C2652C-44E6-411E-909E-8E2CC98FD531}"/>
                </a:ext>
              </a:extLst>
            </p:cNvPr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53020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A715-C5F8-4B10-8459-837ABE0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Single/Double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B4C0-6569-4A8F-8A0B-E26EEE4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dispatch is just like runtime polymorphism</a:t>
            </a:r>
          </a:p>
          <a:p>
            <a:r>
              <a:rPr lang="en-US" dirty="0"/>
              <a:t>A function is invoked based on its name &amp; the type of the receiver object</a:t>
            </a:r>
          </a:p>
          <a:p>
            <a:r>
              <a:rPr lang="en-US" dirty="0"/>
              <a:t>In double dispatch, the function that is invoked depends on two kinds of receiver objects</a:t>
            </a:r>
          </a:p>
          <a:p>
            <a:r>
              <a:rPr lang="en-US" dirty="0"/>
              <a:t>This is the key to implementing the </a:t>
            </a:r>
            <a:r>
              <a:rPr lang="en-US" i="1" dirty="0"/>
              <a:t>Visitor</a:t>
            </a:r>
            <a:r>
              <a:rPr lang="en-US" dirty="0"/>
              <a:t> pattern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99284-66C6-4D2C-8BA9-8688F4C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9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24BC-0E81-4C9D-A8F6-053B8D7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Dispatch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08DE-CBAE-4DF4-A275-DB9A2C0D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Visitor pattern, there are two types of objects – </a:t>
            </a:r>
            <a:r>
              <a:rPr lang="en-US" i="1" dirty="0"/>
              <a:t>Element</a:t>
            </a:r>
            <a:r>
              <a:rPr lang="en-US" dirty="0"/>
              <a:t> &amp; the </a:t>
            </a:r>
            <a:r>
              <a:rPr lang="en-US" i="1" dirty="0"/>
              <a:t>Visitor</a:t>
            </a:r>
          </a:p>
          <a:p>
            <a:r>
              <a:rPr lang="en-US" dirty="0"/>
              <a:t>The </a:t>
            </a:r>
            <a:r>
              <a:rPr lang="en-US" i="1" dirty="0"/>
              <a:t>Element</a:t>
            </a:r>
            <a:r>
              <a:rPr lang="en-US" dirty="0"/>
              <a:t> subclasses implement the </a:t>
            </a:r>
            <a:r>
              <a:rPr lang="en-US" i="1" dirty="0"/>
              <a:t>Accept()</a:t>
            </a:r>
            <a:r>
              <a:rPr lang="en-US" dirty="0"/>
              <a:t> method through which they receive a </a:t>
            </a:r>
            <a:r>
              <a:rPr lang="en-US" i="1" dirty="0"/>
              <a:t>Visitor</a:t>
            </a:r>
          </a:p>
          <a:p>
            <a:r>
              <a:rPr lang="en-US" dirty="0"/>
              <a:t>A </a:t>
            </a:r>
            <a:r>
              <a:rPr lang="en-US" i="1" dirty="0"/>
              <a:t>Visitor </a:t>
            </a:r>
            <a:r>
              <a:rPr lang="en-US" dirty="0"/>
              <a:t>in turn will invoke the corresponding </a:t>
            </a:r>
            <a:r>
              <a:rPr lang="en-US" i="1" dirty="0"/>
              <a:t>Visit()</a:t>
            </a:r>
            <a:r>
              <a:rPr lang="en-US" dirty="0"/>
              <a:t> method</a:t>
            </a:r>
          </a:p>
          <a:p>
            <a:r>
              <a:rPr lang="en-US" dirty="0"/>
              <a:t>But the final </a:t>
            </a:r>
            <a:r>
              <a:rPr lang="en-US" i="1" dirty="0"/>
              <a:t>Visit()</a:t>
            </a:r>
            <a:r>
              <a:rPr lang="en-US" dirty="0"/>
              <a:t> method that gets invoked will depend on two objects – type of </a:t>
            </a:r>
            <a:r>
              <a:rPr lang="en-US" i="1" dirty="0"/>
              <a:t>Element </a:t>
            </a:r>
            <a:r>
              <a:rPr lang="en-US" dirty="0"/>
              <a:t>&amp; </a:t>
            </a:r>
            <a:r>
              <a:rPr lang="en-US" i="1" dirty="0"/>
              <a:t>Visitor</a:t>
            </a:r>
          </a:p>
          <a:p>
            <a:r>
              <a:rPr lang="en-US" dirty="0"/>
              <a:t>This is the implementation of </a:t>
            </a:r>
            <a:r>
              <a:rPr lang="en-US" i="1" dirty="0"/>
              <a:t>double dispatch</a:t>
            </a:r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A4D3-B0F1-441D-9047-97279C2A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3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CA4A-A4DF-4BF4-835D-DD0AF08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055A-E068-45B1-9CED-E7E51D4A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classic Visitor pattern leads to a cycle of dependencies between the visitors &amp; the visitable classes</a:t>
            </a:r>
          </a:p>
          <a:p>
            <a:r>
              <a:rPr lang="en-US" dirty="0"/>
              <a:t>The </a:t>
            </a:r>
            <a:r>
              <a:rPr lang="en-US" i="1" dirty="0"/>
              <a:t>Visitor</a:t>
            </a:r>
            <a:r>
              <a:rPr lang="en-US" dirty="0"/>
              <a:t> class will depend on the type of all visitable classes</a:t>
            </a:r>
          </a:p>
          <a:p>
            <a:r>
              <a:rPr lang="en-US" dirty="0"/>
              <a:t>The base visitable &amp; its children depend on the base </a:t>
            </a:r>
            <a:r>
              <a:rPr lang="en-US" i="1" dirty="0"/>
              <a:t>Visitor</a:t>
            </a:r>
            <a:r>
              <a:rPr lang="en-US" dirty="0"/>
              <a:t> class</a:t>
            </a:r>
          </a:p>
          <a:p>
            <a:r>
              <a:rPr lang="en-US" dirty="0"/>
              <a:t>These are compile-time dependencies and cannot be resolved</a:t>
            </a:r>
          </a:p>
          <a:p>
            <a:r>
              <a:rPr lang="en-US" dirty="0"/>
              <a:t>Adding a new visitable class will cause a change to the all </a:t>
            </a:r>
            <a:r>
              <a:rPr lang="en-US" i="1" dirty="0"/>
              <a:t>Visitor</a:t>
            </a:r>
            <a:r>
              <a:rPr lang="en-US" dirty="0"/>
              <a:t> classes</a:t>
            </a:r>
          </a:p>
          <a:p>
            <a:r>
              <a:rPr lang="en-US" dirty="0"/>
              <a:t>This in turn will force a recompilation of all visitable classes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16B3F-1191-4D9D-B0D4-BB3BDF07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8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0F25-5781-4B68-BD29-1E98B5D0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Visitation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F2FF-E7A2-434B-87F3-688426D6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possible combination of the object type &amp; the visitor must be handled</a:t>
            </a:r>
          </a:p>
          <a:p>
            <a:r>
              <a:rPr lang="en-US" dirty="0"/>
              <a:t>There could be a case where a certain object must not be visited</a:t>
            </a:r>
          </a:p>
          <a:p>
            <a:r>
              <a:rPr lang="en-US" dirty="0"/>
              <a:t>This is impossible with the classical visitor pattern</a:t>
            </a:r>
          </a:p>
          <a:p>
            <a:r>
              <a:rPr lang="en-US" dirty="0"/>
              <a:t>All </a:t>
            </a:r>
            <a:r>
              <a:rPr lang="en-US" i="1" dirty="0"/>
              <a:t>Visitor</a:t>
            </a:r>
            <a:r>
              <a:rPr lang="en-US" dirty="0"/>
              <a:t> classes must define every </a:t>
            </a:r>
            <a:r>
              <a:rPr lang="en-US" i="1" dirty="0"/>
              <a:t>Visit() </a:t>
            </a:r>
            <a:r>
              <a:rPr lang="en-US" dirty="0"/>
              <a:t>method and apply some action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E7FB-C3E0-4C32-B87E-F34A840B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5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848C-3B0F-426B-B672-F33B05C2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7AED-1475-439F-99AC-E3A0A839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of the visitor pattern </a:t>
            </a:r>
          </a:p>
          <a:p>
            <a:r>
              <a:rPr lang="en-US" dirty="0"/>
              <a:t>Helps break the dependency cycle</a:t>
            </a:r>
          </a:p>
          <a:p>
            <a:r>
              <a:rPr lang="en-US" dirty="0"/>
              <a:t>Allows partial visitation</a:t>
            </a:r>
          </a:p>
          <a:p>
            <a:r>
              <a:rPr lang="en-US" dirty="0"/>
              <a:t>Requires a marker interface to act as a placeholder for the actual visitor</a:t>
            </a:r>
          </a:p>
          <a:p>
            <a:r>
              <a:rPr lang="en-US" dirty="0"/>
              <a:t>Uses multiple inheritance &amp; RTTI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D1FFB-FC77-4256-ADBE-907224E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1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59B5-77BE-45D8-9C19-1793D17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2A8C-0041-437E-8412-3D66F018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Represents a type-safe union</a:t>
            </a:r>
          </a:p>
          <a:p>
            <a:r>
              <a:rPr lang="en-IN" dirty="0"/>
              <a:t>Can store multiple types of values, but only one is active at a time</a:t>
            </a:r>
          </a:p>
          <a:p>
            <a:r>
              <a:rPr lang="en-IN" dirty="0"/>
              <a:t>Knows the active type &amp; works correctly with objects</a:t>
            </a:r>
          </a:p>
          <a:p>
            <a:r>
              <a:rPr lang="en-IN" dirty="0"/>
              <a:t>Operations on the contained elements can be performed through a visitor class</a:t>
            </a:r>
          </a:p>
          <a:p>
            <a:r>
              <a:rPr lang="en-IN" dirty="0"/>
              <a:t>This class provides overloaded function call operator for each type inside the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9591A-2D2B-4962-B4FA-0AA01D1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8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188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4840693" y="1335419"/>
            <a:ext cx="3297555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Visitor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VisitConcreteElementA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ConcreteElementA</a:t>
              </a:r>
              <a:r>
                <a:rPr lang="en-US" sz="1400" i="1" dirty="0"/>
                <a:t>) </a:t>
              </a:r>
              <a:r>
                <a:rPr lang="en-US" sz="1400" i="1" dirty="0" err="1"/>
                <a:t>VisitConcreteElementB</a:t>
              </a:r>
              <a:r>
                <a:rPr lang="en-US" sz="1400" i="1" dirty="0"/>
                <a:t>(</a:t>
              </a:r>
              <a:r>
                <a:rPr lang="en-US" sz="1400" i="1" dirty="0" err="1"/>
                <a:t>ConcreteElementB</a:t>
              </a:r>
              <a:r>
                <a:rPr lang="en-US" sz="1400" i="1" dirty="0"/>
                <a:t>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2523674" y="2786059"/>
            <a:ext cx="3337575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ConcreteVisitor1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666976" y="1902012"/>
            <a:ext cx="2173717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5"/>
          <p:cNvGrpSpPr/>
          <p:nvPr/>
        </p:nvGrpSpPr>
        <p:grpSpPr>
          <a:xfrm>
            <a:off x="7023104" y="2786059"/>
            <a:ext cx="3337568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43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ConcreteVisitor2</a:t>
              </a:r>
              <a:endParaRPr lang="en-IN" b="1" dirty="0"/>
            </a:p>
          </p:txBody>
        </p:sp>
        <p:sp>
          <p:nvSpPr>
            <p:cNvPr id="44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err="1"/>
                <a:t>VisitConcreteElementA</a:t>
              </a:r>
              <a:r>
                <a:rPr lang="en-US" sz="1400" dirty="0"/>
                <a:t>(</a:t>
              </a:r>
              <a:r>
                <a:rPr lang="en-US" sz="1400" dirty="0" err="1"/>
                <a:t>ConcreteElementA</a:t>
              </a:r>
              <a:r>
                <a:rPr lang="en-US" sz="1400" dirty="0"/>
                <a:t>) </a:t>
              </a:r>
              <a:r>
                <a:rPr lang="en-US" sz="1400" dirty="0" err="1"/>
                <a:t>VisitConcreteElementB</a:t>
              </a:r>
              <a:r>
                <a:rPr lang="en-US" sz="1400" dirty="0"/>
                <a:t>(</a:t>
              </a:r>
              <a:r>
                <a:rPr lang="en-US" sz="1400" dirty="0" err="1"/>
                <a:t>ConcreteElementB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5748106" y="3987857"/>
            <a:ext cx="1482728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Element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Accept(Visitor)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0"/>
            <a:ext cx="1949419" cy="997188"/>
            <a:chOff x="3571868" y="1857364"/>
            <a:chExt cx="3357586" cy="949994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ConcreteElementB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5928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OperationB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006671"/>
            <a:chOff x="3571868" y="1857364"/>
            <a:chExt cx="3357586" cy="863730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ConcreteElementA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5"/>
              <a:ext cx="3357586" cy="50653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Accept(Visitor)</a:t>
              </a:r>
            </a:p>
            <a:p>
              <a:r>
                <a:rPr lang="en-US" sz="1600" dirty="0" err="1"/>
                <a:t>OperationA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Object Structure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4038586" y="4401734"/>
            <a:ext cx="1726073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1662671" y="4400940"/>
            <a:ext cx="582928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655420" y="2159792"/>
            <a:ext cx="0" cy="2241148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84923" y="5915757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406431" y="5627955"/>
            <a:ext cx="2732036" cy="721099"/>
            <a:chOff x="2495525" y="5750738"/>
            <a:chExt cx="1914105" cy="857443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VisitConcreteElementA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313928" y="5635251"/>
            <a:ext cx="2743199" cy="721099"/>
            <a:chOff x="2495525" y="5750738"/>
            <a:chExt cx="1914105" cy="857443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62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VisitConcreteElementB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708605" y="5961545"/>
            <a:ext cx="605323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586157" y="5897992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5F5AB0-B238-4C70-B039-060B5F2AFD0C}"/>
              </a:ext>
            </a:extLst>
          </p:cNvPr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87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FC3651-7190-41D5-BABF-4C1E455C5FDA}"/>
              </a:ext>
            </a:extLst>
          </p:cNvPr>
          <p:cNvSpPr/>
          <p:nvPr/>
        </p:nvSpPr>
        <p:spPr>
          <a:xfrm>
            <a:off x="3703330" y="1029014"/>
            <a:ext cx="5610596" cy="2893714"/>
          </a:xfrm>
          <a:prstGeom prst="rect">
            <a:avLst/>
          </a:prstGeom>
          <a:solidFill>
            <a:srgbClr val="FFEFBD"/>
          </a:solidFill>
          <a:ln w="28575">
            <a:solidFill>
              <a:schemeClr val="bg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Visitors</a:t>
            </a:r>
            <a:endParaRPr lang="en-IN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189</a:t>
            </a:fld>
            <a:endParaRPr lang="en-IN" dirty="0"/>
          </a:p>
        </p:txBody>
      </p:sp>
      <p:cxnSp>
        <p:nvCxnSpPr>
          <p:cNvPr id="11" name="Straight Connector 10"/>
          <p:cNvCxnSpPr>
            <a:cxnSpLocks/>
            <a:stCxn id="45" idx="3"/>
          </p:cNvCxnSpPr>
          <p:nvPr/>
        </p:nvCxnSpPr>
        <p:spPr>
          <a:xfrm>
            <a:off x="6493254" y="2383158"/>
            <a:ext cx="0" cy="188590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1"/>
          <p:cNvGrpSpPr/>
          <p:nvPr/>
        </p:nvGrpSpPr>
        <p:grpSpPr>
          <a:xfrm>
            <a:off x="5534266" y="1347548"/>
            <a:ext cx="1812024" cy="861434"/>
            <a:chOff x="3571868" y="1857364"/>
            <a:chExt cx="3357586" cy="952798"/>
          </a:xfrm>
          <a:solidFill>
            <a:schemeClr val="tx1">
              <a:lumMod val="95000"/>
            </a:schemeClr>
          </a:solidFill>
        </p:grpSpPr>
        <p:sp>
          <p:nvSpPr>
            <p:cNvPr id="30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Operation</a:t>
              </a:r>
              <a:endParaRPr lang="en-IN" b="1" i="1" dirty="0"/>
            </a:p>
          </p:txBody>
        </p:sp>
        <p:sp>
          <p:nvSpPr>
            <p:cNvPr id="31" name="Rectangle 3"/>
            <p:cNvSpPr/>
            <p:nvPr/>
          </p:nvSpPr>
          <p:spPr>
            <a:xfrm>
              <a:off x="3571868" y="2214554"/>
              <a:ext cx="3357586" cy="5956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  <a:p>
              <a:endParaRPr lang="en-US" sz="1200" i="1" dirty="0"/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878753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Render</a:t>
              </a:r>
              <a:endParaRPr lang="en-IN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4704556" y="2679540"/>
            <a:ext cx="212084" cy="953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2666976" y="1893940"/>
            <a:ext cx="2867290" cy="6961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8132711" y="2679625"/>
            <a:ext cx="212879" cy="1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10116" y="2571748"/>
            <a:ext cx="3429024" cy="1436"/>
          </a:xfrm>
          <a:prstGeom prst="line">
            <a:avLst/>
          </a:prstGeom>
          <a:ln w="12700" cap="rnd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1"/>
          <p:cNvGrpSpPr/>
          <p:nvPr/>
        </p:nvGrpSpPr>
        <p:grpSpPr>
          <a:xfrm>
            <a:off x="5589352" y="3988441"/>
            <a:ext cx="1800235" cy="709953"/>
            <a:chOff x="3571868" y="1857364"/>
            <a:chExt cx="3357586" cy="923393"/>
          </a:xfrm>
          <a:solidFill>
            <a:schemeClr val="tx1">
              <a:lumMod val="95000"/>
            </a:schemeClr>
          </a:solidFill>
        </p:grpSpPr>
        <p:sp>
          <p:nvSpPr>
            <p:cNvPr id="52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Shape</a:t>
              </a:r>
              <a:endParaRPr lang="en-IN" b="1" i="1" dirty="0"/>
            </a:p>
          </p:txBody>
        </p:sp>
        <p:sp>
          <p:nvSpPr>
            <p:cNvPr id="53" name="Rectangle 3"/>
            <p:cNvSpPr/>
            <p:nvPr/>
          </p:nvSpPr>
          <p:spPr>
            <a:xfrm>
              <a:off x="3571868" y="2214556"/>
              <a:ext cx="3357586" cy="56620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Accept(Operation)</a:t>
              </a:r>
            </a:p>
            <a:p>
              <a:endParaRPr lang="en-US" sz="1400" i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rot="5400000">
            <a:off x="4825440" y="5330456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888459" y="5330535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4931002" y="5222664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1"/>
          <p:cNvGrpSpPr/>
          <p:nvPr/>
        </p:nvGrpSpPr>
        <p:grpSpPr>
          <a:xfrm>
            <a:off x="7023104" y="5409241"/>
            <a:ext cx="1949419" cy="1216316"/>
            <a:chOff x="3571868" y="1857364"/>
            <a:chExt cx="3357586" cy="1158751"/>
          </a:xfrm>
          <a:solidFill>
            <a:schemeClr val="tx1">
              <a:lumMod val="95000"/>
            </a:schemeClr>
          </a:solidFill>
        </p:grpSpPr>
        <p:sp>
          <p:nvSpPr>
            <p:cNvPr id="61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62" name="Rectangle 3"/>
            <p:cNvSpPr/>
            <p:nvPr/>
          </p:nvSpPr>
          <p:spPr>
            <a:xfrm>
              <a:off x="3571868" y="2214556"/>
              <a:ext cx="3357586" cy="80155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63" name="Group 11"/>
          <p:cNvGrpSpPr/>
          <p:nvPr/>
        </p:nvGrpSpPr>
        <p:grpSpPr>
          <a:xfrm>
            <a:off x="3946147" y="5412684"/>
            <a:ext cx="1967873" cy="1257681"/>
            <a:chOff x="3571868" y="1857364"/>
            <a:chExt cx="3357586" cy="1079098"/>
          </a:xfrm>
          <a:solidFill>
            <a:schemeClr val="tx1">
              <a:lumMod val="95000"/>
            </a:schemeClr>
          </a:solidFill>
        </p:grpSpPr>
        <p:sp>
          <p:nvSpPr>
            <p:cNvPr id="64" name="Rectangle 15"/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65" name="Rectangle 3"/>
            <p:cNvSpPr/>
            <p:nvPr/>
          </p:nvSpPr>
          <p:spPr>
            <a:xfrm>
              <a:off x="3571868" y="2214554"/>
              <a:ext cx="3357586" cy="7219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Accept(Operation)</a:t>
              </a:r>
            </a:p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cxnSpLocks/>
            <a:stCxn id="66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24D6179-F66D-46FC-A6EB-A33FAF2B7AE4}"/>
              </a:ext>
            </a:extLst>
          </p:cNvPr>
          <p:cNvSpPr/>
          <p:nvPr/>
        </p:nvSpPr>
        <p:spPr>
          <a:xfrm>
            <a:off x="6402836" y="2217444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036A1C-7A01-432C-A0AD-4A192C1C18E6}"/>
              </a:ext>
            </a:extLst>
          </p:cNvPr>
          <p:cNvCxnSpPr>
            <a:cxnSpLocks/>
          </p:cNvCxnSpPr>
          <p:nvPr/>
        </p:nvCxnSpPr>
        <p:spPr>
          <a:xfrm>
            <a:off x="6489470" y="4894116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859B3E-0D88-4D25-B95F-CD1AEFF82C38}"/>
              </a:ext>
            </a:extLst>
          </p:cNvPr>
          <p:cNvCxnSpPr>
            <a:cxnSpLocks/>
          </p:cNvCxnSpPr>
          <p:nvPr/>
        </p:nvCxnSpPr>
        <p:spPr>
          <a:xfrm flipH="1">
            <a:off x="3103011" y="5967895"/>
            <a:ext cx="775742" cy="1064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E564CBE-F02C-474B-AEE7-ADF220647D19}"/>
              </a:ext>
            </a:extLst>
          </p:cNvPr>
          <p:cNvSpPr/>
          <p:nvPr/>
        </p:nvSpPr>
        <p:spPr>
          <a:xfrm>
            <a:off x="3878753" y="590465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E46DB4-6818-4402-BF9A-DC2861615BD2}"/>
              </a:ext>
            </a:extLst>
          </p:cNvPr>
          <p:cNvGrpSpPr/>
          <p:nvPr/>
        </p:nvGrpSpPr>
        <p:grpSpPr>
          <a:xfrm>
            <a:off x="1497475" y="5627955"/>
            <a:ext cx="1640991" cy="622251"/>
            <a:chOff x="2495525" y="5750738"/>
            <a:chExt cx="1914105" cy="739905"/>
          </a:xfrm>
        </p:grpSpPr>
        <p:sp>
          <p:nvSpPr>
            <p:cNvPr id="68" name="Rectangle: Folded Corner 67">
              <a:extLst>
                <a:ext uri="{FF2B5EF4-FFF2-40B4-BE49-F238E27FC236}">
                  <a16:creationId xmlns:a16="http://schemas.microsoft.com/office/drawing/2014/main" id="{84CCF404-36D8-4B48-B0DD-78E2B3415CBA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D6E8C4-320F-4CA4-903D-0A4603F66DD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VisitLine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6E4B0E-FF0D-44C4-B58E-80FF9C7373B2}"/>
              </a:ext>
            </a:extLst>
          </p:cNvPr>
          <p:cNvGrpSpPr/>
          <p:nvPr/>
        </p:nvGrpSpPr>
        <p:grpSpPr>
          <a:xfrm>
            <a:off x="9592113" y="5625951"/>
            <a:ext cx="1681770" cy="622251"/>
            <a:chOff x="2495525" y="5750738"/>
            <a:chExt cx="1914105" cy="739905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D6BF6529-4639-4D21-9FC5-036DC3699BAC}"/>
                </a:ext>
              </a:extLst>
            </p:cNvPr>
            <p:cNvSpPr/>
            <p:nvPr/>
          </p:nvSpPr>
          <p:spPr>
            <a:xfrm flipV="1">
              <a:off x="2495525" y="5750738"/>
              <a:ext cx="1914105" cy="739905"/>
            </a:xfrm>
            <a:prstGeom prst="foldedCorner">
              <a:avLst>
                <a:gd name="adj" fmla="val 4910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C871227-C13B-44EF-9788-A48263BAB786}"/>
                </a:ext>
              </a:extLst>
            </p:cNvPr>
            <p:cNvSpPr txBox="1"/>
            <p:nvPr/>
          </p:nvSpPr>
          <p:spPr>
            <a:xfrm>
              <a:off x="2495525" y="5986032"/>
              <a:ext cx="1760281" cy="36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v-&gt;</a:t>
              </a:r>
              <a:r>
                <a:rPr lang="en-US" sz="1400" dirty="0" err="1">
                  <a:solidFill>
                    <a:srgbClr val="000000"/>
                  </a:solidFill>
                </a:rPr>
                <a:t>VisitCircle</a:t>
              </a:r>
              <a:r>
                <a:rPr lang="en-US" sz="1400" dirty="0">
                  <a:solidFill>
                    <a:srgbClr val="000000"/>
                  </a:solidFill>
                </a:rPr>
                <a:t>(this)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3F428A-394C-4A20-A7BB-2B925C9F2D3A}"/>
              </a:ext>
            </a:extLst>
          </p:cNvPr>
          <p:cNvCxnSpPr>
            <a:cxnSpLocks/>
          </p:cNvCxnSpPr>
          <p:nvPr/>
        </p:nvCxnSpPr>
        <p:spPr>
          <a:xfrm flipH="1">
            <a:off x="8888784" y="5952245"/>
            <a:ext cx="703328" cy="635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8833084-BF3A-4AEC-97CA-DD4B1938EFDB}"/>
              </a:ext>
            </a:extLst>
          </p:cNvPr>
          <p:cNvSpPr/>
          <p:nvPr/>
        </p:nvSpPr>
        <p:spPr>
          <a:xfrm>
            <a:off x="8766336" y="5889009"/>
            <a:ext cx="122448" cy="126471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6FC8D2FE-4738-4A3A-9487-8D5A12A98944}"/>
              </a:ext>
            </a:extLst>
          </p:cNvPr>
          <p:cNvSpPr/>
          <p:nvPr/>
        </p:nvSpPr>
        <p:spPr>
          <a:xfrm>
            <a:off x="6402836" y="4728402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78" name="Group 15">
            <a:extLst>
              <a:ext uri="{FF2B5EF4-FFF2-40B4-BE49-F238E27FC236}">
                <a16:creationId xmlns:a16="http://schemas.microsoft.com/office/drawing/2014/main" id="{17461169-405A-4FC3-926B-171D33292118}"/>
              </a:ext>
            </a:extLst>
          </p:cNvPr>
          <p:cNvGrpSpPr/>
          <p:nvPr/>
        </p:nvGrpSpPr>
        <p:grpSpPr>
          <a:xfrm>
            <a:off x="7346290" y="2786059"/>
            <a:ext cx="1792607" cy="988580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C29EA76D-A70C-43FE-BF12-88FC5AA10BA7}"/>
                </a:ext>
              </a:extLst>
            </p:cNvPr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Area</a:t>
              </a:r>
              <a:endParaRPr lang="en-IN" b="1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A1C2652C-44E6-411E-909E-8E2CC98FD531}"/>
                </a:ext>
              </a:extLst>
            </p:cNvPr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i="1" dirty="0" err="1"/>
                <a:t>VisitLine</a:t>
              </a:r>
              <a:r>
                <a:rPr lang="en-US" sz="1400" i="1" dirty="0"/>
                <a:t>(Line)</a:t>
              </a:r>
            </a:p>
            <a:p>
              <a:r>
                <a:rPr lang="en-US" sz="1400" i="1" dirty="0" err="1"/>
                <a:t>VisitCircle</a:t>
              </a:r>
              <a:r>
                <a:rPr lang="en-US" sz="1400" i="1" dirty="0"/>
                <a:t>(Circle)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5381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Strategy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or class may provide different implementations of a behavior through conditional statements</a:t>
            </a:r>
          </a:p>
          <a:p>
            <a:r>
              <a:rPr lang="en-US" dirty="0"/>
              <a:t>If a new implementation has to be added, the existing code must be modified</a:t>
            </a:r>
          </a:p>
          <a:p>
            <a:r>
              <a:rPr lang="en-US" dirty="0"/>
              <a:t>Over a period, the code becomes hard to understand &amp; maintain</a:t>
            </a:r>
          </a:p>
          <a:p>
            <a:r>
              <a:rPr lang="en-US" dirty="0"/>
              <a:t>Violates open-closed principle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6EA3-7903-478C-B91B-2EA2F9C4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Visitor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69E7F-5322-4CC8-9F4A-2A266177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A830C-C4BC-4756-8FF1-7A2B238AB62A}"/>
              </a:ext>
            </a:extLst>
          </p:cNvPr>
          <p:cNvSpPr/>
          <p:nvPr/>
        </p:nvSpPr>
        <p:spPr>
          <a:xfrm>
            <a:off x="1123915" y="1616400"/>
            <a:ext cx="1543061" cy="51670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4EB5CE4-9459-4131-AE09-0E8C365ABED0}"/>
              </a:ext>
            </a:extLst>
          </p:cNvPr>
          <p:cNvSpPr/>
          <p:nvPr/>
        </p:nvSpPr>
        <p:spPr>
          <a:xfrm>
            <a:off x="5617174" y="4200558"/>
            <a:ext cx="1800235" cy="41248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Shape</a:t>
            </a:r>
            <a:endParaRPr lang="en-IN" b="1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5BCE7D-3310-4798-882A-4E43BE6535BE}"/>
              </a:ext>
            </a:extLst>
          </p:cNvPr>
          <p:cNvCxnSpPr/>
          <p:nvPr/>
        </p:nvCxnSpPr>
        <p:spPr>
          <a:xfrm rot="5400000">
            <a:off x="4836591" y="5252349"/>
            <a:ext cx="212084" cy="953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E83F0A-4BF1-47F7-ADEE-7D1C0CB241D1}"/>
              </a:ext>
            </a:extLst>
          </p:cNvPr>
          <p:cNvCxnSpPr/>
          <p:nvPr/>
        </p:nvCxnSpPr>
        <p:spPr>
          <a:xfrm rot="5400000">
            <a:off x="7899610" y="5252428"/>
            <a:ext cx="212879" cy="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980F6-5595-416F-BE3D-A1B771419FC6}"/>
              </a:ext>
            </a:extLst>
          </p:cNvPr>
          <p:cNvCxnSpPr>
            <a:cxnSpLocks/>
          </p:cNvCxnSpPr>
          <p:nvPr/>
        </p:nvCxnSpPr>
        <p:spPr>
          <a:xfrm>
            <a:off x="4942153" y="5144557"/>
            <a:ext cx="3063896" cy="143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5D2D0FB-058D-4E5E-AE9C-A89C1A6D38B0}"/>
              </a:ext>
            </a:extLst>
          </p:cNvPr>
          <p:cNvGrpSpPr/>
          <p:nvPr/>
        </p:nvGrpSpPr>
        <p:grpSpPr>
          <a:xfrm>
            <a:off x="7034255" y="5331134"/>
            <a:ext cx="1949419" cy="947110"/>
            <a:chOff x="3571868" y="1857364"/>
            <a:chExt cx="3357586" cy="902286"/>
          </a:xfrm>
          <a:solidFill>
            <a:schemeClr val="tx1">
              <a:lumMod val="95000"/>
            </a:schemeClr>
          </a:solidFill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CF0DB7D-0005-40B3-8BE6-7E2F4A5D65AB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Circle</a:t>
              </a:r>
              <a:endParaRPr lang="en-IN" b="1" dirty="0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0FFA140-FAB4-447F-AF30-B9FF6DBE83CA}"/>
                </a:ext>
              </a:extLst>
            </p:cNvPr>
            <p:cNvSpPr/>
            <p:nvPr/>
          </p:nvSpPr>
          <p:spPr>
            <a:xfrm>
              <a:off x="3571868" y="2214557"/>
              <a:ext cx="3357586" cy="54509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err="1"/>
                <a:t>GetRadius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GetPosition</a:t>
              </a:r>
              <a:r>
                <a:rPr lang="en-US" sz="1600" dirty="0"/>
                <a:t>()</a:t>
              </a:r>
            </a:p>
            <a:p>
              <a:endParaRPr lang="en-US" sz="1400" dirty="0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617ECAF6-1289-42C9-8E1F-AC1F0B371428}"/>
              </a:ext>
            </a:extLst>
          </p:cNvPr>
          <p:cNvGrpSpPr/>
          <p:nvPr/>
        </p:nvGrpSpPr>
        <p:grpSpPr>
          <a:xfrm>
            <a:off x="3957298" y="5334576"/>
            <a:ext cx="1967873" cy="988475"/>
            <a:chOff x="3571868" y="1857364"/>
            <a:chExt cx="3357586" cy="848118"/>
          </a:xfrm>
          <a:solidFill>
            <a:schemeClr val="tx1">
              <a:lumMod val="95000"/>
            </a:schemeClr>
          </a:solidFill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41B1471A-B02F-43C7-96D4-A525AEBF1417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Line</a:t>
              </a:r>
              <a:endParaRPr lang="en-IN" b="1" dirty="0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43DA62E2-3042-44F6-B695-B76CCD8F8FFB}"/>
                </a:ext>
              </a:extLst>
            </p:cNvPr>
            <p:cNvSpPr/>
            <p:nvPr/>
          </p:nvSpPr>
          <p:spPr>
            <a:xfrm>
              <a:off x="3571868" y="2214554"/>
              <a:ext cx="3357586" cy="49092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 err="1"/>
                <a:t>GetStart</a:t>
              </a:r>
              <a:r>
                <a:rPr lang="en-US" sz="1600" dirty="0"/>
                <a:t>()</a:t>
              </a:r>
            </a:p>
            <a:p>
              <a:r>
                <a:rPr lang="en-US" sz="1600" dirty="0" err="1"/>
                <a:t>GetEnd</a:t>
              </a:r>
              <a:r>
                <a:rPr lang="en-US" sz="1600" dirty="0"/>
                <a:t>()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4406A-15B3-4C68-B55B-3CFD5BDBC9E0}"/>
              </a:ext>
            </a:extLst>
          </p:cNvPr>
          <p:cNvSpPr/>
          <p:nvPr/>
        </p:nvSpPr>
        <p:spPr>
          <a:xfrm>
            <a:off x="2238348" y="4143383"/>
            <a:ext cx="1800238" cy="5167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b="1" dirty="0">
                <a:solidFill>
                  <a:schemeClr val="bg1"/>
                </a:solidFill>
              </a:rPr>
              <a:t>Geometry</a:t>
            </a:r>
            <a:endParaRPr lang="en-IN" sz="168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DF9C5-21F6-4A76-B25F-8F3B7FAF65C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38586" y="4401735"/>
            <a:ext cx="1557715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C04D4-EB0A-4C0E-A259-B3D7A6787752}"/>
              </a:ext>
            </a:extLst>
          </p:cNvPr>
          <p:cNvCxnSpPr>
            <a:cxnSpLocks/>
          </p:cNvCxnSpPr>
          <p:nvPr/>
        </p:nvCxnSpPr>
        <p:spPr>
          <a:xfrm>
            <a:off x="1895450" y="2159792"/>
            <a:ext cx="0" cy="2126469"/>
          </a:xfrm>
          <a:prstGeom prst="line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417A11-48F9-411E-AD96-2E45895FBFE5}"/>
              </a:ext>
            </a:extLst>
          </p:cNvPr>
          <p:cNvCxnSpPr>
            <a:cxnSpLocks/>
          </p:cNvCxnSpPr>
          <p:nvPr/>
        </p:nvCxnSpPr>
        <p:spPr>
          <a:xfrm>
            <a:off x="6500621" y="4816009"/>
            <a:ext cx="0" cy="328548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2CFCE37-B671-4C1D-B5FA-81B7214B9776}"/>
              </a:ext>
            </a:extLst>
          </p:cNvPr>
          <p:cNvSpPr/>
          <p:nvPr/>
        </p:nvSpPr>
        <p:spPr>
          <a:xfrm>
            <a:off x="6413987" y="4650295"/>
            <a:ext cx="180835" cy="165714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3C332-2A2C-4D28-B2CE-6AF10C793F1C}"/>
              </a:ext>
            </a:extLst>
          </p:cNvPr>
          <p:cNvCxnSpPr/>
          <p:nvPr/>
        </p:nvCxnSpPr>
        <p:spPr>
          <a:xfrm>
            <a:off x="1895446" y="4286261"/>
            <a:ext cx="342902" cy="1588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1">
            <a:extLst>
              <a:ext uri="{FF2B5EF4-FFF2-40B4-BE49-F238E27FC236}">
                <a16:creationId xmlns:a16="http://schemas.microsoft.com/office/drawing/2014/main" id="{D757EA04-93C8-4521-B075-3758DE8E5C79}"/>
              </a:ext>
            </a:extLst>
          </p:cNvPr>
          <p:cNvGrpSpPr/>
          <p:nvPr/>
        </p:nvGrpSpPr>
        <p:grpSpPr>
          <a:xfrm>
            <a:off x="5542581" y="1675627"/>
            <a:ext cx="1949419" cy="1241408"/>
            <a:chOff x="3571868" y="1857364"/>
            <a:chExt cx="3357586" cy="1074169"/>
          </a:xfrm>
          <a:solidFill>
            <a:schemeClr val="tx1">
              <a:lumMod val="95000"/>
            </a:schemeClr>
          </a:solidFill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26D30095-5E10-4B7C-B0B5-A58A66216490}"/>
                </a:ext>
              </a:extLst>
            </p:cNvPr>
            <p:cNvSpPr/>
            <p:nvPr/>
          </p:nvSpPr>
          <p:spPr>
            <a:xfrm>
              <a:off x="3571868" y="1857364"/>
              <a:ext cx="3357586" cy="35719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Visitor</a:t>
              </a:r>
              <a:endParaRPr lang="en-IN" b="1" dirty="0"/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49F3DC70-261E-4D3A-8ACE-B6763A9715B4}"/>
                </a:ext>
              </a:extLst>
            </p:cNvPr>
            <p:cNvSpPr/>
            <p:nvPr/>
          </p:nvSpPr>
          <p:spPr>
            <a:xfrm>
              <a:off x="3571868" y="2214557"/>
              <a:ext cx="3357586" cy="7169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operator()(Circle)</a:t>
              </a:r>
            </a:p>
            <a:p>
              <a:r>
                <a:rPr lang="en-US" sz="1600" dirty="0"/>
                <a:t>operator()(</a:t>
              </a:r>
              <a:r>
                <a:rPr lang="en-US" sz="1600" dirty="0" err="1"/>
                <a:t>Rect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operator()(Line)</a:t>
              </a:r>
            </a:p>
            <a:p>
              <a:endParaRPr lang="en-US" sz="14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E4D257-F2B7-44A5-9F79-2FE00C089039}"/>
              </a:ext>
            </a:extLst>
          </p:cNvPr>
          <p:cNvCxnSpPr>
            <a:cxnSpLocks/>
          </p:cNvCxnSpPr>
          <p:nvPr/>
        </p:nvCxnSpPr>
        <p:spPr>
          <a:xfrm>
            <a:off x="2670897" y="1903320"/>
            <a:ext cx="2871684" cy="0"/>
          </a:xfrm>
          <a:prstGeom prst="straightConnector1">
            <a:avLst/>
          </a:prstGeom>
          <a:ln w="19050" cap="rnd">
            <a:solidFill>
              <a:schemeClr val="tx1">
                <a:lumMod val="50000"/>
              </a:schemeClr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8723"/>
      </p:ext>
    </p:extLst>
  </p:cSld>
  <p:clrMapOvr>
    <a:masterClrMapping/>
  </p:clrMapOvr>
  <p:transition spd="slow">
    <p:push dir="u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New operations can be added easily by adding a new visitor</a:t>
            </a:r>
          </a:p>
          <a:p>
            <a:pPr lvl="0"/>
            <a:r>
              <a:rPr lang="en-US" dirty="0"/>
              <a:t>Related behavior of the classes is localized in a visitor </a:t>
            </a:r>
          </a:p>
          <a:p>
            <a:pPr lvl="0"/>
            <a:r>
              <a:rPr lang="en-US" dirty="0"/>
              <a:t>No need to overload classes with multiple responsibilities</a:t>
            </a:r>
          </a:p>
          <a:p>
            <a:pPr lvl="0"/>
            <a:r>
              <a:rPr lang="en-US" dirty="0"/>
              <a:t>Visitors can accumulate state as they visit each element in an object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58DF-9B61-450F-B4C9-9AF6790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9507-76D3-4919-A889-F9F70901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Circular dependency between </a:t>
            </a:r>
            <a:r>
              <a:rPr lang="en-US" i="1" dirty="0"/>
              <a:t>Element</a:t>
            </a:r>
            <a:r>
              <a:rPr lang="en-US" dirty="0"/>
              <a:t> &amp; </a:t>
            </a:r>
            <a:r>
              <a:rPr lang="en-US" i="1" dirty="0"/>
              <a:t>Visitor</a:t>
            </a:r>
            <a:r>
              <a:rPr lang="en-US" dirty="0"/>
              <a:t> hierarchies</a:t>
            </a:r>
          </a:p>
          <a:p>
            <a:r>
              <a:rPr lang="en-US" dirty="0"/>
              <a:t>Difficult to add new subclasses of the </a:t>
            </a:r>
            <a:r>
              <a:rPr lang="en-US" i="1" dirty="0"/>
              <a:t>Element</a:t>
            </a:r>
          </a:p>
          <a:p>
            <a:r>
              <a:rPr lang="en-US" dirty="0"/>
              <a:t>Requires modifications of all subclasses of </a:t>
            </a:r>
            <a:r>
              <a:rPr lang="en-US" i="1" dirty="0"/>
              <a:t>Element</a:t>
            </a:r>
            <a:r>
              <a:rPr lang="en-US" dirty="0"/>
              <a:t> &amp; the </a:t>
            </a:r>
            <a:r>
              <a:rPr lang="en-US" i="1" dirty="0"/>
              <a:t>Visitors</a:t>
            </a:r>
          </a:p>
          <a:p>
            <a:r>
              <a:rPr lang="en-US"/>
              <a:t>Visitor pattern </a:t>
            </a:r>
            <a:r>
              <a:rPr lang="en-US" dirty="0"/>
              <a:t>requires access to the state of the </a:t>
            </a:r>
            <a:r>
              <a:rPr lang="en-US" i="1" dirty="0"/>
              <a:t>Element</a:t>
            </a:r>
            <a:r>
              <a:rPr lang="en-US" dirty="0"/>
              <a:t> classes</a:t>
            </a:r>
          </a:p>
          <a:p>
            <a:r>
              <a:rPr lang="en-US" dirty="0"/>
              <a:t>Difficult to restrict visitation to certain classes</a:t>
            </a:r>
          </a:p>
          <a:p>
            <a:r>
              <a:rPr lang="en-US" dirty="0"/>
              <a:t>Requires boilerplate code in the </a:t>
            </a:r>
            <a:r>
              <a:rPr lang="en-US" i="1" dirty="0"/>
              <a:t>Element</a:t>
            </a:r>
            <a:r>
              <a:rPr lang="en-US" dirty="0"/>
              <a:t> subclasses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9D8B-EF8E-4232-81F7-AD9DBDD1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4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hierarchy contains subclasses with different interfaces</a:t>
            </a:r>
          </a:p>
          <a:p>
            <a:pPr lvl="1"/>
            <a:r>
              <a:rPr lang="en-US" dirty="0"/>
              <a:t>you want to perform operations on the concrete subclasses</a:t>
            </a:r>
          </a:p>
          <a:p>
            <a:r>
              <a:rPr lang="en-US" dirty="0"/>
              <a:t>Different, unrelated operations have to be performed on objects in the hierarchy</a:t>
            </a:r>
          </a:p>
          <a:p>
            <a:pPr lvl="1"/>
            <a:r>
              <a:rPr lang="en-US" dirty="0"/>
              <a:t>adding these operations in the classes will pollute their interface</a:t>
            </a:r>
          </a:p>
          <a:p>
            <a:r>
              <a:rPr lang="en-US" dirty="0"/>
              <a:t>The classes defining the object structure rarely change, but new operations need to be added often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193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352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8088-1B3C-4774-B6CF-6AF94B7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194</a:t>
            </a:fld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267B8-A367-48A6-A4DA-7B869032B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language, define a representation for its grammar along with an interpreter that uses the representation to interpret sentences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653274854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195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Interpret(Context)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TerminalExpression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NonterminalExpression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33347"/>
      </p:ext>
    </p:extLst>
  </p:cSld>
  <p:clrMapOvr>
    <a:masterClrMapping/>
  </p:clrMapOvr>
  <p:transition spd="slow">
    <p:push dir="u"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A547-AE91-44C8-BD37-29761474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FB35-A048-4B0C-AC66-D06E5395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language grammar/rules are represented by different kinds of classes</a:t>
            </a:r>
          </a:p>
          <a:p>
            <a:r>
              <a:rPr lang="en-US" dirty="0"/>
              <a:t>The </a:t>
            </a:r>
            <a:r>
              <a:rPr lang="en-US" i="1" dirty="0" err="1"/>
              <a:t>TerminalExpression</a:t>
            </a:r>
            <a:r>
              <a:rPr lang="en-US" dirty="0"/>
              <a:t> represents a literal expression or a symbol in the grammar</a:t>
            </a:r>
          </a:p>
          <a:p>
            <a:r>
              <a:rPr lang="en-US" dirty="0"/>
              <a:t>Each symbol will its own instance of the </a:t>
            </a:r>
            <a:r>
              <a:rPr lang="en-US" i="1" dirty="0" err="1"/>
              <a:t>TerminalExpression</a:t>
            </a:r>
            <a:endParaRPr lang="en-US" i="1" dirty="0"/>
          </a:p>
          <a:p>
            <a:r>
              <a:rPr lang="en-US" dirty="0"/>
              <a:t>A </a:t>
            </a:r>
            <a:r>
              <a:rPr lang="en-US" i="1" dirty="0" err="1"/>
              <a:t>NonTerminalExpression</a:t>
            </a:r>
            <a:r>
              <a:rPr lang="en-US" dirty="0"/>
              <a:t> is a collection of </a:t>
            </a:r>
            <a:r>
              <a:rPr lang="en-US" i="1" dirty="0"/>
              <a:t>Expression</a:t>
            </a:r>
          </a:p>
          <a:p>
            <a:r>
              <a:rPr lang="en-US" dirty="0"/>
              <a:t>In this case, it behaves like a </a:t>
            </a:r>
            <a:r>
              <a:rPr lang="en-US" i="1" dirty="0"/>
              <a:t>Composite</a:t>
            </a:r>
            <a:r>
              <a:rPr lang="en-US" dirty="0"/>
              <a:t> as it can recursively compose </a:t>
            </a:r>
            <a:r>
              <a:rPr lang="en-US" i="1" dirty="0"/>
              <a:t>Expression</a:t>
            </a:r>
            <a:r>
              <a:rPr lang="en-US" dirty="0"/>
              <a:t> instances</a:t>
            </a:r>
          </a:p>
          <a:p>
            <a:r>
              <a:rPr lang="en-US" dirty="0"/>
              <a:t>The </a:t>
            </a:r>
            <a:r>
              <a:rPr lang="en-US" i="1" dirty="0"/>
              <a:t>Context</a:t>
            </a:r>
            <a:r>
              <a:rPr lang="en-US" dirty="0"/>
              <a:t> class contains the information that is available globally to the interpreter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CD598-65ED-4A59-890B-244474A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4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A547-AE91-44C8-BD37-29761474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FB35-A048-4B0C-AC66-D06E5395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interpreter pattern does not address how to parse an expression</a:t>
            </a:r>
          </a:p>
          <a:p>
            <a:r>
              <a:rPr lang="en-US" dirty="0"/>
              <a:t>This has to be done manually using a parser</a:t>
            </a:r>
          </a:p>
          <a:p>
            <a:r>
              <a:rPr lang="en-US" dirty="0"/>
              <a:t>If the interpretation of a rule can change, then the </a:t>
            </a:r>
            <a:r>
              <a:rPr lang="en-US" i="1" dirty="0"/>
              <a:t>Interpret</a:t>
            </a:r>
            <a:r>
              <a:rPr lang="en-US" dirty="0"/>
              <a:t> operation may be implemented in a </a:t>
            </a:r>
            <a:r>
              <a:rPr lang="en-US" i="1" dirty="0"/>
              <a:t>Visitor</a:t>
            </a:r>
          </a:p>
          <a:p>
            <a:r>
              <a:rPr lang="en-IN" dirty="0"/>
              <a:t>The terminal symbols may be implemented as </a:t>
            </a:r>
            <a:r>
              <a:rPr lang="en-IN" i="1" dirty="0"/>
              <a:t>Flyweights</a:t>
            </a:r>
            <a:r>
              <a:rPr lang="en-IN" dirty="0"/>
              <a:t> because there might be multiple instances of the same symbols in the grammar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CD598-65ED-4A59-890B-244474A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56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FBC-7889-4F7C-AD0C-A48F2D3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A8B-252E-44EB-AE79-83D5D92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746DB-2273-4348-90EF-B514975EA9E3}"/>
              </a:ext>
            </a:extLst>
          </p:cNvPr>
          <p:cNvSpPr/>
          <p:nvPr/>
        </p:nvSpPr>
        <p:spPr>
          <a:xfrm>
            <a:off x="4191131" y="2976358"/>
            <a:ext cx="3809738" cy="9052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3 				5</a:t>
            </a:r>
            <a:endParaRPr lang="en-IN" sz="4800" b="1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DDF6F-F855-4D55-9531-311B61276C70}"/>
              </a:ext>
            </a:extLst>
          </p:cNvPr>
          <p:cNvSpPr/>
          <p:nvPr/>
        </p:nvSpPr>
        <p:spPr>
          <a:xfrm>
            <a:off x="5422608" y="2976357"/>
            <a:ext cx="1346784" cy="9052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AND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91660-E620-4F6A-9953-D51DE72F6D4D}"/>
              </a:ext>
            </a:extLst>
          </p:cNvPr>
          <p:cNvSpPr txBox="1"/>
          <p:nvPr/>
        </p:nvSpPr>
        <p:spPr>
          <a:xfrm>
            <a:off x="4512392" y="2040885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Nonterminal Expression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123683-3AB1-4E0C-ABB1-951763B75763}"/>
              </a:ext>
            </a:extLst>
          </p:cNvPr>
          <p:cNvSpPr txBox="1"/>
          <p:nvPr/>
        </p:nvSpPr>
        <p:spPr>
          <a:xfrm>
            <a:off x="4760216" y="4496378"/>
            <a:ext cx="2671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Terminal Expression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FE9EB8-043F-4545-882C-2EDF85A8FD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6000" y="2502550"/>
            <a:ext cx="0" cy="47380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4661D4-CA5E-4DD3-A56F-410D9B3777F8}"/>
              </a:ext>
            </a:extLst>
          </p:cNvPr>
          <p:cNvCxnSpPr>
            <a:cxnSpLocks/>
          </p:cNvCxnSpPr>
          <p:nvPr/>
        </p:nvCxnSpPr>
        <p:spPr>
          <a:xfrm flipV="1">
            <a:off x="5181600" y="3833342"/>
            <a:ext cx="0" cy="66303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D6115-10C7-4498-A610-1832C466BAA5}"/>
              </a:ext>
            </a:extLst>
          </p:cNvPr>
          <p:cNvCxnSpPr>
            <a:cxnSpLocks/>
          </p:cNvCxnSpPr>
          <p:nvPr/>
        </p:nvCxnSpPr>
        <p:spPr>
          <a:xfrm flipV="1">
            <a:off x="6997521" y="3833342"/>
            <a:ext cx="0" cy="66303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99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DE65-D0FF-4849-8F92-D3B236B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1256-1C1C-4365-8536-1056F665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Lexing</a:t>
            </a:r>
            <a:r>
              <a:rPr lang="en-US" dirty="0"/>
              <a:t> or lexical analysis is a process of tokenizing a stream of text</a:t>
            </a:r>
          </a:p>
          <a:p>
            <a:r>
              <a:rPr lang="en-US" dirty="0"/>
              <a:t>The output is a new stream with standalone tokens</a:t>
            </a:r>
          </a:p>
          <a:p>
            <a:r>
              <a:rPr lang="en-US" dirty="0"/>
              <a:t>A simple process that can be implemented in different &amp; simple ways</a:t>
            </a:r>
          </a:p>
          <a:p>
            <a:r>
              <a:rPr lang="en-US" dirty="0"/>
              <a:t>Some parts of the stream may be ignored (whitespaces, comments,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The meaning of tokens &amp; their order is handled by a parser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02FAD-CACF-4BC1-84F8-FAED323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2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BD71-AD35-4A0D-993B-1913768FF6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Requires</a:t>
            </a:r>
          </a:p>
          <a:p>
            <a:r>
              <a:rPr lang="en-IN" dirty="0"/>
              <a:t>Basic knowledge of object oriented programming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Target Audience</a:t>
            </a:r>
          </a:p>
          <a:p>
            <a:r>
              <a:rPr lang="en-IN" dirty="0"/>
              <a:t>Students who want to learn &amp; understand basics of design patterns</a:t>
            </a:r>
          </a:p>
          <a:p>
            <a:r>
              <a:rPr lang="en-IN" dirty="0"/>
              <a:t>Software developers, designers, who want to learn &amp; implement patterns in their code</a:t>
            </a:r>
          </a:p>
        </p:txBody>
      </p:sp>
    </p:spTree>
    <p:extLst>
      <p:ext uri="{BB962C8B-B14F-4D97-AF65-F5344CB8AC3E}">
        <p14:creationId xmlns:p14="http://schemas.microsoft.com/office/powerpoint/2010/main" val="146094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C26-BA2C-414F-94E2-ADEA0FD4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EC7F-229E-402F-B438-6A9CEFEE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implementation can be thought of as an algorithm</a:t>
            </a:r>
          </a:p>
          <a:p>
            <a:r>
              <a:rPr lang="en-US" dirty="0"/>
              <a:t>The behavior of algorithms is same, but their implementation is different</a:t>
            </a:r>
          </a:p>
          <a:p>
            <a:r>
              <a:rPr lang="en-US" dirty="0"/>
              <a:t>Such algorithms are taken out and encapsulated inside separate classes, in addition to inheriting from a common class</a:t>
            </a:r>
          </a:p>
          <a:p>
            <a:r>
              <a:rPr lang="en-US" dirty="0"/>
              <a:t>Such classes are known as strategies or policies</a:t>
            </a:r>
          </a:p>
          <a:p>
            <a:pPr lvl="1"/>
            <a:r>
              <a:rPr lang="en-US" dirty="0"/>
              <a:t>Policy is the alternative name for this pattern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39429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6FB4-04F7-4773-8423-95E6CD9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8F51-6453-43A9-BCD6-2CE0728A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parser analyzes the tokens and creates a parse tree showing their syntactic relation to each other</a:t>
            </a:r>
          </a:p>
          <a:p>
            <a:r>
              <a:rPr lang="en-US" dirty="0"/>
              <a:t>The parser recognizes the structure of the tree through rules of a grammar</a:t>
            </a:r>
          </a:p>
          <a:p>
            <a:r>
              <a:rPr lang="en-US" dirty="0"/>
              <a:t>Grammar is a formal description of a language that can be used to recognize its structure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FABD1-756A-494A-8EAD-048AD78E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4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FBC-7889-4F7C-AD0C-A48F2D3A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CA8B-252E-44EB-AE79-83D5D92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746DB-2273-4348-90EF-B514975EA9E3}"/>
              </a:ext>
            </a:extLst>
          </p:cNvPr>
          <p:cNvSpPr/>
          <p:nvPr/>
        </p:nvSpPr>
        <p:spPr>
          <a:xfrm>
            <a:off x="1922320" y="2043979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 AND 5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9338C-419B-4A70-90F1-35C8A92EBF86}"/>
              </a:ext>
            </a:extLst>
          </p:cNvPr>
          <p:cNvSpPr/>
          <p:nvPr/>
        </p:nvSpPr>
        <p:spPr>
          <a:xfrm>
            <a:off x="1922320" y="2854470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 AND 3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09CEB-E71C-41D7-8F8F-74A453E4A130}"/>
              </a:ext>
            </a:extLst>
          </p:cNvPr>
          <p:cNvSpPr/>
          <p:nvPr/>
        </p:nvSpPr>
        <p:spPr>
          <a:xfrm>
            <a:off x="1922320" y="3719152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AND 89 AND 23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2B476-F4F9-49E2-9B60-9F3950D19D6A}"/>
              </a:ext>
            </a:extLst>
          </p:cNvPr>
          <p:cNvSpPr/>
          <p:nvPr/>
        </p:nvSpPr>
        <p:spPr>
          <a:xfrm>
            <a:off x="1922320" y="4583834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 AND 0 AND 72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C8F3E-971A-4315-88CB-35BAEB495BCB}"/>
              </a:ext>
            </a:extLst>
          </p:cNvPr>
          <p:cNvSpPr/>
          <p:nvPr/>
        </p:nvSpPr>
        <p:spPr>
          <a:xfrm>
            <a:off x="5444837" y="1690688"/>
            <a:ext cx="1828800" cy="3751117"/>
          </a:xfrm>
          <a:prstGeom prst="rect">
            <a:avLst/>
          </a:prstGeom>
          <a:solidFill>
            <a:srgbClr val="8AD5FA"/>
          </a:solidFill>
          <a:ln w="28575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INTERPRETER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B2DD66-B82B-43CB-AA5C-7AC80C412F28}"/>
              </a:ext>
            </a:extLst>
          </p:cNvPr>
          <p:cNvCxnSpPr>
            <a:cxnSpLocks/>
          </p:cNvCxnSpPr>
          <p:nvPr/>
        </p:nvCxnSpPr>
        <p:spPr>
          <a:xfrm>
            <a:off x="4221203" y="2271913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17398A-5342-43A2-AF7F-39C951ECB3C5}"/>
              </a:ext>
            </a:extLst>
          </p:cNvPr>
          <p:cNvCxnSpPr>
            <a:cxnSpLocks/>
          </p:cNvCxnSpPr>
          <p:nvPr/>
        </p:nvCxnSpPr>
        <p:spPr>
          <a:xfrm>
            <a:off x="4221203" y="3072013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F6D39E-75B7-443E-B352-1E69F3439F9D}"/>
              </a:ext>
            </a:extLst>
          </p:cNvPr>
          <p:cNvCxnSpPr>
            <a:cxnSpLocks/>
          </p:cNvCxnSpPr>
          <p:nvPr/>
        </p:nvCxnSpPr>
        <p:spPr>
          <a:xfrm>
            <a:off x="4221203" y="3944849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4FBFF-977C-4163-ACC1-35EAB0D42C2F}"/>
              </a:ext>
            </a:extLst>
          </p:cNvPr>
          <p:cNvCxnSpPr>
            <a:cxnSpLocks/>
          </p:cNvCxnSpPr>
          <p:nvPr/>
        </p:nvCxnSpPr>
        <p:spPr>
          <a:xfrm>
            <a:off x="4221203" y="480729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06B80-3B8E-46B6-BC5D-62902ACA694C}"/>
              </a:ext>
            </a:extLst>
          </p:cNvPr>
          <p:cNvCxnSpPr>
            <a:cxnSpLocks/>
          </p:cNvCxnSpPr>
          <p:nvPr/>
        </p:nvCxnSpPr>
        <p:spPr>
          <a:xfrm>
            <a:off x="7546294" y="2240741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90B442-C1D6-4F0C-80F6-E59617834D9D}"/>
              </a:ext>
            </a:extLst>
          </p:cNvPr>
          <p:cNvSpPr txBox="1"/>
          <p:nvPr/>
        </p:nvSpPr>
        <p:spPr>
          <a:xfrm>
            <a:off x="8769928" y="2043979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TRUE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629952-1068-47A1-9B48-1AEF115C3F28}"/>
              </a:ext>
            </a:extLst>
          </p:cNvPr>
          <p:cNvCxnSpPr>
            <a:cxnSpLocks/>
          </p:cNvCxnSpPr>
          <p:nvPr/>
        </p:nvCxnSpPr>
        <p:spPr>
          <a:xfrm>
            <a:off x="7546294" y="303189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3F7EB5-0265-43DA-A93D-18DF73069F89}"/>
              </a:ext>
            </a:extLst>
          </p:cNvPr>
          <p:cNvSpPr txBox="1"/>
          <p:nvPr/>
        </p:nvSpPr>
        <p:spPr>
          <a:xfrm>
            <a:off x="8769928" y="283513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FALSE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44C903-F0C7-4C03-9EAF-8FE33B48D215}"/>
              </a:ext>
            </a:extLst>
          </p:cNvPr>
          <p:cNvCxnSpPr>
            <a:cxnSpLocks/>
          </p:cNvCxnSpPr>
          <p:nvPr/>
        </p:nvCxnSpPr>
        <p:spPr>
          <a:xfrm>
            <a:off x="7546294" y="391591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7180D7-66AA-41DB-AEC2-11F046C6AF7C}"/>
              </a:ext>
            </a:extLst>
          </p:cNvPr>
          <p:cNvSpPr txBox="1"/>
          <p:nvPr/>
        </p:nvSpPr>
        <p:spPr>
          <a:xfrm>
            <a:off x="8769928" y="371915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TRUE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4AA154-D880-4333-A992-EE6CA13A12CE}"/>
              </a:ext>
            </a:extLst>
          </p:cNvPr>
          <p:cNvCxnSpPr>
            <a:cxnSpLocks/>
          </p:cNvCxnSpPr>
          <p:nvPr/>
        </p:nvCxnSpPr>
        <p:spPr>
          <a:xfrm>
            <a:off x="7546294" y="4799934"/>
            <a:ext cx="104517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E4CB38-BED6-4D9C-8D52-67549D5FB1B7}"/>
              </a:ext>
            </a:extLst>
          </p:cNvPr>
          <p:cNvSpPr txBox="1"/>
          <p:nvPr/>
        </p:nvSpPr>
        <p:spPr>
          <a:xfrm>
            <a:off x="8769928" y="4603172"/>
            <a:ext cx="95596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913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06C-0F57-4809-9A3C-A899847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5A162-6AFD-4EDC-AAF4-2C29B03E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1B0D8-EA14-4E02-BC7E-AB1AD845ABCD}"/>
              </a:ext>
            </a:extLst>
          </p:cNvPr>
          <p:cNvSpPr/>
          <p:nvPr/>
        </p:nvSpPr>
        <p:spPr>
          <a:xfrm>
            <a:off x="5982565" y="3602266"/>
            <a:ext cx="1049482" cy="491403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255EE-59EE-43C7-9F24-57B1292B6DD2}"/>
              </a:ext>
            </a:extLst>
          </p:cNvPr>
          <p:cNvSpPr/>
          <p:nvPr/>
        </p:nvSpPr>
        <p:spPr>
          <a:xfrm>
            <a:off x="838200" y="1687008"/>
            <a:ext cx="2098964" cy="498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 AND 0 AND 72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BBF84-96C5-479F-84A4-F704BEECB8C5}"/>
              </a:ext>
            </a:extLst>
          </p:cNvPr>
          <p:cNvSpPr/>
          <p:nvPr/>
        </p:nvSpPr>
        <p:spPr>
          <a:xfrm>
            <a:off x="4778952" y="5255213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D41C5-2728-4A13-A84D-AF70A4D19B9E}"/>
              </a:ext>
            </a:extLst>
          </p:cNvPr>
          <p:cNvSpPr/>
          <p:nvPr/>
        </p:nvSpPr>
        <p:spPr>
          <a:xfrm>
            <a:off x="7222547" y="5255212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98DA-2B8A-406E-901B-69BF640686F6}"/>
              </a:ext>
            </a:extLst>
          </p:cNvPr>
          <p:cNvSpPr/>
          <p:nvPr/>
        </p:nvSpPr>
        <p:spPr>
          <a:xfrm>
            <a:off x="7222547" y="2020610"/>
            <a:ext cx="1049482" cy="491403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C20C2-305F-45FB-872B-296C73468093}"/>
              </a:ext>
            </a:extLst>
          </p:cNvPr>
          <p:cNvSpPr/>
          <p:nvPr/>
        </p:nvSpPr>
        <p:spPr>
          <a:xfrm>
            <a:off x="8462529" y="3574123"/>
            <a:ext cx="1049482" cy="491403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A5B840-9302-4FE3-AD29-810C5470E2E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507306" y="2512013"/>
            <a:ext cx="1239982" cy="1090253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91484C-B46A-4B0A-A358-50DC2F12F7A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747288" y="2512013"/>
            <a:ext cx="1239982" cy="1062110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08C565-164B-4C1C-A673-4A1E16F4E84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303693" y="4093669"/>
            <a:ext cx="1203614" cy="1161544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587C01-228D-4D8D-9FE3-30A17372E27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507306" y="4093669"/>
            <a:ext cx="1239982" cy="1161543"/>
          </a:xfrm>
          <a:prstGeom prst="line">
            <a:avLst/>
          </a:prstGeom>
          <a:ln w="127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6D3CDA-FE40-40A5-848B-CD31B56D7DFD}"/>
              </a:ext>
            </a:extLst>
          </p:cNvPr>
          <p:cNvSpPr/>
          <p:nvPr/>
        </p:nvSpPr>
        <p:spPr>
          <a:xfrm>
            <a:off x="838200" y="3223498"/>
            <a:ext cx="376989" cy="258429"/>
          </a:xfrm>
          <a:prstGeom prst="rect">
            <a:avLst/>
          </a:prstGeom>
          <a:solidFill>
            <a:srgbClr val="FB3B5B"/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BE68D-8FA7-454F-BA20-F62E9333ADAC}"/>
              </a:ext>
            </a:extLst>
          </p:cNvPr>
          <p:cNvSpPr/>
          <p:nvPr/>
        </p:nvSpPr>
        <p:spPr>
          <a:xfrm>
            <a:off x="838200" y="3724451"/>
            <a:ext cx="376989" cy="258430"/>
          </a:xfrm>
          <a:prstGeom prst="rect">
            <a:avLst/>
          </a:prstGeom>
          <a:solidFill>
            <a:srgbClr val="0094C8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E2EC5-3F06-48B5-A518-42EF9D32CA71}"/>
              </a:ext>
            </a:extLst>
          </p:cNvPr>
          <p:cNvSpPr txBox="1"/>
          <p:nvPr/>
        </p:nvSpPr>
        <p:spPr>
          <a:xfrm>
            <a:off x="1243749" y="3170128"/>
            <a:ext cx="24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Nonterminal Expression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1E21E-B180-4C66-890C-5E6F34AD0E22}"/>
              </a:ext>
            </a:extLst>
          </p:cNvPr>
          <p:cNvSpPr txBox="1"/>
          <p:nvPr/>
        </p:nvSpPr>
        <p:spPr>
          <a:xfrm>
            <a:off x="1243748" y="3672131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Terminal Expression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2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26" grpId="0" animBg="1"/>
      <p:bldP spid="27" grpId="0"/>
      <p:bldP spid="2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203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Interpret(Context)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TerminalExpression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NonterminalExpression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(Context)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58424"/>
      </p:ext>
    </p:extLst>
  </p:cSld>
  <p:clrMapOvr>
    <a:masterClrMapping/>
  </p:clrMapOvr>
  <p:transition spd="slow">
    <p:push dir="u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Boolean Expression Evaluation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204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ValueExpression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3 AND 5 OR 1</a:t>
            </a:r>
            <a:endParaRPr lang="en-IN" sz="2000" i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AndExpression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43223"/>
      </p:ext>
    </p:extLst>
  </p:cSld>
  <p:clrMapOvr>
    <a:masterClrMapping/>
  </p:clrMapOvr>
  <p:transition spd="slow">
    <p:push dir="u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05"/>
            <a:ext cx="10515600" cy="1325563"/>
          </a:xfrm>
        </p:spPr>
        <p:txBody>
          <a:bodyPr/>
          <a:lstStyle/>
          <a:p>
            <a:r>
              <a:rPr lang="en-US" dirty="0"/>
              <a:t>RPN Evaluation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205</a:t>
            </a:fld>
            <a:endParaRPr lang="en-US"/>
          </a:p>
        </p:txBody>
      </p:sp>
      <p:grpSp>
        <p:nvGrpSpPr>
          <p:cNvPr id="9" name="Group 25"/>
          <p:cNvGrpSpPr/>
          <p:nvPr/>
        </p:nvGrpSpPr>
        <p:grpSpPr>
          <a:xfrm>
            <a:off x="4913091" y="2864387"/>
            <a:ext cx="3049475" cy="1129225"/>
            <a:chOff x="4786314" y="1447117"/>
            <a:chExt cx="1285884" cy="1505633"/>
          </a:xfrm>
          <a:solidFill>
            <a:schemeClr val="tx1">
              <a:lumMod val="95000"/>
            </a:schemeClr>
          </a:solidFill>
        </p:grpSpPr>
        <p:sp>
          <p:nvSpPr>
            <p:cNvPr id="31" name="Rectangle 15"/>
            <p:cNvSpPr/>
            <p:nvPr/>
          </p:nvSpPr>
          <p:spPr>
            <a:xfrm>
              <a:off x="4786314" y="1447117"/>
              <a:ext cx="1285884" cy="56630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Expression</a:t>
              </a:r>
              <a:endParaRPr lang="en-IN" sz="2400" b="1" i="1" dirty="0"/>
            </a:p>
          </p:txBody>
        </p:sp>
        <p:sp>
          <p:nvSpPr>
            <p:cNvPr id="32" name="Rectangle 3"/>
            <p:cNvSpPr/>
            <p:nvPr/>
          </p:nvSpPr>
          <p:spPr>
            <a:xfrm>
              <a:off x="4786314" y="2000243"/>
              <a:ext cx="1285884" cy="95250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Interpret()</a:t>
              </a:r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12510" y="3172968"/>
            <a:ext cx="2300581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/>
          <p:cNvGrpSpPr/>
          <p:nvPr/>
        </p:nvGrpSpPr>
        <p:grpSpPr>
          <a:xfrm>
            <a:off x="2797110" y="5271906"/>
            <a:ext cx="2952537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29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Number</a:t>
              </a:r>
              <a:endParaRPr lang="en-IN" sz="2160" b="1" dirty="0"/>
            </a:p>
          </p:txBody>
        </p:sp>
        <p:sp>
          <p:nvSpPr>
            <p:cNvPr id="30" name="Rectangle 3"/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271472" y="4990663"/>
            <a:ext cx="4415717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29549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765673" y="4667446"/>
            <a:ext cx="1071570" cy="19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B85C8-3784-466E-B2CB-8D127C9ED13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437830" y="4259361"/>
            <a:ext cx="0" cy="731302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CC6A42-E99B-4BEF-B8FF-94923DF49A61}"/>
              </a:ext>
            </a:extLst>
          </p:cNvPr>
          <p:cNvSpPr/>
          <p:nvPr/>
        </p:nvSpPr>
        <p:spPr>
          <a:xfrm>
            <a:off x="6309241" y="3993613"/>
            <a:ext cx="257177" cy="265748"/>
          </a:xfrm>
          <a:prstGeom prst="triangle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E3E6666F-7B3E-4531-9C77-66799C093E66}"/>
              </a:ext>
            </a:extLst>
          </p:cNvPr>
          <p:cNvSpPr/>
          <p:nvPr/>
        </p:nvSpPr>
        <p:spPr>
          <a:xfrm>
            <a:off x="4913091" y="1560335"/>
            <a:ext cx="1628786" cy="66278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i="1" dirty="0"/>
              <a:t>5 3 + 9 -</a:t>
            </a:r>
            <a:endParaRPr lang="en-IN" sz="2400" i="1" dirty="0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3B94C346-6499-485C-B9BA-577F0E814353}"/>
              </a:ext>
            </a:extLst>
          </p:cNvPr>
          <p:cNvGrpSpPr/>
          <p:nvPr/>
        </p:nvGrpSpPr>
        <p:grpSpPr>
          <a:xfrm>
            <a:off x="7162452" y="5276415"/>
            <a:ext cx="3049475" cy="900119"/>
            <a:chOff x="4786314" y="2000240"/>
            <a:chExt cx="1285884" cy="889007"/>
          </a:xfrm>
          <a:solidFill>
            <a:schemeClr val="tx1">
              <a:lumMod val="95000"/>
            </a:schemeClr>
          </a:solidFill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A24DAC6C-5C7A-49BE-A3DA-FC00D58B18FE}"/>
                </a:ext>
              </a:extLst>
            </p:cNvPr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Plus</a:t>
              </a:r>
              <a:endParaRPr lang="en-IN" sz="2160" b="1" dirty="0"/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4F9C1A5D-773D-48F0-891A-490EE5257848}"/>
                </a:ext>
              </a:extLst>
            </p:cNvPr>
            <p:cNvSpPr/>
            <p:nvPr/>
          </p:nvSpPr>
          <p:spPr>
            <a:xfrm>
              <a:off x="4786314" y="2394428"/>
              <a:ext cx="1285884" cy="494819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20" dirty="0" err="1"/>
                <a:t>Intepret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F43BCA-4EB4-40F0-B714-E23F2FFBD1E8}"/>
              </a:ext>
            </a:extLst>
          </p:cNvPr>
          <p:cNvCxnSpPr/>
          <p:nvPr/>
        </p:nvCxnSpPr>
        <p:spPr>
          <a:xfrm rot="5400000">
            <a:off x="8545266" y="5132586"/>
            <a:ext cx="285752" cy="1906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A6880-DA84-4FEE-B136-846380485ADC}"/>
              </a:ext>
            </a:extLst>
          </p:cNvPr>
          <p:cNvCxnSpPr>
            <a:cxnSpLocks/>
          </p:cNvCxnSpPr>
          <p:nvPr/>
        </p:nvCxnSpPr>
        <p:spPr>
          <a:xfrm>
            <a:off x="3867912" y="1900870"/>
            <a:ext cx="1045179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22E9A-2527-4AAD-957F-4A5F790D4C33}"/>
              </a:ext>
            </a:extLst>
          </p:cNvPr>
          <p:cNvCxnSpPr>
            <a:cxnSpLocks/>
          </p:cNvCxnSpPr>
          <p:nvPr/>
        </p:nvCxnSpPr>
        <p:spPr>
          <a:xfrm>
            <a:off x="3867912" y="1891726"/>
            <a:ext cx="0" cy="972661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5">
            <a:extLst>
              <a:ext uri="{FF2B5EF4-FFF2-40B4-BE49-F238E27FC236}">
                <a16:creationId xmlns:a16="http://schemas.microsoft.com/office/drawing/2014/main" id="{A22AC2BC-6254-4780-A169-BECCA995D568}"/>
              </a:ext>
            </a:extLst>
          </p:cNvPr>
          <p:cNvSpPr/>
          <p:nvPr/>
        </p:nvSpPr>
        <p:spPr>
          <a:xfrm>
            <a:off x="983724" y="2682976"/>
            <a:ext cx="1628786" cy="66278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Client</a:t>
            </a:r>
            <a:endParaRPr lang="en-IN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F39D2-F67B-416E-B154-A27F7CD184FD}"/>
              </a:ext>
            </a:extLst>
          </p:cNvPr>
          <p:cNvCxnSpPr>
            <a:cxnSpLocks/>
          </p:cNvCxnSpPr>
          <p:nvPr/>
        </p:nvCxnSpPr>
        <p:spPr>
          <a:xfrm flipH="1">
            <a:off x="2612510" y="2864387"/>
            <a:ext cx="1255402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97FEB03C-59A0-4975-B2F8-A70C15B86AF3}"/>
              </a:ext>
            </a:extLst>
          </p:cNvPr>
          <p:cNvSpPr/>
          <p:nvPr/>
        </p:nvSpPr>
        <p:spPr>
          <a:xfrm>
            <a:off x="10211927" y="5364306"/>
            <a:ext cx="226042" cy="214314"/>
          </a:xfrm>
          <a:prstGeom prst="diamond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ED6D09-709A-4158-AE07-8E1A833F8364}"/>
              </a:ext>
            </a:extLst>
          </p:cNvPr>
          <p:cNvCxnSpPr>
            <a:cxnSpLocks/>
          </p:cNvCxnSpPr>
          <p:nvPr/>
        </p:nvCxnSpPr>
        <p:spPr>
          <a:xfrm flipH="1">
            <a:off x="10437969" y="5471463"/>
            <a:ext cx="763431" cy="0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2ABF15-2342-428A-959D-1947612BE345}"/>
              </a:ext>
            </a:extLst>
          </p:cNvPr>
          <p:cNvCxnSpPr>
            <a:cxnSpLocks/>
          </p:cNvCxnSpPr>
          <p:nvPr/>
        </p:nvCxnSpPr>
        <p:spPr>
          <a:xfrm flipV="1">
            <a:off x="11201400" y="3115588"/>
            <a:ext cx="0" cy="23558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DACB6-64CB-40D5-99E6-EE2B58756FB6}"/>
              </a:ext>
            </a:extLst>
          </p:cNvPr>
          <p:cNvCxnSpPr>
            <a:cxnSpLocks/>
          </p:cNvCxnSpPr>
          <p:nvPr/>
        </p:nvCxnSpPr>
        <p:spPr>
          <a:xfrm flipH="1">
            <a:off x="7962567" y="3115588"/>
            <a:ext cx="3238833" cy="0"/>
          </a:xfrm>
          <a:prstGeom prst="line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36929"/>
      </p:ext>
    </p:extLst>
  </p:cSld>
  <p:clrMapOvr>
    <a:masterClrMapping/>
  </p:clrMapOvr>
  <p:transition spd="slow">
    <p:push dir="u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F2E7-7DDB-4295-A418-5C4B5E38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E6EC6-EB0E-4218-AF57-ADF33C82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grammar rules are represented by classes, it is easy to change or extend them</a:t>
            </a:r>
          </a:p>
          <a:p>
            <a:r>
              <a:rPr lang="en-US" dirty="0"/>
              <a:t>Adding new rules is as simple as adding a new corresponding class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C55CB-991A-4250-BA3C-1878DAF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9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747A-53A1-42CF-845C-BB90DE8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C7F8-82EA-4D4A-8A62-3B68E142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define how parsing should be done</a:t>
            </a:r>
          </a:p>
          <a:p>
            <a:r>
              <a:rPr lang="en-US" dirty="0"/>
              <a:t>Not suitable for complex grammar</a:t>
            </a:r>
          </a:p>
          <a:p>
            <a:r>
              <a:rPr lang="en-US" dirty="0"/>
              <a:t>Not efficient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BE333-BA38-4C38-A3FC-1030B77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8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F1AA-7F3B-401E-8137-496E0242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F578-C4C6-4307-A51F-60A64E38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 you want to interpret some grammar, and</a:t>
            </a:r>
          </a:p>
          <a:p>
            <a:pPr lvl="1"/>
            <a:r>
              <a:rPr lang="en-US" dirty="0"/>
              <a:t>the grammar is not too complex</a:t>
            </a:r>
          </a:p>
          <a:p>
            <a:pPr lvl="1"/>
            <a:r>
              <a:rPr lang="en-US" dirty="0"/>
              <a:t>efficiency is not critical</a:t>
            </a:r>
          </a:p>
          <a:p>
            <a:pPr lvl="1"/>
            <a:r>
              <a:rPr lang="en-US" dirty="0"/>
              <a:t>parsing tools are easily available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10BFDD-7905-457D-A3C9-5316B6D3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6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Define a family of algorithms, encapsulate each one, and make them interchangeable. Strategy lets the algorithm vary independently from clients that use it</a:t>
            </a:r>
          </a:p>
        </p:txBody>
      </p:sp>
    </p:spTree>
    <p:extLst>
      <p:ext uri="{BB962C8B-B14F-4D97-AF65-F5344CB8AC3E}">
        <p14:creationId xmlns:p14="http://schemas.microsoft.com/office/powerpoint/2010/main" val="1727368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9" name="Rectangle 15"/>
          <p:cNvSpPr/>
          <p:nvPr/>
        </p:nvSpPr>
        <p:spPr>
          <a:xfrm>
            <a:off x="1497259" y="2659692"/>
            <a:ext cx="2228866" cy="35719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60" b="1" dirty="0"/>
              <a:t>Context</a:t>
            </a:r>
            <a:endParaRPr lang="en-IN" sz="2400" b="1" dirty="0"/>
          </a:p>
        </p:txBody>
      </p:sp>
      <p:sp>
        <p:nvSpPr>
          <p:cNvPr id="10" name="Diamond 9"/>
          <p:cNvSpPr/>
          <p:nvPr/>
        </p:nvSpPr>
        <p:spPr>
          <a:xfrm>
            <a:off x="3743118" y="2786059"/>
            <a:ext cx="295429" cy="266048"/>
          </a:xfrm>
          <a:prstGeom prst="diamond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16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38547" y="2910537"/>
            <a:ext cx="1200158" cy="15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6419813" y="3553481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33771" y="4123397"/>
            <a:ext cx="5486438" cy="15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204545" y="4338741"/>
            <a:ext cx="4294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718583" y="4339218"/>
            <a:ext cx="429422" cy="95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6"/>
          <p:cNvGrpSpPr/>
          <p:nvPr/>
        </p:nvGrpSpPr>
        <p:grpSpPr>
          <a:xfrm>
            <a:off x="5238705" y="2607464"/>
            <a:ext cx="2571768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Strategy</a:t>
              </a:r>
              <a:endParaRPr lang="en-IN" sz="2400" b="1" i="1" dirty="0"/>
            </a:p>
          </p:txBody>
        </p:sp>
        <p:sp>
          <p:nvSpPr>
            <p:cNvPr id="29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/>
                <a:t>AlgorithmInterface</a:t>
              </a:r>
              <a:r>
                <a:rPr lang="en-US" sz="1920" b="1" i="1" dirty="0"/>
                <a:t>()</a:t>
              </a:r>
              <a:endParaRPr lang="en-IN" sz="2160" b="1" i="1" dirty="0"/>
            </a:p>
          </p:txBody>
        </p:sp>
      </p:grpSp>
      <p:grpSp>
        <p:nvGrpSpPr>
          <p:cNvPr id="16" name="Group 27"/>
          <p:cNvGrpSpPr/>
          <p:nvPr/>
        </p:nvGrpSpPr>
        <p:grpSpPr>
          <a:xfrm>
            <a:off x="2562161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6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ConcreteStrategyA</a:t>
              </a:r>
              <a:endParaRPr lang="en-IN" sz="2160" b="1" dirty="0"/>
            </a:p>
          </p:txBody>
        </p:sp>
        <p:sp>
          <p:nvSpPr>
            <p:cNvPr id="27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grpSp>
        <p:nvGrpSpPr>
          <p:cNvPr id="17" name="Group 31"/>
          <p:cNvGrpSpPr/>
          <p:nvPr/>
        </p:nvGrpSpPr>
        <p:grpSpPr>
          <a:xfrm>
            <a:off x="5391106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4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ConcreteStrategyB</a:t>
              </a:r>
              <a:endParaRPr lang="en-IN" sz="2160" b="1" dirty="0"/>
            </a:p>
          </p:txBody>
        </p:sp>
        <p:sp>
          <p:nvSpPr>
            <p:cNvPr id="25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grpSp>
        <p:nvGrpSpPr>
          <p:cNvPr id="18" name="Group 34"/>
          <p:cNvGrpSpPr/>
          <p:nvPr/>
        </p:nvGrpSpPr>
        <p:grpSpPr>
          <a:xfrm>
            <a:off x="8391502" y="4553611"/>
            <a:ext cx="2486042" cy="928694"/>
            <a:chOff x="4643438" y="2000240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22" name="Rectangle 15"/>
            <p:cNvSpPr/>
            <p:nvPr/>
          </p:nvSpPr>
          <p:spPr>
            <a:xfrm>
              <a:off x="4643438" y="2000240"/>
              <a:ext cx="1928826" cy="357190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ConcreteStrategyC</a:t>
              </a:r>
              <a:endParaRPr lang="en-IN" sz="2160" b="1" dirty="0"/>
            </a:p>
          </p:txBody>
        </p:sp>
        <p:sp>
          <p:nvSpPr>
            <p:cNvPr id="23" name="Rectangle 15"/>
            <p:cNvSpPr/>
            <p:nvPr/>
          </p:nvSpPr>
          <p:spPr>
            <a:xfrm>
              <a:off x="4643438" y="2357430"/>
              <a:ext cx="1928826" cy="571504"/>
            </a:xfrm>
            <a:prstGeom prst="rect">
              <a:avLst/>
            </a:prstGeom>
            <a:grpFill/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/>
                <a:t>AlgorithmInterface</a:t>
              </a:r>
              <a:r>
                <a:rPr lang="en-US" sz="1920" b="1" dirty="0"/>
                <a:t>()</a:t>
              </a:r>
              <a:endParaRPr lang="en-IN" sz="2160" b="1" dirty="0"/>
            </a:p>
          </p:txBody>
        </p: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 flipV="1">
            <a:off x="6156126" y="4160544"/>
            <a:ext cx="785818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"/>
          <p:cNvSpPr/>
          <p:nvPr/>
        </p:nvSpPr>
        <p:spPr>
          <a:xfrm>
            <a:off x="1497259" y="3016882"/>
            <a:ext cx="2228866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 err="1"/>
              <a:t>ContextInterface</a:t>
            </a:r>
            <a:r>
              <a:rPr lang="en-US" sz="1920" b="1" dirty="0"/>
              <a:t>()</a:t>
            </a:r>
            <a:endParaRPr lang="en-IN" sz="2160" b="1" dirty="0"/>
          </a:p>
        </p:txBody>
      </p:sp>
    </p:spTree>
    <p:extLst>
      <p:ext uri="{BB962C8B-B14F-4D97-AF65-F5344CB8AC3E}">
        <p14:creationId xmlns:p14="http://schemas.microsoft.com/office/powerpoint/2010/main" val="81957168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1F4-A789-4868-B9F7-12478FED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9061-78DA-49AF-9875-5991C536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algorithm is separated and put in its own class</a:t>
            </a:r>
          </a:p>
          <a:p>
            <a:r>
              <a:rPr lang="en-US" dirty="0"/>
              <a:t>The </a:t>
            </a:r>
            <a:r>
              <a:rPr lang="en-US" i="1" dirty="0"/>
              <a:t>Context</a:t>
            </a:r>
            <a:r>
              <a:rPr lang="en-US" dirty="0"/>
              <a:t> uses the concrete strategies through the </a:t>
            </a:r>
            <a:r>
              <a:rPr lang="en-US" i="1" dirty="0"/>
              <a:t>Strategy</a:t>
            </a:r>
            <a:r>
              <a:rPr lang="en-US" dirty="0"/>
              <a:t> interface</a:t>
            </a:r>
          </a:p>
          <a:p>
            <a:r>
              <a:rPr lang="en-US" dirty="0"/>
              <a:t>The strategies can be specified at runtime</a:t>
            </a:r>
          </a:p>
          <a:p>
            <a:pPr lvl="1"/>
            <a:r>
              <a:rPr lang="en-US" dirty="0"/>
              <a:t>Called dynamic strategies</a:t>
            </a:r>
          </a:p>
          <a:p>
            <a:r>
              <a:rPr lang="en-US" dirty="0"/>
              <a:t>This promotes loose coupling between the </a:t>
            </a:r>
            <a:r>
              <a:rPr lang="en-US" i="1" dirty="0"/>
              <a:t>Context</a:t>
            </a:r>
            <a:r>
              <a:rPr lang="en-US" dirty="0"/>
              <a:t> &amp; a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63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1F4-A789-4868-B9F7-12478FED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9061-78DA-49AF-9875-5991C536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will require data to operate from the </a:t>
            </a:r>
            <a:r>
              <a:rPr lang="en-US" i="1" dirty="0"/>
              <a:t>Context</a:t>
            </a:r>
          </a:p>
          <a:p>
            <a:r>
              <a:rPr lang="en-US" dirty="0"/>
              <a:t>The data can be pushed when the </a:t>
            </a:r>
            <a:r>
              <a:rPr lang="en-US" i="1" dirty="0"/>
              <a:t>Context</a:t>
            </a:r>
            <a:r>
              <a:rPr lang="en-US" dirty="0"/>
              <a:t> uses a strategy</a:t>
            </a:r>
          </a:p>
          <a:p>
            <a:pPr lvl="1"/>
            <a:r>
              <a:rPr lang="en-US" dirty="0"/>
              <a:t>Although not all strategies may use all the data</a:t>
            </a:r>
          </a:p>
          <a:p>
            <a:r>
              <a:rPr lang="en-US" dirty="0"/>
              <a:t>Or the strategies can pull the data from the </a:t>
            </a:r>
            <a:r>
              <a:rPr lang="en-US" i="1" dirty="0"/>
              <a:t>Context</a:t>
            </a:r>
          </a:p>
          <a:p>
            <a:pPr lvl="1"/>
            <a:r>
              <a:rPr lang="en-US" i="1" dirty="0"/>
              <a:t>Context</a:t>
            </a:r>
            <a:r>
              <a:rPr lang="en-US" dirty="0"/>
              <a:t> can pass itself as the argument when calling a concrete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4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8E7F42-C24E-4A5C-89F9-51D30B30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81F24F-DE25-477E-97A3-C616BC362042}"/>
              </a:ext>
            </a:extLst>
          </p:cNvPr>
          <p:cNvGrpSpPr/>
          <p:nvPr/>
        </p:nvGrpSpPr>
        <p:grpSpPr>
          <a:xfrm>
            <a:off x="444375" y="1940621"/>
            <a:ext cx="5790170" cy="4165796"/>
            <a:chOff x="1774479" y="2399168"/>
            <a:chExt cx="2037030" cy="2228850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52262-6D25-4408-AAC3-2B4552FE3D90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339972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err="1"/>
                <a:t>DataModel</a:t>
              </a:r>
              <a:endParaRPr lang="en-IN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3FCB60-9F46-487C-A4E0-A6AC852823FB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598CF-513E-44A2-92B1-D064F6D85C50}"/>
              </a:ext>
            </a:extLst>
          </p:cNvPr>
          <p:cNvSpPr/>
          <p:nvPr/>
        </p:nvSpPr>
        <p:spPr>
          <a:xfrm>
            <a:off x="3382570" y="3105925"/>
            <a:ext cx="2423515" cy="254588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Export()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8F286-E61D-458F-B3D6-9104EEB57348}"/>
              </a:ext>
            </a:extLst>
          </p:cNvPr>
          <p:cNvSpPr/>
          <p:nvPr/>
        </p:nvSpPr>
        <p:spPr>
          <a:xfrm>
            <a:off x="3693265" y="3730111"/>
            <a:ext cx="1813915" cy="4325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75341B-AF96-48E2-9A73-D1C3924123E6}"/>
              </a:ext>
            </a:extLst>
          </p:cNvPr>
          <p:cNvSpPr/>
          <p:nvPr/>
        </p:nvSpPr>
        <p:spPr>
          <a:xfrm>
            <a:off x="3687371" y="4378864"/>
            <a:ext cx="1813915" cy="4325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3032-3D95-48D2-AB99-5EDB14CA8DBF}"/>
              </a:ext>
            </a:extLst>
          </p:cNvPr>
          <p:cNvSpPr/>
          <p:nvPr/>
        </p:nvSpPr>
        <p:spPr>
          <a:xfrm>
            <a:off x="3687371" y="5028674"/>
            <a:ext cx="1813915" cy="432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48B19-86D4-43C0-8BFA-881E0A5604C3}"/>
              </a:ext>
            </a:extLst>
          </p:cNvPr>
          <p:cNvSpPr/>
          <p:nvPr/>
        </p:nvSpPr>
        <p:spPr>
          <a:xfrm>
            <a:off x="8515163" y="1995929"/>
            <a:ext cx="1813915" cy="12037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3B7AB3-5CA7-4A09-9102-9AFD65F80F06}"/>
              </a:ext>
            </a:extLst>
          </p:cNvPr>
          <p:cNvSpPr/>
          <p:nvPr/>
        </p:nvSpPr>
        <p:spPr>
          <a:xfrm>
            <a:off x="9311831" y="3227979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9A237F-4E92-4466-897E-D4021636C90B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9440419" y="3442293"/>
            <a:ext cx="1" cy="125118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A2D30-F9E7-4CC7-AB85-2CE54DC752E8}"/>
              </a:ext>
            </a:extLst>
          </p:cNvPr>
          <p:cNvCxnSpPr>
            <a:cxnSpLocks/>
          </p:cNvCxnSpPr>
          <p:nvPr/>
        </p:nvCxnSpPr>
        <p:spPr>
          <a:xfrm flipH="1" flipV="1">
            <a:off x="10986654" y="3730111"/>
            <a:ext cx="1" cy="159570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7E71B6-E3C7-4DE1-8AC9-D632A70A435A}"/>
              </a:ext>
            </a:extLst>
          </p:cNvPr>
          <p:cNvCxnSpPr>
            <a:cxnSpLocks/>
          </p:cNvCxnSpPr>
          <p:nvPr/>
        </p:nvCxnSpPr>
        <p:spPr>
          <a:xfrm flipV="1">
            <a:off x="7795759" y="3730111"/>
            <a:ext cx="0" cy="21625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E86A2F-7DFB-46ED-AC3B-9C43D2A49AC4}"/>
              </a:ext>
            </a:extLst>
          </p:cNvPr>
          <p:cNvCxnSpPr>
            <a:cxnSpLocks/>
          </p:cNvCxnSpPr>
          <p:nvPr/>
        </p:nvCxnSpPr>
        <p:spPr>
          <a:xfrm flipH="1">
            <a:off x="7795759" y="3730111"/>
            <a:ext cx="3190895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66F0B-FBE7-46BF-BFB4-D5E38B5ABF75}"/>
              </a:ext>
            </a:extLst>
          </p:cNvPr>
          <p:cNvCxnSpPr>
            <a:cxnSpLocks/>
          </p:cNvCxnSpPr>
          <p:nvPr/>
        </p:nvCxnSpPr>
        <p:spPr>
          <a:xfrm>
            <a:off x="6234545" y="2295173"/>
            <a:ext cx="2280618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2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26511 0.030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39753 0.045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70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52435 0.0432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1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strategy may not always be available</a:t>
            </a:r>
          </a:p>
          <a:p>
            <a:r>
              <a:rPr lang="en-US" i="1" dirty="0"/>
              <a:t>Context</a:t>
            </a:r>
            <a:r>
              <a:rPr lang="en-US" dirty="0"/>
              <a:t> class may have to perform a null check and provide</a:t>
            </a:r>
          </a:p>
          <a:p>
            <a:pPr lvl="1"/>
            <a:r>
              <a:rPr lang="en-US" dirty="0"/>
              <a:t>a default implementation, or</a:t>
            </a:r>
          </a:p>
          <a:p>
            <a:pPr lvl="1"/>
            <a:r>
              <a:rPr lang="en-US" dirty="0"/>
              <a:t>a do-nothing behavior</a:t>
            </a:r>
          </a:p>
          <a:p>
            <a:r>
              <a:rPr lang="en-US" dirty="0"/>
              <a:t>Since, both require a null check through a conditional statement, it can make the code hard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060551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Object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alternative to null check</a:t>
            </a:r>
          </a:p>
          <a:p>
            <a:r>
              <a:rPr lang="en-US" dirty="0"/>
              <a:t>It is a default strategy that the </a:t>
            </a:r>
            <a:r>
              <a:rPr lang="en-US" i="1" dirty="0"/>
              <a:t>Context</a:t>
            </a:r>
            <a:r>
              <a:rPr lang="en-US" dirty="0"/>
              <a:t> class uses automatically when the clients don’t specify a custom strategy</a:t>
            </a:r>
          </a:p>
          <a:p>
            <a:r>
              <a:rPr lang="en-US" dirty="0"/>
              <a:t>Has a default or do-nothing behavior</a:t>
            </a:r>
          </a:p>
          <a:p>
            <a:r>
              <a:rPr lang="en-US" dirty="0"/>
              <a:t>Simplifies the code &amp; makes it readable as the conditional null check is not required</a:t>
            </a:r>
          </a:p>
          <a:p>
            <a:r>
              <a:rPr lang="en-US" dirty="0"/>
              <a:t>Can be singleton as it may not have a state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classes can be implemented as class templates</a:t>
            </a:r>
          </a:p>
          <a:p>
            <a:r>
              <a:rPr lang="en-US" dirty="0"/>
              <a:t>Don’t require a common base class, only same function signature</a:t>
            </a:r>
          </a:p>
          <a:p>
            <a:r>
              <a:rPr lang="en-US" dirty="0"/>
              <a:t>Can be used when</a:t>
            </a:r>
          </a:p>
          <a:p>
            <a:pPr lvl="1"/>
            <a:r>
              <a:rPr lang="en-US" dirty="0"/>
              <a:t>the strategy can be selected at compile time</a:t>
            </a:r>
          </a:p>
          <a:p>
            <a:pPr lvl="1"/>
            <a:r>
              <a:rPr lang="en-US" dirty="0"/>
              <a:t>it does not have to be changed at run time</a:t>
            </a:r>
          </a:p>
        </p:txBody>
      </p:sp>
    </p:spTree>
    <p:extLst>
      <p:ext uri="{BB962C8B-B14F-4D97-AF65-F5344CB8AC3E}">
        <p14:creationId xmlns:p14="http://schemas.microsoft.com/office/powerpoint/2010/main" val="347903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DF5D23-7B8A-421A-B52A-06216239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 Static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D44D37-A718-4CA5-B5EA-E0F72B1D5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selected at both compile &amp; run time</a:t>
            </a:r>
          </a:p>
          <a:p>
            <a:r>
              <a:rPr lang="en-US" dirty="0"/>
              <a:t>Can be replaced at run time</a:t>
            </a:r>
          </a:p>
          <a:p>
            <a:r>
              <a:rPr lang="en-US" dirty="0"/>
              <a:t>Implemented through virtual mechanism</a:t>
            </a:r>
          </a:p>
          <a:p>
            <a:r>
              <a:rPr lang="en-US" dirty="0"/>
              <a:t>Slow due to dynamic nature</a:t>
            </a:r>
          </a:p>
          <a:p>
            <a:r>
              <a:rPr lang="en-US" dirty="0"/>
              <a:t>Requires null checks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ABA8F-072E-4731-9E6B-28CC83FCF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selected only at compile time</a:t>
            </a:r>
          </a:p>
          <a:p>
            <a:r>
              <a:rPr lang="en-US" dirty="0"/>
              <a:t>Cannot be replaced at run time</a:t>
            </a:r>
          </a:p>
          <a:p>
            <a:r>
              <a:rPr lang="en-US" dirty="0"/>
              <a:t>Implemented through templates</a:t>
            </a:r>
          </a:p>
          <a:p>
            <a:r>
              <a:rPr lang="en-US" dirty="0"/>
              <a:t>Fast due to static nature</a:t>
            </a:r>
          </a:p>
          <a:p>
            <a:r>
              <a:rPr lang="en-US" dirty="0"/>
              <a:t>Does not require null checks</a:t>
            </a:r>
          </a:p>
        </p:txBody>
      </p:sp>
    </p:spTree>
    <p:extLst>
      <p:ext uri="{BB962C8B-B14F-4D97-AF65-F5344CB8AC3E}">
        <p14:creationId xmlns:p14="http://schemas.microsoft.com/office/powerpoint/2010/main" val="1439449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54757-3D0E-4081-97F4-98ADD46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5CA0D-7490-4032-9104-FAD53954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what design patterns are</a:t>
            </a:r>
          </a:p>
          <a:p>
            <a:r>
              <a:rPr lang="en-IN" dirty="0"/>
              <a:t>How design patterns solve common design problems</a:t>
            </a:r>
          </a:p>
          <a:p>
            <a:r>
              <a:rPr lang="en-IN" dirty="0"/>
              <a:t>Apply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544853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strategy implementation is small, then it does not need to be a class</a:t>
            </a:r>
          </a:p>
          <a:p>
            <a:r>
              <a:rPr lang="en-US" dirty="0"/>
              <a:t>It can be implemented as a 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Functor</a:t>
            </a:r>
          </a:p>
          <a:p>
            <a:pPr lvl="1"/>
            <a:r>
              <a:rPr lang="en-US" dirty="0"/>
              <a:t>Lambda expression</a:t>
            </a:r>
          </a:p>
          <a:p>
            <a:r>
              <a:rPr lang="en-US" dirty="0"/>
              <a:t>No need to have a hierarchy of classes</a:t>
            </a:r>
          </a:p>
          <a:p>
            <a:pPr lvl="1"/>
            <a:r>
              <a:rPr lang="en-US" dirty="0"/>
              <a:t>But no OO advantage with function pointers</a:t>
            </a:r>
          </a:p>
          <a:p>
            <a:r>
              <a:rPr lang="en-US" dirty="0"/>
              <a:t>Use </a:t>
            </a:r>
            <a:r>
              <a:rPr lang="en-US" i="1" dirty="0" err="1"/>
              <a:t>std</a:t>
            </a:r>
            <a:r>
              <a:rPr lang="en-US" i="1" dirty="0"/>
              <a:t>::function&lt;&gt; </a:t>
            </a:r>
            <a:r>
              <a:rPr lang="en-US" dirty="0"/>
              <a:t>to wrap any callable for flexibility without relying on templates explicitly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templates for strategies is preferable in C++</a:t>
            </a:r>
          </a:p>
          <a:p>
            <a:r>
              <a:rPr lang="en-US" dirty="0"/>
              <a:t>Templates are instantiated at compile time</a:t>
            </a:r>
          </a:p>
          <a:p>
            <a:r>
              <a:rPr lang="en-US" dirty="0"/>
              <a:t>Compiler can apply optimizations e.g. a function object can be </a:t>
            </a:r>
            <a:r>
              <a:rPr lang="en-US" dirty="0" err="1"/>
              <a:t>inlined</a:t>
            </a:r>
            <a:r>
              <a:rPr lang="en-US" dirty="0"/>
              <a:t> when instantiated as a template</a:t>
            </a:r>
          </a:p>
          <a:p>
            <a:r>
              <a:rPr lang="en-US" dirty="0"/>
              <a:t>The C++ standard library uses templates as strategies in most algorithms</a:t>
            </a:r>
          </a:p>
        </p:txBody>
      </p:sp>
    </p:spTree>
    <p:extLst>
      <p:ext uri="{BB962C8B-B14F-4D97-AF65-F5344CB8AC3E}">
        <p14:creationId xmlns:p14="http://schemas.microsoft.com/office/powerpoint/2010/main" val="20873981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family of algorithms that can be reused by the </a:t>
            </a:r>
            <a:r>
              <a:rPr lang="en-US" i="1" dirty="0"/>
              <a:t>Context</a:t>
            </a:r>
          </a:p>
          <a:p>
            <a:r>
              <a:rPr lang="en-US" dirty="0"/>
              <a:t>Alternative to inheritance</a:t>
            </a:r>
          </a:p>
          <a:p>
            <a:pPr lvl="1"/>
            <a:r>
              <a:rPr lang="en-US" dirty="0"/>
              <a:t>Uses composition instead</a:t>
            </a:r>
          </a:p>
          <a:p>
            <a:pPr lvl="1"/>
            <a:r>
              <a:rPr lang="en-US" dirty="0"/>
              <a:t>Allows the algorithm to change independently of the </a:t>
            </a:r>
            <a:r>
              <a:rPr lang="en-US" i="1" dirty="0"/>
              <a:t>Context</a:t>
            </a:r>
          </a:p>
          <a:p>
            <a:r>
              <a:rPr lang="en-US" dirty="0"/>
              <a:t>Alternative to conditional statements</a:t>
            </a:r>
          </a:p>
          <a:p>
            <a:pPr lvl="1"/>
            <a:r>
              <a:rPr lang="en-IN" dirty="0"/>
              <a:t>indicate the need to apply the Strategy pattern</a:t>
            </a:r>
          </a:p>
          <a:p>
            <a:pPr lvl="1"/>
            <a:r>
              <a:rPr lang="en-IN" dirty="0"/>
              <a:t>existing code need not be modified</a:t>
            </a:r>
          </a:p>
        </p:txBody>
      </p:sp>
    </p:spTree>
    <p:extLst>
      <p:ext uri="{BB962C8B-B14F-4D97-AF65-F5344CB8AC3E}">
        <p14:creationId xmlns:p14="http://schemas.microsoft.com/office/powerpoint/2010/main" val="375637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strategy provides a different implementation of the same behavior</a:t>
            </a:r>
          </a:p>
          <a:p>
            <a:r>
              <a:rPr lang="en-US" dirty="0"/>
              <a:t>Clients can choose an implementation with trade-offs in time &amp; space</a:t>
            </a:r>
          </a:p>
        </p:txBody>
      </p:sp>
    </p:spTree>
    <p:extLst>
      <p:ext uri="{BB962C8B-B14F-4D97-AF65-F5344CB8AC3E}">
        <p14:creationId xmlns:p14="http://schemas.microsoft.com/office/powerpoint/2010/main" val="125981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FE5B-1E39-4A2A-AEB2-5AD52243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3289-4CA2-49CE-8B6A-75212287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classes increase in the application</a:t>
            </a:r>
          </a:p>
          <a:p>
            <a:r>
              <a:rPr lang="en-US" dirty="0"/>
              <a:t>The client must understand how the strategies differ and which one to choose</a:t>
            </a:r>
          </a:p>
          <a:p>
            <a:r>
              <a:rPr lang="en-US" dirty="0"/>
              <a:t>Not all strategies may use all the data that a </a:t>
            </a:r>
            <a:r>
              <a:rPr lang="en-US" i="1" dirty="0"/>
              <a:t>Context</a:t>
            </a:r>
            <a:r>
              <a:rPr lang="en-US" dirty="0"/>
              <a:t> passes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when</a:t>
            </a:r>
          </a:p>
          <a:p>
            <a:pPr lvl="1"/>
            <a:r>
              <a:rPr lang="en-IN" dirty="0"/>
              <a:t>a class is tightly coupled with different algorithms</a:t>
            </a:r>
          </a:p>
          <a:p>
            <a:pPr lvl="2"/>
            <a:r>
              <a:rPr lang="en-IN" dirty="0"/>
              <a:t>convert into strategies</a:t>
            </a:r>
          </a:p>
          <a:p>
            <a:pPr lvl="1"/>
            <a:r>
              <a:rPr lang="en-IN" dirty="0"/>
              <a:t>you need different variants of an algorithm</a:t>
            </a:r>
          </a:p>
          <a:p>
            <a:pPr lvl="1"/>
            <a:r>
              <a:rPr lang="en-IN" dirty="0"/>
              <a:t>many behaviours of a class are represented through conditional statements</a:t>
            </a:r>
          </a:p>
          <a:p>
            <a:r>
              <a:rPr lang="en-IN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436370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A6A-3370-4AB3-ADCA-247EA1B1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663E-1279-4F9F-81E1-3E0EF395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Applicable to algorithms that should be customizable</a:t>
            </a:r>
          </a:p>
          <a:p>
            <a:pPr lvl="1"/>
            <a:r>
              <a:rPr lang="en-US" dirty="0"/>
              <a:t>varies an algorithm, but not the entire algorithm</a:t>
            </a:r>
          </a:p>
          <a:p>
            <a:r>
              <a:rPr lang="en-US" dirty="0"/>
              <a:t>However, allows the algorithm to be modified only at fixed points</a:t>
            </a:r>
          </a:p>
          <a:p>
            <a:r>
              <a:rPr lang="en-US" dirty="0"/>
              <a:t>These customization points are called hooks</a:t>
            </a:r>
          </a:p>
          <a:p>
            <a:r>
              <a:rPr lang="en-US" dirty="0"/>
              <a:t>This is achieved by defining the skeleton of the algorithm in a method called Template Method</a:t>
            </a:r>
          </a:p>
          <a:p>
            <a:r>
              <a:rPr lang="en-US" dirty="0"/>
              <a:t>Somewhat similar to Strategy Pattern</a:t>
            </a:r>
          </a:p>
          <a:p>
            <a:pPr lvl="1"/>
            <a:r>
              <a:rPr lang="en-US" dirty="0"/>
              <a:t>Strategy changes an entire algorithm, Template Method changes some parts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279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73C7E9-50DD-418D-8692-6F5C3FA91012}"/>
              </a:ext>
            </a:extLst>
          </p:cNvPr>
          <p:cNvSpPr/>
          <p:nvPr/>
        </p:nvSpPr>
        <p:spPr>
          <a:xfrm>
            <a:off x="857493" y="952501"/>
            <a:ext cx="10371785" cy="491490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Base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598CF-513E-44A2-92B1-D064F6D85C50}"/>
              </a:ext>
            </a:extLst>
          </p:cNvPr>
          <p:cNvSpPr/>
          <p:nvPr/>
        </p:nvSpPr>
        <p:spPr>
          <a:xfrm>
            <a:off x="4363047" y="2133105"/>
            <a:ext cx="3465905" cy="2591789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Template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8F286-E61D-458F-B3D6-9104EEB57348}"/>
              </a:ext>
            </a:extLst>
          </p:cNvPr>
          <p:cNvSpPr/>
          <p:nvPr/>
        </p:nvSpPr>
        <p:spPr>
          <a:xfrm>
            <a:off x="5189043" y="3225379"/>
            <a:ext cx="1813915" cy="237826"/>
          </a:xfrm>
          <a:prstGeom prst="rect">
            <a:avLst/>
          </a:prstGeom>
          <a:solidFill>
            <a:srgbClr val="FF5D5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3F327-F898-400B-BB12-6326A843FA78}"/>
              </a:ext>
            </a:extLst>
          </p:cNvPr>
          <p:cNvSpPr/>
          <p:nvPr/>
        </p:nvSpPr>
        <p:spPr>
          <a:xfrm>
            <a:off x="5189043" y="2861543"/>
            <a:ext cx="1813915" cy="23782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17774-08AA-4E6B-AC6F-BAAF5E4D02A2}"/>
              </a:ext>
            </a:extLst>
          </p:cNvPr>
          <p:cNvSpPr/>
          <p:nvPr/>
        </p:nvSpPr>
        <p:spPr>
          <a:xfrm>
            <a:off x="5189043" y="3951465"/>
            <a:ext cx="1813915" cy="23782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B18A4-884D-4B42-872A-71336C6D841B}"/>
              </a:ext>
            </a:extLst>
          </p:cNvPr>
          <p:cNvSpPr/>
          <p:nvPr/>
        </p:nvSpPr>
        <p:spPr>
          <a:xfrm>
            <a:off x="5189043" y="3587629"/>
            <a:ext cx="1813915" cy="237826"/>
          </a:xfrm>
          <a:prstGeom prst="rect">
            <a:avLst/>
          </a:prstGeom>
          <a:solidFill>
            <a:srgbClr val="3DB789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FCB8B-9A35-4A07-8036-0DCEF1C053B3}"/>
              </a:ext>
            </a:extLst>
          </p:cNvPr>
          <p:cNvSpPr txBox="1"/>
          <p:nvPr/>
        </p:nvSpPr>
        <p:spPr>
          <a:xfrm>
            <a:off x="1411754" y="3344292"/>
            <a:ext cx="2253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Algorithm Structure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523EFE2-59C4-4FDA-B26E-80A8EECEAF95}"/>
              </a:ext>
            </a:extLst>
          </p:cNvPr>
          <p:cNvSpPr/>
          <p:nvPr/>
        </p:nvSpPr>
        <p:spPr>
          <a:xfrm>
            <a:off x="3826564" y="2833386"/>
            <a:ext cx="295275" cy="1468018"/>
          </a:xfrm>
          <a:prstGeom prst="leftBrac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0E0E41-CD60-4545-BFCD-74168CADF43A}"/>
              </a:ext>
            </a:extLst>
          </p:cNvPr>
          <p:cNvCxnSpPr>
            <a:cxnSpLocks/>
          </p:cNvCxnSpPr>
          <p:nvPr/>
        </p:nvCxnSpPr>
        <p:spPr>
          <a:xfrm flipH="1">
            <a:off x="7106004" y="3706542"/>
            <a:ext cx="198119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5C3DD2-434F-42FE-9BDA-AC1257758A02}"/>
              </a:ext>
            </a:extLst>
          </p:cNvPr>
          <p:cNvSpPr txBox="1"/>
          <p:nvPr/>
        </p:nvSpPr>
        <p:spPr>
          <a:xfrm>
            <a:off x="8298114" y="4301404"/>
            <a:ext cx="2202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Customizable Steps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(Hooks)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FAB7F0-EDEC-4BB2-91F6-FC360785D818}"/>
              </a:ext>
            </a:extLst>
          </p:cNvPr>
          <p:cNvCxnSpPr>
            <a:cxnSpLocks/>
          </p:cNvCxnSpPr>
          <p:nvPr/>
        </p:nvCxnSpPr>
        <p:spPr>
          <a:xfrm flipH="1">
            <a:off x="7115530" y="3344292"/>
            <a:ext cx="2486023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3620B8-7711-47B5-8E55-C188E499999A}"/>
              </a:ext>
            </a:extLst>
          </p:cNvPr>
          <p:cNvCxnSpPr>
            <a:cxnSpLocks/>
          </p:cNvCxnSpPr>
          <p:nvPr/>
        </p:nvCxnSpPr>
        <p:spPr>
          <a:xfrm flipV="1">
            <a:off x="9087203" y="3706542"/>
            <a:ext cx="0" cy="55700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049F24-3208-4C3E-83FB-E6853328F531}"/>
              </a:ext>
            </a:extLst>
          </p:cNvPr>
          <p:cNvCxnSpPr>
            <a:cxnSpLocks/>
          </p:cNvCxnSpPr>
          <p:nvPr/>
        </p:nvCxnSpPr>
        <p:spPr>
          <a:xfrm flipV="1">
            <a:off x="9601553" y="3344294"/>
            <a:ext cx="0" cy="91924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1956B6-EBE2-40C6-A11F-91167A5CA084}"/>
              </a:ext>
            </a:extLst>
          </p:cNvPr>
          <p:cNvCxnSpPr>
            <a:cxnSpLocks/>
          </p:cNvCxnSpPr>
          <p:nvPr/>
        </p:nvCxnSpPr>
        <p:spPr>
          <a:xfrm flipV="1">
            <a:off x="5380090" y="4267694"/>
            <a:ext cx="1" cy="8242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426DD4-036D-471C-A41B-1FC2F268E2A2}"/>
              </a:ext>
            </a:extLst>
          </p:cNvPr>
          <p:cNvSpPr txBox="1"/>
          <p:nvPr/>
        </p:nvSpPr>
        <p:spPr>
          <a:xfrm>
            <a:off x="4332584" y="5114445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Fixed Steps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EE3C60-3A06-4EC6-B2C4-DA4AD515F1CD}"/>
              </a:ext>
            </a:extLst>
          </p:cNvPr>
          <p:cNvCxnSpPr>
            <a:cxnSpLocks/>
          </p:cNvCxnSpPr>
          <p:nvPr/>
        </p:nvCxnSpPr>
        <p:spPr>
          <a:xfrm>
            <a:off x="4636186" y="2980456"/>
            <a:ext cx="412998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8FE3A4-1656-4A83-B09B-CA98CD7A7FCD}"/>
              </a:ext>
            </a:extLst>
          </p:cNvPr>
          <p:cNvCxnSpPr>
            <a:cxnSpLocks/>
          </p:cNvCxnSpPr>
          <p:nvPr/>
        </p:nvCxnSpPr>
        <p:spPr>
          <a:xfrm flipV="1">
            <a:off x="4636186" y="2987347"/>
            <a:ext cx="0" cy="2104632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6" grpId="0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Define the skeleton of an algorithm in an operation, deferring some steps to the subclasses. Template Method lets subclasses redefine certain steps of an algorithm without changing the algorithm’s structure</a:t>
            </a:r>
          </a:p>
        </p:txBody>
      </p:sp>
    </p:spTree>
    <p:extLst>
      <p:ext uri="{BB962C8B-B14F-4D97-AF65-F5344CB8AC3E}">
        <p14:creationId xmlns:p14="http://schemas.microsoft.com/office/powerpoint/2010/main" val="312290516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Structure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81329" y="4429137"/>
            <a:ext cx="2657494" cy="1214447"/>
            <a:chOff x="4000496" y="4000504"/>
            <a:chExt cx="2214578" cy="1214446"/>
          </a:xfrm>
          <a:solidFill>
            <a:schemeClr val="tx1">
              <a:lumMod val="95000"/>
            </a:schemeClr>
          </a:solidFill>
        </p:grpSpPr>
        <p:sp>
          <p:nvSpPr>
            <p:cNvPr id="14" name="Rectangle 15"/>
            <p:cNvSpPr/>
            <p:nvPr/>
          </p:nvSpPr>
          <p:spPr>
            <a:xfrm>
              <a:off x="4000496" y="4000504"/>
              <a:ext cx="2214578" cy="46882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ConcreteClass</a:t>
              </a:r>
              <a:endParaRPr lang="en-IN" sz="2160" b="1" dirty="0"/>
            </a:p>
          </p:txBody>
        </p:sp>
        <p:sp>
          <p:nvSpPr>
            <p:cNvPr id="15" name="Rectangle 3"/>
            <p:cNvSpPr/>
            <p:nvPr/>
          </p:nvSpPr>
          <p:spPr>
            <a:xfrm>
              <a:off x="4000496" y="4469328"/>
              <a:ext cx="2214578" cy="74562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PrimitiveOperation1()</a:t>
              </a:r>
            </a:p>
            <a:p>
              <a:r>
                <a:rPr lang="en-US" sz="1920" dirty="0"/>
                <a:t>PrimitiveOperation2()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9917" y="2360671"/>
            <a:ext cx="2400317" cy="1489816"/>
            <a:chOff x="1857356" y="2106165"/>
            <a:chExt cx="2000264" cy="1489815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1857356" y="2106165"/>
              <a:ext cx="2000264" cy="4655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AbstractClass</a:t>
              </a:r>
              <a:endParaRPr lang="en-IN" sz="2160" b="1" i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1857356" y="2571744"/>
              <a:ext cx="2000264" cy="102423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TemplateMethod</a:t>
              </a:r>
              <a:r>
                <a:rPr lang="en-US" sz="1920" dirty="0"/>
                <a:t>()</a:t>
              </a:r>
            </a:p>
            <a:p>
              <a:r>
                <a:rPr lang="en-US" sz="1920" i="1" dirty="0"/>
                <a:t>PrimitiveOperation1()</a:t>
              </a:r>
            </a:p>
            <a:p>
              <a:r>
                <a:rPr lang="en-US" sz="1920" i="1" dirty="0"/>
                <a:t>PrimitiveOperation2()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289571" y="4249586"/>
            <a:ext cx="357190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4341480" y="3862395"/>
            <a:ext cx="257177" cy="214314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47" name="Oval 46"/>
          <p:cNvSpPr/>
          <p:nvPr/>
        </p:nvSpPr>
        <p:spPr>
          <a:xfrm>
            <a:off x="5495921" y="2905914"/>
            <a:ext cx="171451" cy="188923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5667372" y="3000376"/>
            <a:ext cx="1594488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7F5E2C-A38D-4D8A-91D5-D5EE0FA0E13B}"/>
              </a:ext>
            </a:extLst>
          </p:cNvPr>
          <p:cNvGrpSpPr/>
          <p:nvPr/>
        </p:nvGrpSpPr>
        <p:grpSpPr>
          <a:xfrm>
            <a:off x="7264153" y="2655361"/>
            <a:ext cx="2574671" cy="1203839"/>
            <a:chOff x="7519356" y="3694649"/>
            <a:chExt cx="1625597" cy="6000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6F0F18-131A-4ACD-B77C-8C47FFEB8077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D227CB-BBF5-405B-8FD0-8B805CC13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5BE57E7-3D3A-4D72-8DEF-8A180A115BC8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BAC662E-0739-41D6-AA58-2A0BBB257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6608053-0AEB-4EEE-A9A0-12494FDD6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C725467-7FE4-4460-B61E-272161A85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664E110-CE3D-410D-8C92-A8D3D2474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5D4C628-E2FB-4A96-B0E5-B29ACF771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1E1D5-F0A3-4232-A41C-36F6E493BEE1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PrimitiveOperation1()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PrimitiveOperation2()</a:t>
              </a:r>
            </a:p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1650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base class defines the structure of the algorithm in a method </a:t>
            </a:r>
          </a:p>
          <a:p>
            <a:r>
              <a:rPr lang="en-US" dirty="0"/>
              <a:t>This method is called the Template Method as it defines the skeleton of the algorithm</a:t>
            </a:r>
          </a:p>
          <a:p>
            <a:r>
              <a:rPr lang="en-US" dirty="0"/>
              <a:t>This gives control over</a:t>
            </a:r>
          </a:p>
          <a:p>
            <a:pPr lvl="1"/>
            <a:r>
              <a:rPr lang="en-US" dirty="0"/>
              <a:t>number of steps</a:t>
            </a:r>
          </a:p>
          <a:p>
            <a:pPr lvl="1"/>
            <a:r>
              <a:rPr lang="en-US" dirty="0"/>
              <a:t>order of steps</a:t>
            </a:r>
          </a:p>
          <a:p>
            <a:r>
              <a:rPr lang="en-US" dirty="0"/>
              <a:t>These steps are a series of operations (function calls)</a:t>
            </a:r>
          </a:p>
        </p:txBody>
      </p:sp>
    </p:spTree>
    <p:extLst>
      <p:ext uri="{BB962C8B-B14F-4D97-AF65-F5344CB8AC3E}">
        <p14:creationId xmlns:p14="http://schemas.microsoft.com/office/powerpoint/2010/main" val="372462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operations inside this method represent steps that </a:t>
            </a:r>
          </a:p>
          <a:p>
            <a:pPr lvl="1"/>
            <a:r>
              <a:rPr lang="en-US" dirty="0"/>
              <a:t>may be fixed</a:t>
            </a:r>
          </a:p>
          <a:p>
            <a:pPr lvl="1"/>
            <a:r>
              <a:rPr lang="en-US" dirty="0"/>
              <a:t>must be overridden</a:t>
            </a:r>
          </a:p>
          <a:p>
            <a:pPr lvl="1"/>
            <a:r>
              <a:rPr lang="en-US" dirty="0"/>
              <a:t>or may be optional</a:t>
            </a:r>
          </a:p>
          <a:p>
            <a:r>
              <a:rPr lang="en-US" dirty="0"/>
              <a:t>The Template Method itself should not be overridden</a:t>
            </a:r>
          </a:p>
          <a:p>
            <a:r>
              <a:rPr lang="en-US" dirty="0"/>
              <a:t>Calls to these operations leads to an inverted structure </a:t>
            </a:r>
          </a:p>
          <a:p>
            <a:pPr lvl="1"/>
            <a:r>
              <a:rPr lang="en-US" dirty="0"/>
              <a:t>the base class calls the child class methods</a:t>
            </a:r>
          </a:p>
          <a:p>
            <a:r>
              <a:rPr lang="en-US" dirty="0"/>
              <a:t>Gives partial control to the subclasses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Operations that must be overridden are declared abstract or pure virtual</a:t>
            </a:r>
          </a:p>
          <a:p>
            <a:pPr lvl="1"/>
            <a:r>
              <a:rPr lang="en-US" dirty="0"/>
              <a:t>subclasses are forced to implement them</a:t>
            </a:r>
          </a:p>
          <a:p>
            <a:r>
              <a:rPr lang="en-US" dirty="0"/>
              <a:t>Optional operations are simply virtual and provide a default behavior (often empty)</a:t>
            </a:r>
          </a:p>
          <a:p>
            <a:r>
              <a:rPr lang="en-US" dirty="0"/>
              <a:t>These operations are also called </a:t>
            </a:r>
            <a:r>
              <a:rPr lang="en-US" i="1" dirty="0"/>
              <a:t>hooks</a:t>
            </a:r>
          </a:p>
          <a:p>
            <a:r>
              <a:rPr lang="en-US" dirty="0"/>
              <a:t>A hook provides a way for the subclasses to provide their own implementation by overriding</a:t>
            </a:r>
          </a:p>
          <a:p>
            <a:pPr lvl="1"/>
            <a:r>
              <a:rPr lang="en-US" dirty="0"/>
              <a:t>optionally call the parent class behavior</a:t>
            </a:r>
          </a:p>
        </p:txBody>
      </p:sp>
    </p:spTree>
    <p:extLst>
      <p:ext uri="{BB962C8B-B14F-4D97-AF65-F5344CB8AC3E}">
        <p14:creationId xmlns:p14="http://schemas.microsoft.com/office/powerpoint/2010/main" val="39775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operations can be functions that are concrete, virtual or abstract/pure virtual or belong to other classes</a:t>
            </a:r>
          </a:p>
          <a:p>
            <a:r>
              <a:rPr lang="en-US" dirty="0"/>
              <a:t>Number of operations in a template method should be kept minimum</a:t>
            </a:r>
          </a:p>
          <a:p>
            <a:pPr lvl="1"/>
            <a:r>
              <a:rPr lang="en-US" dirty="0"/>
              <a:t>Too many operations will make it tedious for the subclasses </a:t>
            </a:r>
          </a:p>
          <a:p>
            <a:r>
              <a:rPr lang="en-US" dirty="0"/>
              <a:t>To identify the operations that should be overridden, you can add a prefix to their names</a:t>
            </a:r>
          </a:p>
        </p:txBody>
      </p:sp>
    </p:spTree>
    <p:extLst>
      <p:ext uri="{BB962C8B-B14F-4D97-AF65-F5344CB8AC3E}">
        <p14:creationId xmlns:p14="http://schemas.microsoft.com/office/powerpoint/2010/main" val="415041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C75B-112F-43E8-9260-B2D259B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E8D0-EBC0-46DB-A993-9DDF84F0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specific customization, the client will create the instance of the corresponding class &amp; invoke the template method</a:t>
            </a:r>
          </a:p>
          <a:p>
            <a:r>
              <a:rPr lang="en-US" dirty="0"/>
              <a:t>The clients only call the template method and not the operations it provides</a:t>
            </a:r>
          </a:p>
          <a:p>
            <a:r>
              <a:rPr lang="en-US" dirty="0"/>
              <a:t>The operations can be declared </a:t>
            </a:r>
            <a:r>
              <a:rPr lang="en-US" i="1" dirty="0"/>
              <a:t>protected</a:t>
            </a:r>
            <a:r>
              <a:rPr lang="en-US" dirty="0"/>
              <a:t> to prevent the client from directly calling them</a:t>
            </a:r>
          </a:p>
          <a:p>
            <a:r>
              <a:rPr lang="en-US" dirty="0"/>
              <a:t>Note, this pattern relies on inheritance &amp; distributes the responsibilities in several classes</a:t>
            </a:r>
          </a:p>
          <a:p>
            <a:r>
              <a:rPr lang="en-US" dirty="0"/>
              <a:t>Another way of implementing the 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27311534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80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factors out common behavior in library classes</a:t>
            </a:r>
          </a:p>
          <a:p>
            <a:r>
              <a:rPr lang="en-US" dirty="0"/>
              <a:t>Prevents code duplication</a:t>
            </a:r>
          </a:p>
          <a:p>
            <a:r>
              <a:rPr lang="en-US" dirty="0"/>
              <a:t>A class designer can allow partial customization of the class behavior</a:t>
            </a:r>
          </a:p>
        </p:txBody>
      </p:sp>
    </p:spTree>
    <p:extLst>
      <p:ext uri="{BB962C8B-B14F-4D97-AF65-F5344CB8AC3E}">
        <p14:creationId xmlns:p14="http://schemas.microsoft.com/office/powerpoint/2010/main" val="148764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</a:t>
            </a:r>
          </a:p>
          <a:p>
            <a:pPr lvl="1"/>
            <a:r>
              <a:rPr lang="en-US" dirty="0"/>
              <a:t>you want to avoid code duplication in a class hierarchy</a:t>
            </a:r>
          </a:p>
          <a:p>
            <a:pPr lvl="1"/>
            <a:r>
              <a:rPr lang="en-US" dirty="0"/>
              <a:t>you need to provide a way to customize some part of your class’s behavior</a:t>
            </a:r>
          </a:p>
          <a:p>
            <a:pPr lvl="1"/>
            <a:r>
              <a:rPr lang="en-US" dirty="0"/>
              <a:t>you want to control how subclasses extend your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39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&amp; Template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composition to vary an algorithm</a:t>
            </a:r>
          </a:p>
          <a:p>
            <a:r>
              <a:rPr lang="en-US" dirty="0"/>
              <a:t>The whole algorithm changes by changing the strategy</a:t>
            </a:r>
          </a:p>
          <a:p>
            <a:r>
              <a:rPr lang="en-US" dirty="0"/>
              <a:t>Used when the entire behavior has different implementations</a:t>
            </a:r>
          </a:p>
          <a:p>
            <a:r>
              <a:rPr lang="en-US" dirty="0"/>
              <a:t>New algorithms can be created by defining new classes</a:t>
            </a:r>
          </a:p>
          <a:p>
            <a:r>
              <a:rPr lang="en-US" dirty="0"/>
              <a:t>Replacement for if-else, switch case statements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inheritance to vary an algorithm</a:t>
            </a:r>
          </a:p>
          <a:p>
            <a:r>
              <a:rPr lang="en-US" dirty="0"/>
              <a:t>Only the part of algorithm changes</a:t>
            </a:r>
          </a:p>
          <a:p>
            <a:r>
              <a:rPr lang="en-US" dirty="0"/>
              <a:t>Used when some steps of algorithm can have different implementations</a:t>
            </a:r>
          </a:p>
          <a:p>
            <a:r>
              <a:rPr lang="en-US" dirty="0"/>
              <a:t>The algorithm can be changed only at fixed set of points(hooks)</a:t>
            </a:r>
          </a:p>
          <a:p>
            <a:r>
              <a:rPr lang="en-US" dirty="0"/>
              <a:t>Avoids code duplication by factoring out the common code in parent class</a:t>
            </a:r>
          </a:p>
        </p:txBody>
      </p:sp>
    </p:spTree>
    <p:extLst>
      <p:ext uri="{BB962C8B-B14F-4D97-AF65-F5344CB8AC3E}">
        <p14:creationId xmlns:p14="http://schemas.microsoft.com/office/powerpoint/2010/main" val="1716313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Template Method is very common in libraries and frameworks</a:t>
            </a:r>
          </a:p>
          <a:p>
            <a:r>
              <a:rPr lang="en-US" dirty="0"/>
              <a:t>In MFC, </a:t>
            </a:r>
            <a:r>
              <a:rPr lang="en-US" i="1" dirty="0" err="1"/>
              <a:t>CView</a:t>
            </a:r>
            <a:r>
              <a:rPr lang="en-US" i="1" dirty="0"/>
              <a:t>::</a:t>
            </a:r>
            <a:r>
              <a:rPr lang="en-US" i="1" dirty="0" err="1"/>
              <a:t>OnPaint</a:t>
            </a:r>
            <a:r>
              <a:rPr lang="en-US" i="1" dirty="0"/>
              <a:t>() </a:t>
            </a:r>
            <a:r>
              <a:rPr lang="en-US" dirty="0"/>
              <a:t>is a Template method that calls a primitive operation called </a:t>
            </a:r>
            <a:r>
              <a:rPr lang="en-US" i="1" dirty="0" err="1"/>
              <a:t>OnDraw</a:t>
            </a:r>
            <a:r>
              <a:rPr lang="en-US" i="1" dirty="0"/>
              <a:t>()</a:t>
            </a:r>
            <a:r>
              <a:rPr lang="en-US" dirty="0"/>
              <a:t> which must be overridden by the subclasses</a:t>
            </a:r>
          </a:p>
          <a:p>
            <a:r>
              <a:rPr lang="en-US" dirty="0"/>
              <a:t>During serialization, </a:t>
            </a:r>
            <a:r>
              <a:rPr lang="en-US" i="1" dirty="0" err="1"/>
              <a:t>CDocument</a:t>
            </a:r>
            <a:r>
              <a:rPr lang="en-US" i="1" dirty="0"/>
              <a:t>::</a:t>
            </a:r>
            <a:r>
              <a:rPr lang="en-US" i="1" dirty="0" err="1"/>
              <a:t>OnSaveDocument</a:t>
            </a:r>
            <a:r>
              <a:rPr lang="en-US" i="1" dirty="0"/>
              <a:t>() </a:t>
            </a:r>
            <a:r>
              <a:rPr lang="en-US" dirty="0"/>
              <a:t>calls the derived classes’ </a:t>
            </a:r>
            <a:r>
              <a:rPr lang="en-US" i="1" dirty="0"/>
              <a:t>Serialize() </a:t>
            </a:r>
            <a:r>
              <a:rPr lang="en-US" dirty="0"/>
              <a:t>method for document. </a:t>
            </a:r>
            <a:r>
              <a:rPr lang="en-US" i="1" dirty="0"/>
              <a:t>Serialize() </a:t>
            </a:r>
            <a:r>
              <a:rPr lang="en-US" dirty="0"/>
              <a:t>method represents a hook because it is only declared as virtual. If serialization support is not required, you don’t need to override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8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Receiver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5"/>
            <a:ext cx="3136223" cy="2780046"/>
            <a:chOff x="1774479" y="2399167"/>
            <a:chExt cx="2037030" cy="2228851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7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Invoker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Function1() ;</a:t>
              </a:r>
            </a:p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Function2() ;</a:t>
              </a:r>
            </a:p>
            <a:p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Function3() ;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7A893-D1AA-49DB-B4A2-EB36C737FA3D}"/>
              </a:ext>
            </a:extLst>
          </p:cNvPr>
          <p:cNvCxnSpPr>
            <a:cxnSpLocks/>
          </p:cNvCxnSpPr>
          <p:nvPr/>
        </p:nvCxnSpPr>
        <p:spPr>
          <a:xfrm>
            <a:off x="4807245" y="3351998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C41BAA-01B5-43E5-B428-82E300E2467B}"/>
              </a:ext>
            </a:extLst>
          </p:cNvPr>
          <p:cNvCxnSpPr>
            <a:cxnSpLocks/>
          </p:cNvCxnSpPr>
          <p:nvPr/>
        </p:nvCxnSpPr>
        <p:spPr>
          <a:xfrm>
            <a:off x="4807244" y="3945208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39467-F237-453E-9210-528B13F64779}"/>
              </a:ext>
            </a:extLst>
          </p:cNvPr>
          <p:cNvCxnSpPr>
            <a:cxnSpLocks/>
          </p:cNvCxnSpPr>
          <p:nvPr/>
        </p:nvCxnSpPr>
        <p:spPr>
          <a:xfrm>
            <a:off x="4807243" y="4510399"/>
            <a:ext cx="3136221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2FD0D6-0E75-4596-9378-7FC3079163BC}"/>
              </a:ext>
            </a:extLst>
          </p:cNvPr>
          <p:cNvSpPr txBox="1"/>
          <p:nvPr/>
        </p:nvSpPr>
        <p:spPr>
          <a:xfrm>
            <a:off x="2283989" y="5314384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0C73-FC52-4FA5-8511-45CCC18DFD4E}"/>
              </a:ext>
            </a:extLst>
          </p:cNvPr>
          <p:cNvSpPr txBox="1"/>
          <p:nvPr/>
        </p:nvSpPr>
        <p:spPr>
          <a:xfrm>
            <a:off x="7895280" y="5275999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B</a:t>
            </a:r>
          </a:p>
        </p:txBody>
      </p:sp>
    </p:spTree>
    <p:extLst>
      <p:ext uri="{BB962C8B-B14F-4D97-AF65-F5344CB8AC3E}">
        <p14:creationId xmlns:p14="http://schemas.microsoft.com/office/powerpoint/2010/main" val="2529416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9E7-E3AC-4433-99CC-A90CA041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598-7A96-4F79-8645-D53573A4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0" y="1839180"/>
            <a:ext cx="720725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Published in 1995</a:t>
            </a:r>
          </a:p>
          <a:p>
            <a:r>
              <a:rPr lang="en-IN" dirty="0"/>
              <a:t>Known as Gang Of Four Design Patterns</a:t>
            </a:r>
          </a:p>
          <a:p>
            <a:r>
              <a:rPr lang="en-IN" dirty="0"/>
              <a:t>Describes solutions to common OO design problems</a:t>
            </a:r>
          </a:p>
          <a:p>
            <a:r>
              <a:rPr lang="en-IN" dirty="0"/>
              <a:t>Examples in Smalltalk &amp; C++</a:t>
            </a:r>
          </a:p>
          <a:p>
            <a:r>
              <a:rPr lang="en-IN" dirty="0"/>
              <a:t>Implemented directly in some languages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0123-9572-4DA1-BC1C-3CAED3CB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64934"/>
            <a:ext cx="3446685" cy="44998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560655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Receiver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6"/>
            <a:ext cx="3136223" cy="2780045"/>
            <a:chOff x="1774479" y="2399168"/>
            <a:chExt cx="2037030" cy="2228850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Invoker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fnptr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</a:t>
              </a:r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GetFunction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 ;</a:t>
              </a:r>
            </a:p>
            <a:p>
              <a:r>
                <a:rPr lang="en-IN" sz="20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fnptr</a:t>
              </a: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 ;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Function3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139467-F237-453E-9210-528B13F64779}"/>
              </a:ext>
            </a:extLst>
          </p:cNvPr>
          <p:cNvCxnSpPr>
            <a:cxnSpLocks/>
          </p:cNvCxnSpPr>
          <p:nvPr/>
        </p:nvCxnSpPr>
        <p:spPr>
          <a:xfrm>
            <a:off x="4807242" y="3355368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617029-F2C5-4709-BCE1-39BA712AF24B}"/>
              </a:ext>
            </a:extLst>
          </p:cNvPr>
          <p:cNvCxnSpPr>
            <a:cxnSpLocks/>
          </p:cNvCxnSpPr>
          <p:nvPr/>
        </p:nvCxnSpPr>
        <p:spPr>
          <a:xfrm>
            <a:off x="4807242" y="3942509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1968C-082A-4B42-81B4-409D002DE1FA}"/>
              </a:ext>
            </a:extLst>
          </p:cNvPr>
          <p:cNvCxnSpPr>
            <a:cxnSpLocks/>
          </p:cNvCxnSpPr>
          <p:nvPr/>
        </p:nvCxnSpPr>
        <p:spPr>
          <a:xfrm>
            <a:off x="4807242" y="4500775"/>
            <a:ext cx="313622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8292DA-BBD4-4AB4-871C-33F282C5DA7A}"/>
              </a:ext>
            </a:extLst>
          </p:cNvPr>
          <p:cNvSpPr txBox="1"/>
          <p:nvPr/>
        </p:nvSpPr>
        <p:spPr>
          <a:xfrm>
            <a:off x="2283989" y="5314384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4ACB5-63DB-4CF7-A963-F010293783CD}"/>
              </a:ext>
            </a:extLst>
          </p:cNvPr>
          <p:cNvSpPr txBox="1"/>
          <p:nvPr/>
        </p:nvSpPr>
        <p:spPr>
          <a:xfrm>
            <a:off x="7895280" y="5275999"/>
            <a:ext cx="191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 B</a:t>
            </a:r>
          </a:p>
        </p:txBody>
      </p:sp>
    </p:spTree>
    <p:extLst>
      <p:ext uri="{BB962C8B-B14F-4D97-AF65-F5344CB8AC3E}">
        <p14:creationId xmlns:p14="http://schemas.microsoft.com/office/powerpoint/2010/main" val="382654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Encapsulate a request as an object, thereby letting you parameterize clients with different requests, queue or log requests, and support undoable operations</a:t>
            </a:r>
          </a:p>
        </p:txBody>
      </p:sp>
    </p:spTree>
    <p:extLst>
      <p:ext uri="{BB962C8B-B14F-4D97-AF65-F5344CB8AC3E}">
        <p14:creationId xmlns:p14="http://schemas.microsoft.com/office/powerpoint/2010/main" val="2808902443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Command</a:t>
              </a:r>
              <a:endParaRPr lang="en-IN" sz="24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32390" y="2755726"/>
            <a:ext cx="1628785" cy="295641"/>
            <a:chOff x="2685673" y="1741907"/>
            <a:chExt cx="102907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4238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776931" y="2711136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Invoker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ConcreteCommand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Receiver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Action()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1427" y="4071945"/>
            <a:ext cx="685805" cy="741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136013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Receiver-&gt;Action();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24773507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50D9A2-D5B5-4109-8338-D42B09C1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1CCD71C1-0878-4323-9E17-16FE170F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" y="1985329"/>
            <a:ext cx="6350295" cy="366363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E88780-9A02-4DFE-A7DC-0D0A30102F1B}"/>
              </a:ext>
            </a:extLst>
          </p:cNvPr>
          <p:cNvSpPr/>
          <p:nvPr/>
        </p:nvSpPr>
        <p:spPr>
          <a:xfrm rot="10800000">
            <a:off x="6957431" y="3327888"/>
            <a:ext cx="1182883" cy="604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4F0306-8E6C-4C0D-8E75-2A685408F1C9}"/>
              </a:ext>
            </a:extLst>
          </p:cNvPr>
          <p:cNvSpPr/>
          <p:nvPr/>
        </p:nvSpPr>
        <p:spPr>
          <a:xfrm>
            <a:off x="8689036" y="723733"/>
            <a:ext cx="1484244" cy="609600"/>
          </a:xfrm>
          <a:prstGeom prst="roundRect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A8725E0-A86B-4B05-BD28-EC714AC78FC9}"/>
              </a:ext>
            </a:extLst>
          </p:cNvPr>
          <p:cNvSpPr/>
          <p:nvPr/>
        </p:nvSpPr>
        <p:spPr>
          <a:xfrm rot="5400000">
            <a:off x="8404100" y="9213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0D5729-24B4-4332-A79C-E866934E3C3A}"/>
              </a:ext>
            </a:extLst>
          </p:cNvPr>
          <p:cNvCxnSpPr>
            <a:cxnSpLocks/>
          </p:cNvCxnSpPr>
          <p:nvPr/>
        </p:nvCxnSpPr>
        <p:spPr>
          <a:xfrm flipH="1">
            <a:off x="5287617" y="1028533"/>
            <a:ext cx="313791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FCA86-8EE8-4DAE-831B-FD1026ED76A7}"/>
              </a:ext>
            </a:extLst>
          </p:cNvPr>
          <p:cNvCxnSpPr>
            <a:cxnSpLocks/>
          </p:cNvCxnSpPr>
          <p:nvPr/>
        </p:nvCxnSpPr>
        <p:spPr>
          <a:xfrm flipV="1">
            <a:off x="5287617" y="1028533"/>
            <a:ext cx="0" cy="95679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5EE63C-3756-477D-A6CC-6B101406C677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9431158" y="1333333"/>
            <a:ext cx="4392" cy="125269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BD1B1A-332A-4AEB-B5B2-AB79F6DCA514}"/>
              </a:ext>
            </a:extLst>
          </p:cNvPr>
          <p:cNvSpPr txBox="1"/>
          <p:nvPr/>
        </p:nvSpPr>
        <p:spPr>
          <a:xfrm>
            <a:off x="10488189" y="2124364"/>
            <a:ext cx="130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Invoker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026EE-3CF5-419B-9F24-28B99BECE4F5}"/>
              </a:ext>
            </a:extLst>
          </p:cNvPr>
          <p:cNvSpPr txBox="1"/>
          <p:nvPr/>
        </p:nvSpPr>
        <p:spPr>
          <a:xfrm>
            <a:off x="5415031" y="1539307"/>
            <a:ext cx="130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Receiver</a:t>
            </a:r>
          </a:p>
        </p:txBody>
      </p:sp>
      <p:pic>
        <p:nvPicPr>
          <p:cNvPr id="32" name="Picture 31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ABE702D-E4F3-465F-82B8-F79F86741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95" y="2586029"/>
            <a:ext cx="3150202" cy="21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86E8E1-E1A8-4055-B52D-07651E3D533E}"/>
              </a:ext>
            </a:extLst>
          </p:cNvPr>
          <p:cNvGrpSpPr/>
          <p:nvPr/>
        </p:nvGrpSpPr>
        <p:grpSpPr>
          <a:xfrm>
            <a:off x="7282310" y="2338934"/>
            <a:ext cx="3136223" cy="2780045"/>
            <a:chOff x="1774479" y="2399168"/>
            <a:chExt cx="2037030" cy="2228850"/>
          </a:xfrm>
          <a:effectLst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C4ADCD-0ABE-4B87-BC62-7893702E2951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85F0F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6C015-4EBC-4B58-A7F8-B369E1AA4AA9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05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F50D9A2-D5B5-4109-8338-D42B09C1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6DA0AD-2E5E-4147-B328-D5814DFE986E}"/>
              </a:ext>
            </a:extLst>
          </p:cNvPr>
          <p:cNvGrpSpPr/>
          <p:nvPr/>
        </p:nvGrpSpPr>
        <p:grpSpPr>
          <a:xfrm>
            <a:off x="1671019" y="2333596"/>
            <a:ext cx="3136223" cy="2780045"/>
            <a:chOff x="1774479" y="2399168"/>
            <a:chExt cx="2037030" cy="2228850"/>
          </a:xfrm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5814FD-09A1-4B38-86FD-2FBE762AAE43}"/>
                </a:ext>
              </a:extLst>
            </p:cNvPr>
            <p:cNvSpPr/>
            <p:nvPr/>
          </p:nvSpPr>
          <p:spPr>
            <a:xfrm>
              <a:off x="1774479" y="2399168"/>
              <a:ext cx="2037030" cy="380246"/>
            </a:xfrm>
            <a:prstGeom prst="rect">
              <a:avLst/>
            </a:prstGeom>
            <a:solidFill>
              <a:srgbClr val="FBF05F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Menu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85248-43CC-4943-87D7-20BCB3EE19F4}"/>
                </a:ext>
              </a:extLst>
            </p:cNvPr>
            <p:cNvSpPr/>
            <p:nvPr/>
          </p:nvSpPr>
          <p:spPr>
            <a:xfrm>
              <a:off x="1774479" y="2779413"/>
              <a:ext cx="2037030" cy="184860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Insert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Overwrite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Bold</a:t>
              </a:r>
            </a:p>
            <a:p>
              <a:pPr marL="457200" indent="-457200">
                <a:buAutoNum type="arabicPeriod"/>
              </a:pPr>
              <a:r>
                <a:rPr lang="en-IN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Colorize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5415AA-4D37-4C99-A258-BB059AB8EDD2}"/>
              </a:ext>
            </a:extLst>
          </p:cNvPr>
          <p:cNvSpPr/>
          <p:nvPr/>
        </p:nvSpPr>
        <p:spPr>
          <a:xfrm>
            <a:off x="7943466" y="3124143"/>
            <a:ext cx="1813915" cy="432503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AddText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BBF27-66FE-4A71-8E50-363B7D3DFC75}"/>
              </a:ext>
            </a:extLst>
          </p:cNvPr>
          <p:cNvSpPr/>
          <p:nvPr/>
        </p:nvSpPr>
        <p:spPr>
          <a:xfrm>
            <a:off x="7943465" y="3728957"/>
            <a:ext cx="1813915" cy="432503"/>
          </a:xfrm>
          <a:prstGeom prst="rect">
            <a:avLst/>
          </a:prstGeom>
          <a:solidFill>
            <a:srgbClr val="57B7FF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RemoveText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C55F1F-13D9-4640-88AE-BAA503B44BBD}"/>
              </a:ext>
            </a:extLst>
          </p:cNvPr>
          <p:cNvSpPr/>
          <p:nvPr/>
        </p:nvSpPr>
        <p:spPr>
          <a:xfrm>
            <a:off x="7943465" y="4304923"/>
            <a:ext cx="1813915" cy="432503"/>
          </a:xfrm>
          <a:prstGeom prst="rect">
            <a:avLst/>
          </a:prstGeom>
          <a:solidFill>
            <a:srgbClr val="9C5BCD"/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err="1">
                <a:solidFill>
                  <a:schemeClr val="tx1"/>
                </a:solidFill>
              </a:rPr>
              <a:t>InsertText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222C6E-1325-4561-8D1F-598F0BC2A06B}"/>
              </a:ext>
            </a:extLst>
          </p:cNvPr>
          <p:cNvSpPr/>
          <p:nvPr/>
        </p:nvSpPr>
        <p:spPr>
          <a:xfrm>
            <a:off x="5438274" y="3556646"/>
            <a:ext cx="1182883" cy="604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responsibility of the command object is to decouple the invoker &amp; receiver</a:t>
            </a:r>
          </a:p>
          <a:p>
            <a:r>
              <a:rPr lang="en-US" dirty="0"/>
              <a:t>Additionally, it can </a:t>
            </a:r>
          </a:p>
          <a:p>
            <a:pPr lvl="1"/>
            <a:r>
              <a:rPr lang="en-US" dirty="0"/>
              <a:t>perform all the operations itself without forwarding the calls to the receiver</a:t>
            </a:r>
          </a:p>
          <a:p>
            <a:pPr lvl="1"/>
            <a:r>
              <a:rPr lang="en-US" dirty="0"/>
              <a:t>just forward the call to the receiver</a:t>
            </a:r>
          </a:p>
          <a:p>
            <a:pPr lvl="1"/>
            <a:r>
              <a:rPr lang="en-US" dirty="0"/>
              <a:t>performs some operations and then forward the call to the receiver</a:t>
            </a:r>
          </a:p>
          <a:p>
            <a:r>
              <a:rPr lang="en-US" dirty="0"/>
              <a:t>Sometimes, the Receiver itself can act as a command</a:t>
            </a:r>
          </a:p>
          <a:p>
            <a:pPr lvl="1"/>
            <a:r>
              <a:rPr lang="en-US" dirty="0"/>
              <a:t>especially if it just wants to handle the request</a:t>
            </a:r>
          </a:p>
        </p:txBody>
      </p:sp>
    </p:spTree>
    <p:extLst>
      <p:ext uri="{BB962C8B-B14F-4D97-AF65-F5344CB8AC3E}">
        <p14:creationId xmlns:p14="http://schemas.microsoft.com/office/powerpoint/2010/main" val="119388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B52-CA4A-4EFB-BC6A-14F28EE8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D7F-1A75-489F-AAD8-0597C9FC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can be used to implement </a:t>
            </a:r>
          </a:p>
          <a:p>
            <a:pPr lvl="1"/>
            <a:r>
              <a:rPr lang="en-US" dirty="0"/>
              <a:t>undo &amp; redo system in an application</a:t>
            </a:r>
          </a:p>
          <a:p>
            <a:pPr lvl="1"/>
            <a:r>
              <a:rPr lang="en-US" dirty="0"/>
              <a:t>transactions that can be rolled back</a:t>
            </a:r>
          </a:p>
          <a:p>
            <a:pPr lvl="1"/>
            <a:r>
              <a:rPr lang="en-US" dirty="0"/>
              <a:t>macro or composite commands</a:t>
            </a:r>
          </a:p>
          <a:p>
            <a:pPr lvl="1"/>
            <a:r>
              <a:rPr lang="en-US" dirty="0"/>
              <a:t>queuing of command objects</a:t>
            </a:r>
          </a:p>
        </p:txBody>
      </p:sp>
    </p:spTree>
    <p:extLst>
      <p:ext uri="{BB962C8B-B14F-4D97-AF65-F5344CB8AC3E}">
        <p14:creationId xmlns:p14="http://schemas.microsoft.com/office/powerpoint/2010/main" val="105841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Commands can support undo and redo</a:t>
            </a:r>
          </a:p>
          <a:p>
            <a:r>
              <a:rPr lang="en-US" dirty="0"/>
              <a:t>These operations can be implemented by storing state</a:t>
            </a:r>
          </a:p>
          <a:p>
            <a:pPr lvl="1"/>
            <a:r>
              <a:rPr lang="en-IN" dirty="0"/>
              <a:t>the Receiver object</a:t>
            </a:r>
          </a:p>
          <a:p>
            <a:pPr lvl="1"/>
            <a:r>
              <a:rPr lang="en-IN" dirty="0"/>
              <a:t>the arguments passed to the receiver for the action</a:t>
            </a:r>
          </a:p>
          <a:p>
            <a:pPr lvl="1"/>
            <a:r>
              <a:rPr lang="en-IN" dirty="0"/>
              <a:t>original values in the Receiver that can change as a result of the action</a:t>
            </a:r>
          </a:p>
          <a:p>
            <a:r>
              <a:rPr lang="en-IN" dirty="0"/>
              <a:t>One level of undo will require the application to store only the last executed command</a:t>
            </a:r>
          </a:p>
        </p:txBody>
      </p:sp>
    </p:spTree>
    <p:extLst>
      <p:ext uri="{BB962C8B-B14F-4D97-AF65-F5344CB8AC3E}">
        <p14:creationId xmlns:p14="http://schemas.microsoft.com/office/powerpoint/2010/main" val="3233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For multiple levels of undo/redo, the application needs to store the history of the commands in a list</a:t>
            </a:r>
          </a:p>
          <a:p>
            <a:r>
              <a:rPr lang="en-IN" dirty="0"/>
              <a:t>This list has to be traversed backwards in order to reverse the effect of command execution</a:t>
            </a:r>
          </a:p>
          <a:p>
            <a:pPr lvl="1"/>
            <a:r>
              <a:rPr lang="en-IN" dirty="0"/>
              <a:t>for redo, the list needs to be traversed in forward direction</a:t>
            </a:r>
          </a:p>
          <a:p>
            <a:r>
              <a:rPr lang="en-IN" dirty="0"/>
              <a:t>Copies of existing commands have to be stored to implement undo/redo</a:t>
            </a:r>
          </a:p>
          <a:p>
            <a:pPr lvl="1"/>
            <a:r>
              <a:rPr lang="en-IN" dirty="0"/>
              <a:t>these can act as prototypes</a:t>
            </a:r>
          </a:p>
          <a:p>
            <a:r>
              <a:rPr lang="en-IN" dirty="0"/>
              <a:t>The receiver must provide operations that let the command return the receiver to its prior state</a:t>
            </a:r>
          </a:p>
        </p:txBody>
      </p:sp>
    </p:spTree>
    <p:extLst>
      <p:ext uri="{BB962C8B-B14F-4D97-AF65-F5344CB8AC3E}">
        <p14:creationId xmlns:p14="http://schemas.microsoft.com/office/powerpoint/2010/main" val="356241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receiver is not a class, then function pointers can be used as commands</a:t>
            </a:r>
          </a:p>
          <a:p>
            <a:r>
              <a:rPr lang="en-US" dirty="0"/>
              <a:t>However, undo/redo implementation will become more complex</a:t>
            </a:r>
          </a:p>
          <a:p>
            <a:pPr lvl="1"/>
            <a:r>
              <a:rPr lang="en-US" dirty="0"/>
              <a:t>Use the memento for storing the state since commands are not objects</a:t>
            </a:r>
          </a:p>
          <a:p>
            <a:r>
              <a:rPr lang="en-US" dirty="0"/>
              <a:t>Certain C++ features can help in implementing this command easily e.g. templates, </a:t>
            </a:r>
            <a:r>
              <a:rPr lang="en-US" i="1" dirty="0"/>
              <a:t>std::function</a:t>
            </a:r>
            <a:r>
              <a:rPr lang="en-US" dirty="0"/>
              <a:t>, </a:t>
            </a:r>
            <a:r>
              <a:rPr lang="en-US" i="1" dirty="0"/>
              <a:t>std::bind</a:t>
            </a:r>
          </a:p>
          <a:p>
            <a:r>
              <a:rPr lang="en-US" dirty="0"/>
              <a:t>Especially if undo/redo functionality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13951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Language &amp; domain independent strategies for solving common object-oriented design problems</a:t>
            </a:r>
          </a:p>
          <a:p>
            <a:r>
              <a:rPr lang="en-IN" dirty="0"/>
              <a:t>These problems are recurring and can appear in all kinds of applications, irrespective of their language or platform</a:t>
            </a:r>
          </a:p>
          <a:p>
            <a:r>
              <a:rPr lang="en-IN" dirty="0"/>
              <a:t>Patterns provide suggestions – different ways to solve these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308503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89321" y="2755726"/>
            <a:ext cx="1571853" cy="295641"/>
            <a:chOff x="2685673" y="1741907"/>
            <a:chExt cx="99310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0641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824487" y="2690929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Invoker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ConcreteCommand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Receiver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Action()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1427" y="4071945"/>
            <a:ext cx="685805" cy="7417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136013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Receiver-&gt;Action();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706187953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FindDialog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563444" y="2571745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ExecuteFind</a:t>
              </a:r>
              <a:r>
                <a:rPr lang="en-US" sz="1920" i="1" dirty="0"/>
                <a:t>()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 rot="10800000">
            <a:off x="5009624" y="2631080"/>
            <a:ext cx="1553819" cy="295641"/>
            <a:chOff x="2685673" y="1741907"/>
            <a:chExt cx="981707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195025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459191" y="2582229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err="1"/>
              <a:t>FindDialog</a:t>
            </a:r>
            <a:endParaRPr lang="en-US" sz="2400" b="1" dirty="0"/>
          </a:p>
        </p:txBody>
      </p:sp>
      <p:grpSp>
        <p:nvGrpSpPr>
          <p:cNvPr id="14" name="Group 36"/>
          <p:cNvGrpSpPr/>
          <p:nvPr/>
        </p:nvGrpSpPr>
        <p:grpSpPr>
          <a:xfrm>
            <a:off x="5963796" y="3813644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MainWindow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 err="1"/>
                  <a:t>ExecuteFind</a:t>
                </a:r>
                <a:r>
                  <a:rPr lang="en-US" sz="1920" dirty="0"/>
                  <a:t>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249680" y="3300143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231100" y="3669813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1427" y="4071942"/>
            <a:ext cx="3682369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506857" y="4406648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681394" y="4485785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461125" y="4198031"/>
            <a:ext cx="2294859" cy="627829"/>
            <a:chOff x="7519355" y="3694649"/>
            <a:chExt cx="1625598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5" y="3745197"/>
              <a:ext cx="152224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 err="1">
                  <a:solidFill>
                    <a:srgbClr val="000000"/>
                  </a:solidFill>
                </a:rPr>
                <a:t>wnd</a:t>
              </a:r>
              <a:r>
                <a:rPr lang="en-US" sz="1600" dirty="0">
                  <a:solidFill>
                    <a:srgbClr val="000000"/>
                  </a:solidFill>
                </a:rPr>
                <a:t>-&gt;</a:t>
              </a:r>
              <a:r>
                <a:rPr lang="en-US" sz="1600" dirty="0" err="1">
                  <a:solidFill>
                    <a:srgbClr val="000000"/>
                  </a:solidFill>
                </a:rPr>
                <a:t>ExecuteFind</a:t>
              </a:r>
              <a:r>
                <a:rPr lang="en-US" sz="1600" dirty="0">
                  <a:solidFill>
                    <a:srgbClr val="000000"/>
                  </a:solidFill>
                </a:rPr>
                <a:t> 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153135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TextPad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6948778" y="2694178"/>
            <a:ext cx="1628786" cy="714380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Command</a:t>
              </a:r>
              <a:endParaRPr lang="en-IN" sz="28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4596018" y="4427545"/>
            <a:ext cx="1753111" cy="1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5389321" y="2755726"/>
            <a:ext cx="1571853" cy="295641"/>
            <a:chOff x="2685673" y="1741907"/>
            <a:chExt cx="993101" cy="295641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2355" y="1741907"/>
              <a:ext cx="206419" cy="295641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1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3824487" y="270067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Menu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6349130" y="3936077"/>
            <a:ext cx="2828945" cy="135732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CommandAdd</a:t>
                </a:r>
                <a:endParaRPr lang="en-IN" sz="24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92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7635014" y="3422576"/>
            <a:ext cx="257177" cy="214314"/>
          </a:xfrm>
          <a:prstGeom prst="triangl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7616434" y="3792246"/>
            <a:ext cx="285752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2967232" y="3857625"/>
            <a:ext cx="1628786" cy="785818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Application</a:t>
              </a:r>
              <a:endParaRPr lang="en-IN" sz="24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AddText</a:t>
              </a:r>
              <a:r>
                <a:rPr lang="en-US" sz="1920" dirty="0"/>
                <a:t>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1252720" y="2357431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2281427" y="4079362"/>
            <a:ext cx="685805" cy="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639438" y="3428048"/>
            <a:ext cx="1285884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53568" y="3928113"/>
            <a:ext cx="2286016" cy="190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1595622" y="5064799"/>
            <a:ext cx="4753508" cy="7278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7648232" y="4516711"/>
            <a:ext cx="174537" cy="169909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7822769" y="4595848"/>
            <a:ext cx="1779735" cy="0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9602504" y="4308094"/>
            <a:ext cx="2305016" cy="627829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600" dirty="0" err="1">
                  <a:solidFill>
                    <a:srgbClr val="000000"/>
                  </a:solidFill>
                </a:rPr>
                <a:t>m_pApp</a:t>
              </a:r>
              <a:r>
                <a:rPr lang="en-US" sz="1600" dirty="0">
                  <a:solidFill>
                    <a:srgbClr val="000000"/>
                  </a:solidFill>
                </a:rPr>
                <a:t>-&gt;</a:t>
              </a:r>
              <a:r>
                <a:rPr lang="en-US" sz="1600" dirty="0" err="1">
                  <a:solidFill>
                    <a:srgbClr val="000000"/>
                  </a:solidFill>
                </a:rPr>
                <a:t>AddText</a:t>
              </a:r>
              <a:r>
                <a:rPr lang="en-US" sz="1600" dirty="0">
                  <a:solidFill>
                    <a:srgbClr val="000000"/>
                  </a:solidFill>
                </a:rPr>
                <a:t>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5389322" y="4119799"/>
            <a:ext cx="984006" cy="3457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dirty="0">
                <a:solidFill>
                  <a:srgbClr val="000000"/>
                </a:solidFill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07340583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DataList</a:t>
            </a:r>
            <a:r>
              <a:rPr lang="en-US" dirty="0"/>
              <a:t> Example</a:t>
            </a:r>
            <a:endParaRPr lang="en-IN" dirty="0"/>
          </a:p>
        </p:txBody>
      </p:sp>
      <p:grpSp>
        <p:nvGrpSpPr>
          <p:cNvPr id="10" name="Group 25"/>
          <p:cNvGrpSpPr/>
          <p:nvPr/>
        </p:nvGrpSpPr>
        <p:grpSpPr>
          <a:xfrm>
            <a:off x="4762204" y="2721302"/>
            <a:ext cx="1409079" cy="728555"/>
            <a:chOff x="4786314" y="2000240"/>
            <a:chExt cx="1285884" cy="952507"/>
          </a:xfrm>
          <a:solidFill>
            <a:schemeClr val="tx1">
              <a:lumMod val="95000"/>
            </a:schemeClr>
          </a:solidFill>
        </p:grpSpPr>
        <p:sp>
          <p:nvSpPr>
            <p:cNvPr id="36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/>
                <a:t>Command</a:t>
              </a:r>
              <a:endParaRPr lang="en-IN" sz="2000" b="1" i="1" dirty="0"/>
            </a:p>
          </p:txBody>
        </p:sp>
        <p:sp>
          <p:nvSpPr>
            <p:cNvPr id="37" name="Rectangle 3"/>
            <p:cNvSpPr/>
            <p:nvPr/>
          </p:nvSpPr>
          <p:spPr>
            <a:xfrm>
              <a:off x="4786314" y="2394428"/>
              <a:ext cx="1285884" cy="55831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i="1" dirty="0"/>
                <a:t>Execute()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959913" y="4327230"/>
            <a:ext cx="1554860" cy="1173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 rot="10800000">
            <a:off x="3568957" y="2810087"/>
            <a:ext cx="1202739" cy="238738"/>
            <a:chOff x="2685673" y="1777943"/>
            <a:chExt cx="992237" cy="234093"/>
          </a:xfrm>
        </p:grpSpPr>
        <p:sp>
          <p:nvSpPr>
            <p:cNvPr id="34" name="Diamond 11"/>
            <p:cNvSpPr/>
            <p:nvPr/>
          </p:nvSpPr>
          <p:spPr>
            <a:xfrm rot="10800000">
              <a:off x="3471491" y="1777943"/>
              <a:ext cx="206419" cy="234093"/>
            </a:xfrm>
            <a:prstGeom prst="diamond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0800000">
              <a:off x="2685673" y="1888140"/>
              <a:ext cx="785818" cy="1588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3"/>
          <p:cNvSpPr/>
          <p:nvPr/>
        </p:nvSpPr>
        <p:spPr>
          <a:xfrm>
            <a:off x="2369501" y="2727924"/>
            <a:ext cx="1181736" cy="4371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Menu</a:t>
            </a:r>
          </a:p>
        </p:txBody>
      </p:sp>
      <p:grpSp>
        <p:nvGrpSpPr>
          <p:cNvPr id="14" name="Group 36"/>
          <p:cNvGrpSpPr/>
          <p:nvPr/>
        </p:nvGrpSpPr>
        <p:grpSpPr>
          <a:xfrm>
            <a:off x="4515230" y="4012399"/>
            <a:ext cx="1739708" cy="971445"/>
            <a:chOff x="4143372" y="3500438"/>
            <a:chExt cx="1357322" cy="1508138"/>
          </a:xfrm>
          <a:solidFill>
            <a:schemeClr val="tx1">
              <a:lumMod val="95000"/>
            </a:schemeClr>
          </a:solidFill>
        </p:grpSpPr>
        <p:grpSp>
          <p:nvGrpSpPr>
            <p:cNvPr id="30" name="Group 26"/>
            <p:cNvGrpSpPr/>
            <p:nvPr/>
          </p:nvGrpSpPr>
          <p:grpSpPr>
            <a:xfrm>
              <a:off x="4143372" y="3500438"/>
              <a:ext cx="1357322" cy="1000132"/>
              <a:chOff x="4786314" y="2000240"/>
              <a:chExt cx="1285884" cy="889007"/>
            </a:xfrm>
            <a:grpFill/>
          </p:grpSpPr>
          <p:sp>
            <p:nvSpPr>
              <p:cNvPr id="32" name="Rectangle 15"/>
              <p:cNvSpPr/>
              <p:nvPr/>
            </p:nvSpPr>
            <p:spPr>
              <a:xfrm>
                <a:off x="4786314" y="2000240"/>
                <a:ext cx="1285884" cy="394188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Sum</a:t>
                </a:r>
                <a:endParaRPr lang="en-IN" sz="2000" b="1" dirty="0"/>
              </a:p>
            </p:txBody>
          </p:sp>
          <p:sp>
            <p:nvSpPr>
              <p:cNvPr id="33" name="Rectangle 3"/>
              <p:cNvSpPr/>
              <p:nvPr/>
            </p:nvSpPr>
            <p:spPr>
              <a:xfrm>
                <a:off x="4786314" y="2394428"/>
                <a:ext cx="1285884" cy="494819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Execute()</a:t>
                </a:r>
              </a:p>
            </p:txBody>
          </p:sp>
        </p:grpSp>
        <p:sp>
          <p:nvSpPr>
            <p:cNvPr id="31" name="Rectangle 3"/>
            <p:cNvSpPr/>
            <p:nvPr/>
          </p:nvSpPr>
          <p:spPr>
            <a:xfrm>
              <a:off x="4143372" y="4500570"/>
              <a:ext cx="1357322" cy="50800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state</a:t>
              </a:r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5287750" y="3464153"/>
            <a:ext cx="196956" cy="178332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/>
          <p:cNvCxnSpPr>
            <a:cxnSpLocks/>
            <a:stCxn id="15" idx="3"/>
            <a:endCxn id="32" idx="0"/>
          </p:cNvCxnSpPr>
          <p:nvPr/>
        </p:nvCxnSpPr>
        <p:spPr>
          <a:xfrm flipH="1">
            <a:off x="5385084" y="3642485"/>
            <a:ext cx="1144" cy="369914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/>
          <p:nvPr/>
        </p:nvGrpSpPr>
        <p:grpSpPr>
          <a:xfrm>
            <a:off x="1712525" y="3757730"/>
            <a:ext cx="1247387" cy="801410"/>
            <a:chOff x="4786314" y="2000240"/>
            <a:chExt cx="1285884" cy="698506"/>
          </a:xfrm>
          <a:solidFill>
            <a:schemeClr val="tx1">
              <a:lumMod val="95000"/>
            </a:schemeClr>
          </a:solidFill>
        </p:grpSpPr>
        <p:sp>
          <p:nvSpPr>
            <p:cNvPr id="28" name="Rectangle 15"/>
            <p:cNvSpPr/>
            <p:nvPr/>
          </p:nvSpPr>
          <p:spPr>
            <a:xfrm>
              <a:off x="4786314" y="2000240"/>
              <a:ext cx="1285884" cy="39418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/>
                <a:t>DataList</a:t>
              </a:r>
              <a:endParaRPr lang="en-IN" sz="2000" b="1" dirty="0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4786314" y="2394428"/>
              <a:ext cx="1285884" cy="30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Sum()</a:t>
              </a:r>
            </a:p>
          </p:txBody>
        </p:sp>
      </p:grpSp>
      <p:sp>
        <p:nvSpPr>
          <p:cNvPr id="22" name="Rectangle 3"/>
          <p:cNvSpPr/>
          <p:nvPr/>
        </p:nvSpPr>
        <p:spPr>
          <a:xfrm>
            <a:off x="399942" y="2377873"/>
            <a:ext cx="1181736" cy="4371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Client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199640" y="3983867"/>
            <a:ext cx="512885" cy="4996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189226" y="2815005"/>
            <a:ext cx="0" cy="118249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>
            <a:off x="661246" y="2815005"/>
            <a:ext cx="2764" cy="2026605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1"/>
          </p:cNvCxnSpPr>
          <p:nvPr/>
        </p:nvCxnSpPr>
        <p:spPr>
          <a:xfrm flipV="1">
            <a:off x="662548" y="4820232"/>
            <a:ext cx="3852682" cy="27403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FE33E61-C80C-40AA-BECB-FAC358647C4C}"/>
              </a:ext>
            </a:extLst>
          </p:cNvPr>
          <p:cNvSpPr/>
          <p:nvPr/>
        </p:nvSpPr>
        <p:spPr>
          <a:xfrm>
            <a:off x="5133034" y="4762134"/>
            <a:ext cx="152521" cy="154120"/>
          </a:xfrm>
          <a:prstGeom prst="ellips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C09818-6183-4C39-BDFC-5228A438736E}"/>
              </a:ext>
            </a:extLst>
          </p:cNvPr>
          <p:cNvCxnSpPr>
            <a:cxnSpLocks/>
          </p:cNvCxnSpPr>
          <p:nvPr/>
        </p:nvCxnSpPr>
        <p:spPr>
          <a:xfrm>
            <a:off x="5209295" y="4939972"/>
            <a:ext cx="0" cy="508721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AAB9B8-04D7-4C68-8492-26876D3619B5}"/>
              </a:ext>
            </a:extLst>
          </p:cNvPr>
          <p:cNvGrpSpPr/>
          <p:nvPr/>
        </p:nvGrpSpPr>
        <p:grpSpPr>
          <a:xfrm>
            <a:off x="4402920" y="5448693"/>
            <a:ext cx="1765270" cy="640286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610A23-8B6A-4D6A-B187-7D714928E0C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DB4F01-E03A-4FF5-8F1F-27CF7CD2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9A99BF-2741-47A2-8381-AC6A1FC2367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559489-EC90-459B-B880-C41142226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C76C69-B886-494F-AD95-82F2AC041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D564F74-7DA4-40F1-BA2E-A179BB2AB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746B41-8657-4607-B86C-76E943963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77F64B-90C0-4F28-9202-EE1A60D9D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F65AD6-5DCC-405B-8631-DBAD7D20F239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ts val="720"/>
                </a:spcBef>
              </a:pPr>
              <a:r>
                <a:rPr lang="en-US" sz="1400" dirty="0" err="1">
                  <a:solidFill>
                    <a:srgbClr val="000000"/>
                  </a:solidFill>
                </a:rPr>
                <a:t>m_pList</a:t>
              </a:r>
              <a:r>
                <a:rPr lang="en-US" sz="1400" dirty="0">
                  <a:solidFill>
                    <a:srgbClr val="000000"/>
                  </a:solidFill>
                </a:rPr>
                <a:t>-&gt;Sum();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59C173-7923-49AF-82E3-9FCBCBB6CD4F}"/>
              </a:ext>
            </a:extLst>
          </p:cNvPr>
          <p:cNvSpPr txBox="1"/>
          <p:nvPr/>
        </p:nvSpPr>
        <p:spPr>
          <a:xfrm>
            <a:off x="3368517" y="4025106"/>
            <a:ext cx="952528" cy="352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50000"/>
              </a:lnSpc>
              <a:spcBef>
                <a:spcPts val="720"/>
              </a:spcBef>
            </a:pPr>
            <a:r>
              <a:rPr lang="en-US" sz="1400" dirty="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F2663096-7FDF-41C4-9A9E-9EAA5D317F4A}"/>
              </a:ext>
            </a:extLst>
          </p:cNvPr>
          <p:cNvSpPr/>
          <p:nvPr/>
        </p:nvSpPr>
        <p:spPr>
          <a:xfrm>
            <a:off x="9213904" y="4021584"/>
            <a:ext cx="220200" cy="201911"/>
          </a:xfrm>
          <a:prstGeom prst="diamond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5175EA-E811-46C7-9015-3081C949D863}"/>
              </a:ext>
            </a:extLst>
          </p:cNvPr>
          <p:cNvCxnSpPr/>
          <p:nvPr/>
        </p:nvCxnSpPr>
        <p:spPr>
          <a:xfrm>
            <a:off x="9415547" y="4126565"/>
            <a:ext cx="954201" cy="140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8E0D37-FA19-43D3-8038-981A2F259AF6}"/>
              </a:ext>
            </a:extLst>
          </p:cNvPr>
          <p:cNvCxnSpPr>
            <a:cxnSpLocks/>
          </p:cNvCxnSpPr>
          <p:nvPr/>
        </p:nvCxnSpPr>
        <p:spPr>
          <a:xfrm flipV="1">
            <a:off x="10369747" y="3100422"/>
            <a:ext cx="0" cy="102614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BE7AC6-2197-4B26-AB55-911FAC3CB8A7}"/>
              </a:ext>
            </a:extLst>
          </p:cNvPr>
          <p:cNvCxnSpPr>
            <a:cxnSpLocks/>
          </p:cNvCxnSpPr>
          <p:nvPr/>
        </p:nvCxnSpPr>
        <p:spPr>
          <a:xfrm flipH="1">
            <a:off x="6171283" y="3108471"/>
            <a:ext cx="4198465" cy="713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AFD638-9A87-486A-9E85-78ACC25CF52B}"/>
              </a:ext>
            </a:extLst>
          </p:cNvPr>
          <p:cNvGrpSpPr/>
          <p:nvPr/>
        </p:nvGrpSpPr>
        <p:grpSpPr>
          <a:xfrm>
            <a:off x="6982705" y="4000645"/>
            <a:ext cx="2202003" cy="1051093"/>
            <a:chOff x="2203846" y="2857497"/>
            <a:chExt cx="2214579" cy="1022366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9BCEA3C2-E004-4DFC-AA8E-9D78ADD9E30F}"/>
                </a:ext>
              </a:extLst>
            </p:cNvPr>
            <p:cNvSpPr/>
            <p:nvPr/>
          </p:nvSpPr>
          <p:spPr>
            <a:xfrm>
              <a:off x="2203846" y="2857497"/>
              <a:ext cx="2214578" cy="40606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Macro</a:t>
              </a:r>
              <a:endParaRPr lang="en-IN" sz="2000" b="1" dirty="0"/>
            </a:p>
          </p:txBody>
        </p:sp>
        <p:sp>
          <p:nvSpPr>
            <p:cNvPr id="57" name="Rectangle 3">
              <a:extLst>
                <a:ext uri="{FF2B5EF4-FFF2-40B4-BE49-F238E27FC236}">
                  <a16:creationId xmlns:a16="http://schemas.microsoft.com/office/drawing/2014/main" id="{972DDF7E-B7A9-46C6-952B-2C9EBAA4D509}"/>
                </a:ext>
              </a:extLst>
            </p:cNvPr>
            <p:cNvSpPr/>
            <p:nvPr/>
          </p:nvSpPr>
          <p:spPr>
            <a:xfrm>
              <a:off x="2203847" y="3263561"/>
              <a:ext cx="2214578" cy="61630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Execute()</a:t>
              </a:r>
            </a:p>
            <a:p>
              <a:r>
                <a:rPr lang="en-US" sz="1600" dirty="0"/>
                <a:t>Add(Component)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70CE7A5-4418-4E67-88B0-4AEC7A5BE29A}"/>
              </a:ext>
            </a:extLst>
          </p:cNvPr>
          <p:cNvSpPr txBox="1"/>
          <p:nvPr/>
        </p:nvSpPr>
        <p:spPr>
          <a:xfrm>
            <a:off x="9378435" y="3776732"/>
            <a:ext cx="1027601" cy="298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children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C36C67-DD72-4AA7-8A55-ACF920A28B9F}"/>
              </a:ext>
            </a:extLst>
          </p:cNvPr>
          <p:cNvGrpSpPr/>
          <p:nvPr/>
        </p:nvGrpSpPr>
        <p:grpSpPr>
          <a:xfrm>
            <a:off x="9543529" y="4345767"/>
            <a:ext cx="2334243" cy="1102926"/>
            <a:chOff x="7519356" y="3694649"/>
            <a:chExt cx="1625597" cy="6000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3ADC01A-D821-480D-9CC3-27934FBDFF81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63532DE-0237-487D-BF7E-910BC7D89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B2E9D16-A4A1-4B54-94E5-EE7BFD9DDEBB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F70DEB-F0D2-4E13-94B5-D91E2D1D3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9D831D1-F447-47A5-BEFC-8035873BD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233513B-E834-4B4B-9134-7AA8977D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4F9B54-CC1D-4E02-983C-903982BB2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C033402-1332-433C-A8AA-C99015CC1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4DBC88-BF70-44A6-A152-C0BDF9D92207}"/>
                </a:ext>
              </a:extLst>
            </p:cNvPr>
            <p:cNvSpPr txBox="1"/>
            <p:nvPr/>
          </p:nvSpPr>
          <p:spPr>
            <a:xfrm>
              <a:off x="7519356" y="3745197"/>
              <a:ext cx="1433829" cy="469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>
                  <a:solidFill>
                    <a:srgbClr val="000000"/>
                  </a:solidFill>
                </a:rPr>
                <a:t>forall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</a:rPr>
                <a:t>cmd</a:t>
              </a:r>
              <a:r>
                <a:rPr lang="en-US" sz="1400" dirty="0">
                  <a:solidFill>
                    <a:srgbClr val="000000"/>
                  </a:solidFill>
                </a:rPr>
                <a:t> in children</a:t>
              </a:r>
            </a:p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</a:rPr>
                <a:t>cmd.Execute</a:t>
              </a:r>
              <a:r>
                <a:rPr lang="en-US" sz="1400" dirty="0">
                  <a:solidFill>
                    <a:srgbClr val="000000"/>
                  </a:solidFill>
                </a:rPr>
                <a:t>() ;</a:t>
              </a:r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568A852D-5E9F-4A78-B7C0-915CF307AC16}"/>
              </a:ext>
            </a:extLst>
          </p:cNvPr>
          <p:cNvSpPr/>
          <p:nvPr/>
        </p:nvSpPr>
        <p:spPr>
          <a:xfrm>
            <a:off x="8457230" y="4452764"/>
            <a:ext cx="122333" cy="125923"/>
          </a:xfrm>
          <a:prstGeom prst="ellipse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B33AAE-874B-43B8-A015-CAED7626071F}"/>
              </a:ext>
            </a:extLst>
          </p:cNvPr>
          <p:cNvCxnSpPr>
            <a:cxnSpLocks/>
          </p:cNvCxnSpPr>
          <p:nvPr/>
        </p:nvCxnSpPr>
        <p:spPr>
          <a:xfrm>
            <a:off x="8576259" y="4515726"/>
            <a:ext cx="96727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B6A2F5-2C84-46A4-B5BA-FCAB14386B9C}"/>
              </a:ext>
            </a:extLst>
          </p:cNvPr>
          <p:cNvCxnSpPr>
            <a:cxnSpLocks/>
          </p:cNvCxnSpPr>
          <p:nvPr/>
        </p:nvCxnSpPr>
        <p:spPr>
          <a:xfrm>
            <a:off x="8083708" y="3774275"/>
            <a:ext cx="0" cy="22322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199A83-AF22-478E-9A05-06B34A3816E9}"/>
              </a:ext>
            </a:extLst>
          </p:cNvPr>
          <p:cNvCxnSpPr>
            <a:cxnSpLocks/>
          </p:cNvCxnSpPr>
          <p:nvPr/>
        </p:nvCxnSpPr>
        <p:spPr>
          <a:xfrm flipH="1">
            <a:off x="5386228" y="3774275"/>
            <a:ext cx="2697480" cy="245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46929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invoker and the handler are loosely coupled through the command object</a:t>
            </a:r>
          </a:p>
          <a:p>
            <a:pPr lvl="1"/>
            <a:r>
              <a:rPr lang="en-IN" dirty="0"/>
              <a:t>reduces dependency</a:t>
            </a:r>
          </a:p>
          <a:p>
            <a:r>
              <a:rPr lang="en-IN" dirty="0"/>
              <a:t>Commands are objects, therefore can be extended</a:t>
            </a:r>
          </a:p>
          <a:p>
            <a:pPr lvl="1"/>
            <a:r>
              <a:rPr lang="en-IN" dirty="0"/>
              <a:t>create variations of commands</a:t>
            </a:r>
          </a:p>
          <a:p>
            <a:r>
              <a:rPr lang="en-IN" dirty="0"/>
              <a:t>Command objects can be assembled</a:t>
            </a:r>
          </a:p>
          <a:p>
            <a:pPr lvl="1"/>
            <a:r>
              <a:rPr lang="en-IN" dirty="0"/>
              <a:t>macros can be implemented as composite commands</a:t>
            </a:r>
          </a:p>
          <a:p>
            <a:r>
              <a:rPr lang="en-IN" dirty="0"/>
              <a:t>New commands can be added without changing existing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72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Commands are object-oriented replacement for callbacks</a:t>
            </a:r>
          </a:p>
          <a:p>
            <a:pPr lvl="1"/>
            <a:r>
              <a:rPr lang="en-US" dirty="0"/>
              <a:t>procedural languages can use function callbacks to implement commands</a:t>
            </a:r>
          </a:p>
          <a:p>
            <a:r>
              <a:rPr lang="en-US" dirty="0"/>
              <a:t>Use for queuing requests to be executed at different times</a:t>
            </a:r>
          </a:p>
          <a:p>
            <a:pPr lvl="1"/>
            <a:r>
              <a:rPr lang="en-US" dirty="0"/>
              <a:t>the receive can exist in a different address space and the command object can be transferred to execute there</a:t>
            </a:r>
          </a:p>
          <a:p>
            <a:r>
              <a:rPr lang="en-US" dirty="0"/>
              <a:t>Create macro commands</a:t>
            </a:r>
          </a:p>
          <a:p>
            <a:r>
              <a:rPr lang="en-US" dirty="0"/>
              <a:t>Use for implementing undo and redo</a:t>
            </a:r>
          </a:p>
          <a:p>
            <a:pPr lvl="1"/>
            <a:r>
              <a:rPr lang="en-US" dirty="0"/>
              <a:t>command object can store undo &amp; redo state</a:t>
            </a:r>
          </a:p>
        </p:txBody>
      </p:sp>
    </p:spTree>
    <p:extLst>
      <p:ext uri="{BB962C8B-B14F-4D97-AF65-F5344CB8AC3E}">
        <p14:creationId xmlns:p14="http://schemas.microsoft.com/office/powerpoint/2010/main" val="135604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used for transactions</a:t>
            </a:r>
          </a:p>
          <a:p>
            <a:pPr lvl="1"/>
            <a:r>
              <a:rPr lang="en-US" dirty="0"/>
              <a:t>command object can encapsulate a set of changes to data</a:t>
            </a:r>
          </a:p>
          <a:p>
            <a:pPr lvl="1"/>
            <a:r>
              <a:rPr lang="en-US" dirty="0"/>
              <a:t>In case of a failure, the system can be reverted to original state</a:t>
            </a:r>
          </a:p>
        </p:txBody>
      </p:sp>
    </p:spTree>
    <p:extLst>
      <p:ext uri="{BB962C8B-B14F-4D97-AF65-F5344CB8AC3E}">
        <p14:creationId xmlns:p14="http://schemas.microsoft.com/office/powerpoint/2010/main" val="276848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Without violating encapsulation, capture and externalize an object's internal state so that the object can be restored to this state later</a:t>
            </a:r>
          </a:p>
        </p:txBody>
      </p:sp>
    </p:spTree>
    <p:extLst>
      <p:ext uri="{BB962C8B-B14F-4D97-AF65-F5344CB8AC3E}">
        <p14:creationId xmlns:p14="http://schemas.microsoft.com/office/powerpoint/2010/main" val="1076153330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Memento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pattern defines three classes with distinct roles</a:t>
            </a:r>
          </a:p>
          <a:p>
            <a:pPr lvl="1"/>
            <a:r>
              <a:rPr lang="en-US" dirty="0"/>
              <a:t>Originator – the object that knows how to save itself</a:t>
            </a:r>
          </a:p>
          <a:p>
            <a:pPr lvl="1"/>
            <a:r>
              <a:rPr lang="en-US" dirty="0"/>
              <a:t>Caretaker – the object that knows why and when the </a:t>
            </a:r>
            <a:r>
              <a:rPr lang="en-US" i="1" dirty="0"/>
              <a:t>Originator</a:t>
            </a:r>
            <a:r>
              <a:rPr lang="en-US" dirty="0"/>
              <a:t> needs to save and restore itself</a:t>
            </a:r>
          </a:p>
          <a:p>
            <a:pPr lvl="1"/>
            <a:r>
              <a:rPr lang="en-US" dirty="0"/>
              <a:t>Memento – the opaque object that is written and read by </a:t>
            </a:r>
            <a:r>
              <a:rPr lang="en-US" i="1" dirty="0"/>
              <a:t>Originator</a:t>
            </a:r>
            <a:r>
              <a:rPr lang="en-US" dirty="0"/>
              <a:t> and used by the </a:t>
            </a:r>
            <a:r>
              <a:rPr lang="en-US" i="1" dirty="0"/>
              <a:t>Caretaker</a:t>
            </a:r>
            <a:r>
              <a:rPr lang="en-US" dirty="0"/>
              <a:t> to save the </a:t>
            </a:r>
            <a:r>
              <a:rPr lang="en-US" i="1" dirty="0"/>
              <a:t>Originator’s</a:t>
            </a:r>
            <a:r>
              <a:rPr lang="en-US" dirty="0"/>
              <a:t> state</a:t>
            </a:r>
          </a:p>
          <a:p>
            <a:r>
              <a:rPr lang="en-US" dirty="0"/>
              <a:t>The </a:t>
            </a:r>
            <a:r>
              <a:rPr lang="en-US" i="1" dirty="0"/>
              <a:t>Caretaker</a:t>
            </a:r>
            <a:r>
              <a:rPr lang="en-US" dirty="0"/>
              <a:t> will not be able to modify the state of the </a:t>
            </a:r>
            <a:r>
              <a:rPr lang="en-US" i="1" dirty="0"/>
              <a:t>Memento</a:t>
            </a:r>
            <a:r>
              <a:rPr lang="en-US" dirty="0"/>
              <a:t> and should not do so</a:t>
            </a:r>
          </a:p>
        </p:txBody>
      </p:sp>
    </p:spTree>
    <p:extLst>
      <p:ext uri="{BB962C8B-B14F-4D97-AF65-F5344CB8AC3E}">
        <p14:creationId xmlns:p14="http://schemas.microsoft.com/office/powerpoint/2010/main" val="2149824881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Originator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571638"/>
            <a:chOff x="6353177" y="2357432"/>
            <a:chExt cx="1543061" cy="15716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/>
                <a:t>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1" name="Rectangle 3"/>
            <p:cNvSpPr/>
            <p:nvPr/>
          </p:nvSpPr>
          <p:spPr>
            <a:xfrm>
              <a:off x="6353177" y="3500442"/>
              <a:ext cx="1543061" cy="4286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Caretaker</a:t>
            </a:r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8" y="2055656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memento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504129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Memento(state)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26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Developers can use these suggestions as guidelines to create solutions for their problems</a:t>
            </a:r>
          </a:p>
          <a:p>
            <a:pPr marL="0" indent="0">
              <a:buNone/>
            </a:pP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The proposed solution can have different implementation alternatives, depending on the programming language, framework or specific platform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0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764282" y="1547813"/>
            <a:ext cx="1307805" cy="4367212"/>
            <a:chOff x="-30126" y="1626154"/>
            <a:chExt cx="1307805" cy="43672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aCaretaker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1311858" y="2364987"/>
            <a:ext cx="217961" cy="3378582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>
            <a:off x="1554177" y="2655928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2BA45A-A239-44AB-A006-E32E37683008}"/>
              </a:ext>
            </a:extLst>
          </p:cNvPr>
          <p:cNvCxnSpPr>
            <a:cxnSpLocks/>
          </p:cNvCxnSpPr>
          <p:nvPr/>
        </p:nvCxnSpPr>
        <p:spPr>
          <a:xfrm>
            <a:off x="5609047" y="2849585"/>
            <a:ext cx="394487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69CCA1-08FA-4EA3-B4C5-3389DDD49E26}"/>
              </a:ext>
            </a:extLst>
          </p:cNvPr>
          <p:cNvGrpSpPr/>
          <p:nvPr/>
        </p:nvGrpSpPr>
        <p:grpSpPr>
          <a:xfrm>
            <a:off x="9553922" y="2530664"/>
            <a:ext cx="1372088" cy="3144271"/>
            <a:chOff x="-105313" y="1621122"/>
            <a:chExt cx="1372088" cy="31442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734860-9406-46E2-984F-9C0036B28F04}"/>
                </a:ext>
              </a:extLst>
            </p:cNvPr>
            <p:cNvSpPr/>
            <p:nvPr/>
          </p:nvSpPr>
          <p:spPr>
            <a:xfrm>
              <a:off x="-105313" y="1621122"/>
              <a:ext cx="1372088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aMemento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C608C0-5276-42D6-AE9F-FCAB9DED04B7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580731" y="2258964"/>
              <a:ext cx="16016" cy="250642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9F6A8BE-3B34-46EB-8211-6E723191586D}"/>
              </a:ext>
            </a:extLst>
          </p:cNvPr>
          <p:cNvSpPr/>
          <p:nvPr/>
        </p:nvSpPr>
        <p:spPr>
          <a:xfrm>
            <a:off x="10138842" y="3413859"/>
            <a:ext cx="217928" cy="1958825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4812618" y="1547813"/>
            <a:ext cx="1307805" cy="4367212"/>
            <a:chOff x="-30126" y="1626154"/>
            <a:chExt cx="1307805" cy="43672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anOriginator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5361077" y="2655927"/>
            <a:ext cx="217927" cy="120252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2512953" y="2317373"/>
            <a:ext cx="168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CreateMemento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6822B8-5CAA-4830-B94D-8A19B86D5663}"/>
              </a:ext>
            </a:extLst>
          </p:cNvPr>
          <p:cNvCxnSpPr>
            <a:cxnSpLocks/>
          </p:cNvCxnSpPr>
          <p:nvPr/>
        </p:nvCxnSpPr>
        <p:spPr>
          <a:xfrm>
            <a:off x="1538647" y="4636019"/>
            <a:ext cx="3816241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26B745-DA3D-4F48-8770-E3CC306C19C8}"/>
              </a:ext>
            </a:extLst>
          </p:cNvPr>
          <p:cNvSpPr txBox="1"/>
          <p:nvPr/>
        </p:nvSpPr>
        <p:spPr>
          <a:xfrm>
            <a:off x="2215613" y="4266813"/>
            <a:ext cx="2322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</a:t>
            </a:r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99B4A-53D7-45F5-A016-E28C6E6C1D83}"/>
              </a:ext>
            </a:extLst>
          </p:cNvPr>
          <p:cNvSpPr txBox="1"/>
          <p:nvPr/>
        </p:nvSpPr>
        <p:spPr>
          <a:xfrm>
            <a:off x="7170589" y="2270137"/>
            <a:ext cx="111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&lt;&lt;create&gt;&gt;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45375-B284-474C-B352-AA0A7A6055C9}"/>
              </a:ext>
            </a:extLst>
          </p:cNvPr>
          <p:cNvSpPr txBox="1"/>
          <p:nvPr/>
        </p:nvSpPr>
        <p:spPr>
          <a:xfrm>
            <a:off x="7314917" y="3185949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(state)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DC7EFD-FDE8-4129-9AEC-F9DFFF0C0012}"/>
              </a:ext>
            </a:extLst>
          </p:cNvPr>
          <p:cNvCxnSpPr>
            <a:cxnSpLocks/>
          </p:cNvCxnSpPr>
          <p:nvPr/>
        </p:nvCxnSpPr>
        <p:spPr>
          <a:xfrm>
            <a:off x="5609047" y="4957121"/>
            <a:ext cx="452260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9BD17-C29A-4F1C-A769-661D8F1A7D8F}"/>
              </a:ext>
            </a:extLst>
          </p:cNvPr>
          <p:cNvSpPr txBox="1"/>
          <p:nvPr/>
        </p:nvSpPr>
        <p:spPr>
          <a:xfrm>
            <a:off x="7297283" y="4573307"/>
            <a:ext cx="103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GetState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00F1D4-C495-49B4-BCAE-5DB4EA0782B4}"/>
              </a:ext>
            </a:extLst>
          </p:cNvPr>
          <p:cNvSpPr txBox="1"/>
          <p:nvPr/>
        </p:nvSpPr>
        <p:spPr>
          <a:xfrm>
            <a:off x="5503992" y="5269029"/>
            <a:ext cx="1221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&lt;&lt;destroy&gt;&gt;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883E3E-93A3-445B-9F49-7C7F4678E221}"/>
              </a:ext>
            </a:extLst>
          </p:cNvPr>
          <p:cNvGrpSpPr/>
          <p:nvPr/>
        </p:nvGrpSpPr>
        <p:grpSpPr>
          <a:xfrm rot="2700000">
            <a:off x="10143340" y="5419732"/>
            <a:ext cx="225284" cy="309346"/>
            <a:chOff x="10553126" y="4545982"/>
            <a:chExt cx="225284" cy="3093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4B8F5B-3CC2-44E6-A947-E5418F46AB6A}"/>
                </a:ext>
              </a:extLst>
            </p:cNvPr>
            <p:cNvCxnSpPr/>
            <p:nvPr/>
          </p:nvCxnSpPr>
          <p:spPr>
            <a:xfrm>
              <a:off x="10671142" y="4545982"/>
              <a:ext cx="0" cy="309346"/>
            </a:xfrm>
            <a:prstGeom prst="line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3E6D6A-1B60-43C7-A28D-6074803091F7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0553126" y="4596657"/>
              <a:ext cx="225284" cy="218743"/>
            </a:xfrm>
            <a:prstGeom prst="line">
              <a:avLst/>
            </a:prstGeom>
            <a:ln w="28575" cap="rnd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9F9BB-2BB0-4D75-9367-AB457D0B05C9}"/>
              </a:ext>
            </a:extLst>
          </p:cNvPr>
          <p:cNvCxnSpPr>
            <a:cxnSpLocks/>
          </p:cNvCxnSpPr>
          <p:nvPr/>
        </p:nvCxnSpPr>
        <p:spPr>
          <a:xfrm flipV="1">
            <a:off x="1529819" y="5574406"/>
            <a:ext cx="8704347" cy="438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D9AE54A-4425-4AA1-9CA5-C6EE3B722349}"/>
              </a:ext>
            </a:extLst>
          </p:cNvPr>
          <p:cNvSpPr txBox="1"/>
          <p:nvPr/>
        </p:nvSpPr>
        <p:spPr>
          <a:xfrm>
            <a:off x="6936211" y="2511031"/>
            <a:ext cx="1680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CreateMemento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12138D-0B1A-4359-87BF-C4DFE767B154}"/>
              </a:ext>
            </a:extLst>
          </p:cNvPr>
          <p:cNvCxnSpPr>
            <a:cxnSpLocks/>
          </p:cNvCxnSpPr>
          <p:nvPr/>
        </p:nvCxnSpPr>
        <p:spPr>
          <a:xfrm>
            <a:off x="5579005" y="3524503"/>
            <a:ext cx="452260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6FE5B4D-B100-46ED-B45A-9C18A8796D6D}"/>
              </a:ext>
            </a:extLst>
          </p:cNvPr>
          <p:cNvSpPr/>
          <p:nvPr/>
        </p:nvSpPr>
        <p:spPr>
          <a:xfrm>
            <a:off x="5372325" y="4575227"/>
            <a:ext cx="217928" cy="593274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9E96A-69C8-4CDF-BBB4-68BBC8E1E828}"/>
              </a:ext>
            </a:extLst>
          </p:cNvPr>
          <p:cNvCxnSpPr>
            <a:cxnSpLocks/>
          </p:cNvCxnSpPr>
          <p:nvPr/>
        </p:nvCxnSpPr>
        <p:spPr>
          <a:xfrm flipH="1">
            <a:off x="1518612" y="3778181"/>
            <a:ext cx="3836276" cy="7609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4E0A58-0520-48BB-BF13-08875121EFC3}"/>
              </a:ext>
            </a:extLst>
          </p:cNvPr>
          <p:cNvSpPr txBox="1"/>
          <p:nvPr/>
        </p:nvSpPr>
        <p:spPr>
          <a:xfrm>
            <a:off x="2480983" y="3342688"/>
            <a:ext cx="1621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Return Memento</a:t>
            </a:r>
          </a:p>
        </p:txBody>
      </p:sp>
    </p:spTree>
    <p:extLst>
      <p:ext uri="{BB962C8B-B14F-4D97-AF65-F5344CB8AC3E}">
        <p14:creationId xmlns:p14="http://schemas.microsoft.com/office/powerpoint/2010/main" val="422772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53" grpId="0" animBg="1"/>
      <p:bldP spid="63" grpId="0"/>
      <p:bldP spid="83" grpId="0"/>
      <p:bldP spid="40" grpId="0"/>
      <p:bldP spid="41" grpId="0"/>
      <p:bldP spid="44" grpId="0"/>
      <p:bldP spid="50" grpId="0"/>
      <p:bldP spid="62" grpId="0"/>
      <p:bldP spid="32" grpId="0" animBg="1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Memento</a:t>
            </a:r>
            <a:r>
              <a:rPr lang="en-US" dirty="0"/>
              <a:t> has a wide interface for the </a:t>
            </a:r>
            <a:r>
              <a:rPr lang="en-US" i="1" dirty="0"/>
              <a:t>Originator</a:t>
            </a:r>
            <a:r>
              <a:rPr lang="en-US" dirty="0"/>
              <a:t> and a narrow one for the </a:t>
            </a:r>
            <a:r>
              <a:rPr lang="en-US" i="1" dirty="0"/>
              <a:t>Caretaker</a:t>
            </a:r>
            <a:r>
              <a:rPr lang="en-US" dirty="0"/>
              <a:t> </a:t>
            </a:r>
          </a:p>
          <a:p>
            <a:r>
              <a:rPr lang="en-US" dirty="0"/>
              <a:t>A wide interface allows the </a:t>
            </a:r>
            <a:r>
              <a:rPr lang="en-US" i="1" dirty="0"/>
              <a:t>Originator</a:t>
            </a:r>
            <a:r>
              <a:rPr lang="en-US" dirty="0"/>
              <a:t> to create and initialize a </a:t>
            </a:r>
            <a:r>
              <a:rPr lang="en-US" i="1" dirty="0"/>
              <a:t>Memento</a:t>
            </a:r>
            <a:r>
              <a:rPr lang="en-US" dirty="0"/>
              <a:t> with some state</a:t>
            </a:r>
          </a:p>
          <a:p>
            <a:r>
              <a:rPr lang="en-US" dirty="0"/>
              <a:t>The narrow interface consists of methods that allow other classes to manage </a:t>
            </a:r>
            <a:r>
              <a:rPr lang="en-US"/>
              <a:t>the </a:t>
            </a:r>
            <a:r>
              <a:rPr lang="en-US" i="1"/>
              <a:t>Memento</a:t>
            </a:r>
            <a:endParaRPr lang="en-US" dirty="0"/>
          </a:p>
          <a:p>
            <a:r>
              <a:rPr lang="en-US" dirty="0"/>
              <a:t>Only the narrow interface must be part of the public interface</a:t>
            </a:r>
          </a:p>
          <a:p>
            <a:r>
              <a:rPr lang="en-US" dirty="0"/>
              <a:t>In C++, only the narrow interface can be </a:t>
            </a:r>
            <a:r>
              <a:rPr lang="en-US" i="1" dirty="0"/>
              <a:t>public</a:t>
            </a:r>
            <a:r>
              <a:rPr lang="en-US" dirty="0"/>
              <a:t>; all others can be </a:t>
            </a:r>
            <a:r>
              <a:rPr lang="en-US" i="1" dirty="0"/>
              <a:t>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31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Mementos can consume lot of memory</a:t>
            </a:r>
          </a:p>
          <a:p>
            <a:r>
              <a:rPr lang="en-US" dirty="0"/>
              <a:t>In some cases, it may be possible to just store incremental changes of the Originator’s state instead of storing the entire state</a:t>
            </a:r>
          </a:p>
          <a:p>
            <a:r>
              <a:rPr lang="en-US" dirty="0"/>
              <a:t>Mementos can be stored in a file through serialization</a:t>
            </a:r>
          </a:p>
          <a:p>
            <a:r>
              <a:rPr lang="en-US" dirty="0"/>
              <a:t>This is useful when the object has to be restored in a different address space (e.g. game checkpoints)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Originator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571638"/>
            <a:chOff x="6353177" y="2357432"/>
            <a:chExt cx="1543061" cy="15716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/>
                <a:t>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GetState()</a:t>
              </a:r>
            </a:p>
            <a:p>
              <a:r>
                <a:rPr lang="en-US" sz="1920" dirty="0" err="1"/>
                <a:t>SetState</a:t>
              </a:r>
              <a:r>
                <a:rPr lang="en-US" sz="1920" dirty="0"/>
                <a:t>()</a:t>
              </a:r>
            </a:p>
          </p:txBody>
        </p:sp>
        <p:sp>
          <p:nvSpPr>
            <p:cNvPr id="51" name="Rectangle 3"/>
            <p:cNvSpPr/>
            <p:nvPr/>
          </p:nvSpPr>
          <p:spPr>
            <a:xfrm>
              <a:off x="6353177" y="3500442"/>
              <a:ext cx="1543061" cy="4286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1543061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/>
              <a:t>Caretaker</a:t>
            </a:r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8" y="2055656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memento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504129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Memento(state)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3701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784676" y="2357432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Account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(Memento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m_Balance</a:t>
              </a:r>
              <a:endParaRPr lang="en-US" sz="192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5588481" y="2357432"/>
            <a:ext cx="2307757" cy="1143010"/>
            <a:chOff x="6353177" y="2357432"/>
            <a:chExt cx="1543061" cy="11430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BalanceMemento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m_Balance</a:t>
              </a:r>
              <a:endParaRPr lang="en-US" sz="1920" dirty="0"/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2104978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 err="1"/>
              <a:t>BalanceRecord</a:t>
            </a:r>
            <a:endParaRPr lang="en-US" sz="2160" b="1" dirty="0"/>
          </a:p>
        </p:txBody>
      </p:sp>
      <p:sp>
        <p:nvSpPr>
          <p:cNvPr id="37" name="Oval 36"/>
          <p:cNvSpPr/>
          <p:nvPr/>
        </p:nvSpPr>
        <p:spPr>
          <a:xfrm>
            <a:off x="2842091" y="3108807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2927816" y="3286125"/>
            <a:ext cx="1906" cy="165563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785072" y="2833686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3870797" y="3000372"/>
            <a:ext cx="1906" cy="158468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4042249" y="2584692"/>
            <a:ext cx="1546232" cy="439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8394" y="2053664"/>
            <a:ext cx="1200158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records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599052" y="4947061"/>
            <a:ext cx="3796610" cy="1193846"/>
            <a:chOff x="7519356" y="3694649"/>
            <a:chExt cx="1694352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694352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</a:t>
              </a:r>
              <a:r>
                <a:rPr lang="en-US" sz="1600" dirty="0" err="1">
                  <a:solidFill>
                    <a:srgbClr val="000000"/>
                  </a:solidFill>
                </a:rPr>
                <a:t>BalanceMemento</a:t>
              </a:r>
              <a:r>
                <a:rPr lang="en-US" sz="1600" dirty="0">
                  <a:solidFill>
                    <a:srgbClr val="000000"/>
                  </a:solidFill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</a:rPr>
                <a:t>m_Balance</a:t>
              </a:r>
              <a:r>
                <a:rPr lang="en-US" sz="1600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64896" y="4434653"/>
            <a:ext cx="263859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818013" y="4515763"/>
            <a:ext cx="2261820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0000"/>
                </a:solidFill>
              </a:rPr>
              <a:t>m_Balance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m.GetState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BEA1FE-A834-44B2-BB1D-59CD7BFF0232}"/>
              </a:ext>
            </a:extLst>
          </p:cNvPr>
          <p:cNvCxnSpPr>
            <a:cxnSpLocks/>
          </p:cNvCxnSpPr>
          <p:nvPr/>
        </p:nvCxnSpPr>
        <p:spPr>
          <a:xfrm flipH="1">
            <a:off x="3870796" y="4585061"/>
            <a:ext cx="894102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15889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</a:t>
            </a:r>
            <a:endParaRPr lang="en-IN" dirty="0"/>
          </a:p>
        </p:txBody>
      </p:sp>
      <p:grpSp>
        <p:nvGrpSpPr>
          <p:cNvPr id="34" name="Group 8"/>
          <p:cNvGrpSpPr/>
          <p:nvPr/>
        </p:nvGrpSpPr>
        <p:grpSpPr>
          <a:xfrm>
            <a:off x="1809720" y="2357434"/>
            <a:ext cx="3257573" cy="1500199"/>
            <a:chOff x="1864876" y="2884771"/>
            <a:chExt cx="2564248" cy="1527475"/>
          </a:xfrm>
          <a:solidFill>
            <a:schemeClr val="tx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ctangle 15"/>
            <p:cNvSpPr/>
            <p:nvPr/>
          </p:nvSpPr>
          <p:spPr>
            <a:xfrm>
              <a:off x="1864876" y="2884771"/>
              <a:ext cx="2564248" cy="401355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Hangman</a:t>
              </a:r>
              <a:endParaRPr lang="en-IN" sz="2400" b="1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864876" y="3286126"/>
              <a:ext cx="2564248" cy="762436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 err="1"/>
                <a:t>SetMemento</a:t>
              </a:r>
              <a:r>
                <a:rPr lang="en-US" sz="1920" dirty="0"/>
                <a:t>(</a:t>
              </a:r>
              <a:r>
                <a:rPr lang="en-US" sz="1920" dirty="0" err="1"/>
                <a:t>GameState</a:t>
              </a:r>
              <a:r>
                <a:rPr lang="en-US" sz="1920" dirty="0"/>
                <a:t> m)</a:t>
              </a:r>
            </a:p>
            <a:p>
              <a:r>
                <a:rPr lang="en-US" sz="1920" dirty="0" err="1"/>
                <a:t>CreateMemento</a:t>
              </a:r>
              <a:r>
                <a:rPr lang="en-US" sz="1920" dirty="0"/>
                <a:t>()</a:t>
              </a:r>
            </a:p>
          </p:txBody>
        </p:sp>
        <p:sp>
          <p:nvSpPr>
            <p:cNvPr id="55" name="Rectangle 3"/>
            <p:cNvSpPr/>
            <p:nvPr/>
          </p:nvSpPr>
          <p:spPr>
            <a:xfrm>
              <a:off x="1864876" y="4048562"/>
              <a:ext cx="2564248" cy="363684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F45BA-DDAD-452C-B18C-AA1CB06247E9}"/>
              </a:ext>
            </a:extLst>
          </p:cNvPr>
          <p:cNvGrpSpPr/>
          <p:nvPr/>
        </p:nvGrpSpPr>
        <p:grpSpPr>
          <a:xfrm>
            <a:off x="6353177" y="2357432"/>
            <a:ext cx="1543061" cy="1143010"/>
            <a:chOff x="6353177" y="2357432"/>
            <a:chExt cx="1543061" cy="11430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5"/>
            <p:cNvSpPr/>
            <p:nvPr/>
          </p:nvSpPr>
          <p:spPr>
            <a:xfrm>
              <a:off x="6353177" y="2357432"/>
              <a:ext cx="1543061" cy="39418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GameState</a:t>
              </a:r>
              <a:endParaRPr lang="en-IN" sz="2400" b="1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6353177" y="2751620"/>
              <a:ext cx="1543061" cy="74882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dirty="0"/>
                <a:t>state</a:t>
              </a:r>
            </a:p>
          </p:txBody>
        </p:sp>
      </p:grpSp>
      <p:sp>
        <p:nvSpPr>
          <p:cNvPr id="52" name="Rectangle 3"/>
          <p:cNvSpPr/>
          <p:nvPr/>
        </p:nvSpPr>
        <p:spPr>
          <a:xfrm>
            <a:off x="9248822" y="2385695"/>
            <a:ext cx="2743200" cy="42862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60" b="1" dirty="0" err="1"/>
              <a:t>CheckpointManager</a:t>
            </a:r>
            <a:endParaRPr lang="en-US" sz="2160" b="1" dirty="0"/>
          </a:p>
        </p:txBody>
      </p:sp>
      <p:sp>
        <p:nvSpPr>
          <p:cNvPr id="37" name="Oval 36"/>
          <p:cNvSpPr/>
          <p:nvPr/>
        </p:nvSpPr>
        <p:spPr>
          <a:xfrm>
            <a:off x="3867135" y="3108809"/>
            <a:ext cx="171451" cy="177319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3275152" y="3963835"/>
            <a:ext cx="135732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10116" y="2833688"/>
            <a:ext cx="171451" cy="166688"/>
          </a:xfrm>
          <a:prstGeom prst="ellips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039538" y="3856677"/>
            <a:ext cx="1714512" cy="1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67293" y="2571748"/>
            <a:ext cx="1285884" cy="158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22257" y="2055656"/>
            <a:ext cx="1396173" cy="3508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rgbClr val="000000"/>
                </a:solidFill>
              </a:rPr>
              <a:t>checkpoints</a:t>
            </a:r>
            <a:endParaRPr lang="en-IN" sz="168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861F4D-C4EB-42B4-A55B-C926462114BE}"/>
              </a:ext>
            </a:extLst>
          </p:cNvPr>
          <p:cNvGrpSpPr/>
          <p:nvPr/>
        </p:nvGrpSpPr>
        <p:grpSpPr>
          <a:xfrm>
            <a:off x="1793954" y="4639856"/>
            <a:ext cx="2726680" cy="857252"/>
            <a:chOff x="7519356" y="3694649"/>
            <a:chExt cx="1625597" cy="6000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11E71E-4DC7-4305-87DE-6ED7F6E473DE}"/>
                </a:ext>
              </a:extLst>
            </p:cNvPr>
            <p:cNvGrpSpPr/>
            <p:nvPr/>
          </p:nvGrpSpPr>
          <p:grpSpPr>
            <a:xfrm>
              <a:off x="7519356" y="3694649"/>
              <a:ext cx="1625597" cy="600073"/>
              <a:chOff x="7123116" y="5057775"/>
              <a:chExt cx="1625597" cy="600073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5F3FA6-74FD-496B-AAE6-34D714164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0B33E2-05C2-4D41-B2DE-D1520273A047}"/>
                  </a:ext>
                </a:extLst>
              </p:cNvPr>
              <p:cNvCxnSpPr/>
              <p:nvPr/>
            </p:nvCxnSpPr>
            <p:spPr>
              <a:xfrm>
                <a:off x="7123116" y="5657848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F891524-1405-4C08-8A9F-ED47FA29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76796B7-8F9F-4609-8648-0FC04EB18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A1ABE2-E324-4132-ADC3-4BE2DD3FB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2E61F1-8D13-465B-8628-128EC025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FDCF15B-1743-47BB-ACCB-D869DD558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19F9A-7F89-4834-9D1C-D85981942626}"/>
                </a:ext>
              </a:extLst>
            </p:cNvPr>
            <p:cNvSpPr txBox="1"/>
            <p:nvPr/>
          </p:nvSpPr>
          <p:spPr>
            <a:xfrm>
              <a:off x="7519356" y="3894670"/>
              <a:ext cx="1601334" cy="31977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return new </a:t>
              </a:r>
              <a:r>
                <a:rPr lang="en-US" sz="1600" dirty="0" err="1">
                  <a:solidFill>
                    <a:srgbClr val="000000"/>
                  </a:solidFill>
                </a:rPr>
                <a:t>GameState</a:t>
              </a:r>
              <a:r>
                <a:rPr lang="en-US" sz="1600" dirty="0">
                  <a:solidFill>
                    <a:srgbClr val="000000"/>
                  </a:solidFill>
                </a:rPr>
                <a:t>(state)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7393F-6C27-4B10-A7FB-DE00FEFD095F}"/>
              </a:ext>
            </a:extLst>
          </p:cNvPr>
          <p:cNvGrpSpPr/>
          <p:nvPr/>
        </p:nvGrpSpPr>
        <p:grpSpPr>
          <a:xfrm>
            <a:off x="4775519" y="4693352"/>
            <a:ext cx="2088349" cy="744057"/>
            <a:chOff x="7123116" y="5057775"/>
            <a:chExt cx="1625597" cy="600073"/>
          </a:xfrm>
          <a:effectLst/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FE1186-9593-4F6E-A713-EC072F81F8C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13969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A62C403-CD3F-4C50-B0E7-12A41667EAF2}"/>
                </a:ext>
              </a:extLst>
            </p:cNvPr>
            <p:cNvCxnSpPr/>
            <p:nvPr/>
          </p:nvCxnSpPr>
          <p:spPr>
            <a:xfrm>
              <a:off x="7123116" y="5657848"/>
              <a:ext cx="1625596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328437-D0D3-4D39-94D0-05485936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17" y="5057775"/>
              <a:ext cx="0" cy="595732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C542AE8-9DEC-4B3C-862B-2A288D93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5280002"/>
              <a:ext cx="0" cy="373505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CF8C28-410F-47A2-931A-A1E7097F8485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1" y="5057775"/>
              <a:ext cx="228602" cy="222227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6D05C0-ADCF-4866-AAA2-2E95E8C5940C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12" y="5064568"/>
              <a:ext cx="0" cy="229019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AE78E6-8439-46AA-9365-56CCA1A44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111" y="5290810"/>
              <a:ext cx="228602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lumOff val="3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7030114-E059-4861-A713-26A9CD95EC54}"/>
              </a:ext>
            </a:extLst>
          </p:cNvPr>
          <p:cNvSpPr txBox="1"/>
          <p:nvPr/>
        </p:nvSpPr>
        <p:spPr>
          <a:xfrm>
            <a:off x="4775519" y="4756029"/>
            <a:ext cx="1932303" cy="5818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state=</a:t>
            </a:r>
            <a:r>
              <a:rPr lang="en-US" sz="1600" dirty="0" err="1">
                <a:solidFill>
                  <a:srgbClr val="000000"/>
                </a:solidFill>
              </a:rPr>
              <a:t>m.state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2BC29-A0B3-47FD-926B-41FA687A4015}"/>
              </a:ext>
            </a:extLst>
          </p:cNvPr>
          <p:cNvCxnSpPr>
            <a:cxnSpLocks/>
          </p:cNvCxnSpPr>
          <p:nvPr/>
        </p:nvCxnSpPr>
        <p:spPr>
          <a:xfrm flipH="1">
            <a:off x="7896238" y="2590991"/>
            <a:ext cx="1092235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C0522A-BE36-41CA-B435-2B8D9F69610E}"/>
              </a:ext>
            </a:extLst>
          </p:cNvPr>
          <p:cNvSpPr/>
          <p:nvPr/>
        </p:nvSpPr>
        <p:spPr>
          <a:xfrm rot="18893761">
            <a:off x="9026601" y="2504810"/>
            <a:ext cx="184094" cy="184094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3898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60" i="1" dirty="0"/>
              <a:t>Memento</a:t>
            </a:r>
            <a:r>
              <a:rPr lang="en-US" sz="3360" dirty="0"/>
              <a:t> avoids exposing internal state of the </a:t>
            </a:r>
            <a:r>
              <a:rPr lang="en-US" sz="3360" i="1" dirty="0"/>
              <a:t>Originator</a:t>
            </a:r>
            <a:r>
              <a:rPr lang="en-US" sz="3360" dirty="0"/>
              <a:t> which otherwise must be exposed for storing the state</a:t>
            </a:r>
          </a:p>
          <a:p>
            <a:r>
              <a:rPr lang="en-US" sz="3360" i="1" dirty="0"/>
              <a:t>Originator</a:t>
            </a:r>
            <a:r>
              <a:rPr lang="en-US" sz="3360" dirty="0"/>
              <a:t> is kept simple and does not need to focus on storing different versions of the state itself</a:t>
            </a:r>
          </a:p>
          <a:p>
            <a:r>
              <a:rPr lang="en-US" sz="3360" dirty="0"/>
              <a:t>Provides easy-to-implement recovery capability</a:t>
            </a:r>
          </a:p>
          <a:p>
            <a:r>
              <a:rPr lang="en-US" sz="3360" dirty="0"/>
              <a:t>The </a:t>
            </a:r>
            <a:r>
              <a:rPr lang="en-US" sz="3360" i="1" dirty="0"/>
              <a:t>Caretaker</a:t>
            </a:r>
            <a:r>
              <a:rPr lang="en-US" sz="3360" dirty="0"/>
              <a:t> itself is responsible for deleting the mementos it cares for</a:t>
            </a:r>
          </a:p>
        </p:txBody>
      </p:sp>
    </p:spTree>
    <p:extLst>
      <p:ext uri="{BB962C8B-B14F-4D97-AF65-F5344CB8AC3E}">
        <p14:creationId xmlns:p14="http://schemas.microsoft.com/office/powerpoint/2010/main" val="1264266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i="1" dirty="0"/>
              <a:t>Originator</a:t>
            </a:r>
            <a:r>
              <a:rPr lang="en-US" dirty="0"/>
              <a:t> has large amount of state, then using the </a:t>
            </a:r>
            <a:r>
              <a:rPr lang="en-US" i="1" dirty="0"/>
              <a:t>Memento</a:t>
            </a:r>
            <a:r>
              <a:rPr lang="en-US" dirty="0"/>
              <a:t> might be expensive</a:t>
            </a:r>
          </a:p>
          <a:p>
            <a:r>
              <a:rPr lang="en-US" dirty="0"/>
              <a:t>It may be difficult to restrict the access to </a:t>
            </a:r>
            <a:r>
              <a:rPr lang="en-US" i="1" dirty="0"/>
              <a:t>Memento’s</a:t>
            </a:r>
            <a:r>
              <a:rPr lang="en-US" dirty="0"/>
              <a:t> state only by </a:t>
            </a:r>
            <a:r>
              <a:rPr lang="en-US" i="1" dirty="0"/>
              <a:t>Originator</a:t>
            </a:r>
          </a:p>
          <a:p>
            <a:r>
              <a:rPr lang="en-US" i="1" dirty="0"/>
              <a:t>Caretaker</a:t>
            </a:r>
            <a:r>
              <a:rPr lang="en-US" dirty="0"/>
              <a:t> has no idea of how much state the </a:t>
            </a:r>
            <a:r>
              <a:rPr lang="en-US" i="1" dirty="0"/>
              <a:t>Memento</a:t>
            </a:r>
            <a:r>
              <a:rPr lang="en-US" dirty="0"/>
              <a:t> holds, so it might incur storage costs while storing the </a:t>
            </a:r>
            <a:r>
              <a:rPr lang="en-US" i="1" dirty="0"/>
              <a:t>Mementos</a:t>
            </a:r>
            <a:endParaRPr lang="en-IN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19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the Memento pattern when</a:t>
            </a:r>
          </a:p>
          <a:p>
            <a:pPr lvl="1"/>
            <a:r>
              <a:rPr lang="en-IN" dirty="0"/>
              <a:t>You want to manage an object’s state without exposing its internal details</a:t>
            </a:r>
          </a:p>
          <a:p>
            <a:pPr lvl="1"/>
            <a:r>
              <a:rPr lang="en-IN" dirty="0"/>
              <a:t>You want to add undo/recovery capability to a class so that its state can be restored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4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E74-CD84-4CA9-B330-73104FD2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96C0-A349-46EE-9F06-3E0AE007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Just like Command, this pattern also reduces coupling between the sender of a request and the objects that can handle it</a:t>
            </a:r>
          </a:p>
          <a:p>
            <a:r>
              <a:rPr lang="en-US" dirty="0"/>
              <a:t>One major difference is that there may be multiple objects that can handle the requests</a:t>
            </a:r>
          </a:p>
          <a:p>
            <a:r>
              <a:rPr lang="en-US" dirty="0"/>
              <a:t>It may not be possible to couple the sender with multiple handlers</a:t>
            </a:r>
          </a:p>
          <a:p>
            <a:pPr lvl="1"/>
            <a:r>
              <a:rPr lang="en-US" dirty="0"/>
              <a:t>The handlers may not be known until runtime</a:t>
            </a:r>
          </a:p>
          <a:p>
            <a:pPr lvl="1"/>
            <a:r>
              <a:rPr lang="en-US" dirty="0"/>
              <a:t>Sender is not interested in know how many handlers can handle its request</a:t>
            </a:r>
          </a:p>
          <a:p>
            <a:pPr lvl="1"/>
            <a:r>
              <a:rPr lang="en-US" dirty="0"/>
              <a:t>The handlers don’t want to deal with dispatching logic that decides which handler should handle the request</a:t>
            </a:r>
          </a:p>
        </p:txBody>
      </p:sp>
    </p:spTree>
    <p:extLst>
      <p:ext uri="{BB962C8B-B14F-4D97-AF65-F5344CB8AC3E}">
        <p14:creationId xmlns:p14="http://schemas.microsoft.com/office/powerpoint/2010/main" val="27421569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65922-1628-440E-8093-768155A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Catalogue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FFFA5D-4C87-41E8-81B1-F08E1D80C62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1399542"/>
              </p:ext>
            </p:extLst>
          </p:nvPr>
        </p:nvGraphicFramePr>
        <p:xfrm>
          <a:off x="479376" y="1690688"/>
          <a:ext cx="11233248" cy="468782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46650">
                  <a:extLst>
                    <a:ext uri="{9D8B030D-6E8A-4147-A177-3AD203B41FA5}">
                      <a16:colId xmlns:a16="http://schemas.microsoft.com/office/drawing/2014/main" val="2294215996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645961241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713618503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2584651712"/>
                    </a:ext>
                  </a:extLst>
                </a:gridCol>
                <a:gridCol w="2505878">
                  <a:extLst>
                    <a:ext uri="{9D8B030D-6E8A-4147-A177-3AD203B41FA5}">
                      <a16:colId xmlns:a16="http://schemas.microsoft.com/office/drawing/2014/main" val="3290948125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Creational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Structural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Behavioral</a:t>
                      </a:r>
                      <a:endParaRPr lang="en-IN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253469"/>
                  </a:ext>
                </a:extLst>
              </a:tr>
              <a:tr h="768096">
                <a:tc rowSpan="2">
                  <a:txBody>
                    <a:bodyPr/>
                    <a:lstStyle/>
                    <a:p>
                      <a:pPr algn="ctr"/>
                      <a:r>
                        <a:rPr lang="en-IN" sz="2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Scope</a:t>
                      </a:r>
                      <a:endParaRPr lang="en-I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Class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Factory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Adapter(class)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Interpreter</a:t>
                      </a:r>
                    </a:p>
                    <a:p>
                      <a:r>
                        <a:rPr lang="en-IN" sz="2200" dirty="0"/>
                        <a:t>Template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899887"/>
                  </a:ext>
                </a:extLst>
              </a:tr>
              <a:tr h="34015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Object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Abstract Factory</a:t>
                      </a:r>
                    </a:p>
                    <a:p>
                      <a:r>
                        <a:rPr lang="en-IN" sz="2200" dirty="0"/>
                        <a:t>Builder</a:t>
                      </a:r>
                    </a:p>
                    <a:p>
                      <a:r>
                        <a:rPr lang="en-IN" sz="2200" dirty="0"/>
                        <a:t>Prototype</a:t>
                      </a:r>
                    </a:p>
                    <a:p>
                      <a:r>
                        <a:rPr lang="en-IN" sz="2200" dirty="0"/>
                        <a:t>Singleton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Adapter(object)</a:t>
                      </a:r>
                    </a:p>
                    <a:p>
                      <a:r>
                        <a:rPr lang="en-IN" sz="2200" dirty="0"/>
                        <a:t>Bridge</a:t>
                      </a:r>
                    </a:p>
                    <a:p>
                      <a:r>
                        <a:rPr lang="en-IN" sz="2200" dirty="0"/>
                        <a:t>Composite</a:t>
                      </a:r>
                    </a:p>
                    <a:p>
                      <a:r>
                        <a:rPr lang="en-IN" sz="2200" dirty="0"/>
                        <a:t>Decorator</a:t>
                      </a:r>
                    </a:p>
                    <a:p>
                      <a:r>
                        <a:rPr lang="en-IN" sz="2200" dirty="0"/>
                        <a:t>Façade</a:t>
                      </a:r>
                    </a:p>
                    <a:p>
                      <a:r>
                        <a:rPr lang="en-IN" sz="2200" dirty="0"/>
                        <a:t>Flyweight</a:t>
                      </a:r>
                    </a:p>
                    <a:p>
                      <a:r>
                        <a:rPr lang="en-IN" sz="2200" dirty="0"/>
                        <a:t>Proxy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Chain Of Responsibility</a:t>
                      </a:r>
                    </a:p>
                    <a:p>
                      <a:r>
                        <a:rPr lang="en-IN" sz="2200" dirty="0"/>
                        <a:t>Command</a:t>
                      </a:r>
                    </a:p>
                    <a:p>
                      <a:r>
                        <a:rPr lang="en-IN" sz="2200" dirty="0"/>
                        <a:t>Iterator</a:t>
                      </a:r>
                    </a:p>
                    <a:p>
                      <a:r>
                        <a:rPr lang="en-IN" sz="2200" dirty="0"/>
                        <a:t>Mediator</a:t>
                      </a:r>
                    </a:p>
                    <a:p>
                      <a:r>
                        <a:rPr lang="en-IN" sz="2200" dirty="0"/>
                        <a:t>Memento</a:t>
                      </a:r>
                    </a:p>
                    <a:p>
                      <a:r>
                        <a:rPr lang="en-IN" sz="2200" dirty="0"/>
                        <a:t>Observer</a:t>
                      </a:r>
                    </a:p>
                    <a:p>
                      <a:r>
                        <a:rPr lang="en-IN" sz="2200" dirty="0"/>
                        <a:t>State</a:t>
                      </a:r>
                    </a:p>
                    <a:p>
                      <a:r>
                        <a:rPr lang="en-IN" sz="2200" dirty="0"/>
                        <a:t>Strategy</a:t>
                      </a:r>
                    </a:p>
                    <a:p>
                      <a:r>
                        <a:rPr lang="en-IN" sz="2200" dirty="0"/>
                        <a:t>Visitor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5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45633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897A-2581-40EF-A31E-F449AE77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0FD9-5B46-4C38-B4C1-F77C8828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Instead of coupling the sender with multiple handlers, we can create a chain of handlers</a:t>
            </a:r>
          </a:p>
          <a:p>
            <a:r>
              <a:rPr lang="en-US" dirty="0"/>
              <a:t>Each handler will have a link to its successor</a:t>
            </a:r>
          </a:p>
          <a:p>
            <a:r>
              <a:rPr lang="en-US" dirty="0"/>
              <a:t>This will form a chain and this chain is referred to as chain of responsibility</a:t>
            </a:r>
          </a:p>
          <a:p>
            <a:r>
              <a:rPr lang="en-US" dirty="0"/>
              <a:t>The sender will send a request only to the head of the chain</a:t>
            </a:r>
          </a:p>
          <a:p>
            <a:r>
              <a:rPr lang="en-US" dirty="0"/>
              <a:t>If a specific handler cannot handle the request, it will automatically propagate to the next handler</a:t>
            </a:r>
          </a:p>
          <a:p>
            <a:r>
              <a:rPr lang="en-US" dirty="0"/>
              <a:t>This process will repeat until the request reaches a handler capable of handling it</a:t>
            </a:r>
          </a:p>
          <a:p>
            <a:r>
              <a:rPr lang="en-US" b="1" dirty="0"/>
              <a:t>Exception handling example</a:t>
            </a:r>
          </a:p>
        </p:txBody>
      </p:sp>
    </p:spTree>
    <p:extLst>
      <p:ext uri="{BB962C8B-B14F-4D97-AF65-F5344CB8AC3E}">
        <p14:creationId xmlns:p14="http://schemas.microsoft.com/office/powerpoint/2010/main" val="2388908141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Avoid coupling the sender of a request to its receiver by giving more than one object a chance to handle the request. Chain the receiving objects and pass the request along the chain until an object handles it</a:t>
            </a:r>
          </a:p>
        </p:txBody>
      </p:sp>
    </p:spTree>
    <p:extLst>
      <p:ext uri="{BB962C8B-B14F-4D97-AF65-F5344CB8AC3E}">
        <p14:creationId xmlns:p14="http://schemas.microsoft.com/office/powerpoint/2010/main" val="84295657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HandleRequest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ConcreteHandler1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ConcreteHandler2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successor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03038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48C31-4654-47D8-BBAF-259B9650F028}"/>
              </a:ext>
            </a:extLst>
          </p:cNvPr>
          <p:cNvGrpSpPr/>
          <p:nvPr/>
        </p:nvGrpSpPr>
        <p:grpSpPr>
          <a:xfrm>
            <a:off x="983357" y="1690688"/>
            <a:ext cx="1307805" cy="4367212"/>
            <a:chOff x="-30126" y="1626154"/>
            <a:chExt cx="1307805" cy="43672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02CE6F-2857-4DB3-A06F-28DE8C31B7DF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aSender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093C45-58A7-4089-9A2D-E888F06FDC3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E29FE-6C4F-4665-86DC-E78E1E675923}"/>
              </a:ext>
            </a:extLst>
          </p:cNvPr>
          <p:cNvSpPr/>
          <p:nvPr/>
        </p:nvSpPr>
        <p:spPr>
          <a:xfrm>
            <a:off x="1530934" y="2507862"/>
            <a:ext cx="217008" cy="2540383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>
            <a:off x="1773252" y="2798803"/>
            <a:ext cx="2726691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3951484" y="1666543"/>
            <a:ext cx="1307805" cy="4367212"/>
            <a:chOff x="-30126" y="1626154"/>
            <a:chExt cx="1307805" cy="43672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4499944" y="2774656"/>
            <a:ext cx="201248" cy="2064699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2732028" y="2460248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DFF403-9395-4536-99FC-A6AFC92FC91A}"/>
              </a:ext>
            </a:extLst>
          </p:cNvPr>
          <p:cNvGrpSpPr/>
          <p:nvPr/>
        </p:nvGrpSpPr>
        <p:grpSpPr>
          <a:xfrm>
            <a:off x="6954684" y="1661448"/>
            <a:ext cx="1307805" cy="4367212"/>
            <a:chOff x="-30126" y="1626154"/>
            <a:chExt cx="1307805" cy="436721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BF67FF-ACBF-4F3A-B64C-560BCA50512E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72AB5C-CFA7-4EF2-8901-A6C5684F4B7A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F7A3EC5-DF04-4661-A224-904802F66593}"/>
              </a:ext>
            </a:extLst>
          </p:cNvPr>
          <p:cNvSpPr/>
          <p:nvPr/>
        </p:nvSpPr>
        <p:spPr>
          <a:xfrm>
            <a:off x="7503143" y="3016250"/>
            <a:ext cx="214364" cy="182814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787413-3AD1-4E27-8A60-30E126F43167}"/>
              </a:ext>
            </a:extLst>
          </p:cNvPr>
          <p:cNvGrpSpPr/>
          <p:nvPr/>
        </p:nvGrpSpPr>
        <p:grpSpPr>
          <a:xfrm>
            <a:off x="9892214" y="1661387"/>
            <a:ext cx="1307805" cy="4367212"/>
            <a:chOff x="-30126" y="1626154"/>
            <a:chExt cx="1307805" cy="43672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CF54E1-7D96-4DCC-A3C9-2C28820B66BA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handler3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3D91D68-8281-4039-A3F8-5593AEF8302D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ADA8426-8F11-4DC8-8DE5-185FFA6042BD}"/>
              </a:ext>
            </a:extLst>
          </p:cNvPr>
          <p:cNvSpPr/>
          <p:nvPr/>
        </p:nvSpPr>
        <p:spPr>
          <a:xfrm>
            <a:off x="10437152" y="3641994"/>
            <a:ext cx="217927" cy="1202528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B2BF50-7055-444B-98C0-CAC164D01E09}"/>
              </a:ext>
            </a:extLst>
          </p:cNvPr>
          <p:cNvCxnSpPr>
            <a:cxnSpLocks/>
          </p:cNvCxnSpPr>
          <p:nvPr/>
        </p:nvCxnSpPr>
        <p:spPr>
          <a:xfrm>
            <a:off x="4701192" y="3108116"/>
            <a:ext cx="2801951" cy="1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E7182F-CD2E-4A8A-A807-C9BE3F9C5DCC}"/>
              </a:ext>
            </a:extLst>
          </p:cNvPr>
          <p:cNvSpPr txBox="1"/>
          <p:nvPr/>
        </p:nvSpPr>
        <p:spPr>
          <a:xfrm>
            <a:off x="5701956" y="2769562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2E77AB-5618-4536-8E0A-F2BC10943A8C}"/>
              </a:ext>
            </a:extLst>
          </p:cNvPr>
          <p:cNvCxnSpPr>
            <a:cxnSpLocks/>
          </p:cNvCxnSpPr>
          <p:nvPr/>
        </p:nvCxnSpPr>
        <p:spPr>
          <a:xfrm flipV="1">
            <a:off x="7721069" y="3689985"/>
            <a:ext cx="2712567" cy="63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9CC296-4F62-432D-BF83-6C101BA4F7A3}"/>
              </a:ext>
            </a:extLst>
          </p:cNvPr>
          <p:cNvSpPr txBox="1"/>
          <p:nvPr/>
        </p:nvSpPr>
        <p:spPr>
          <a:xfrm>
            <a:off x="8679845" y="3351492"/>
            <a:ext cx="985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Request()</a:t>
            </a:r>
          </a:p>
        </p:txBody>
      </p:sp>
    </p:spTree>
    <p:extLst>
      <p:ext uri="{BB962C8B-B14F-4D97-AF65-F5344CB8AC3E}">
        <p14:creationId xmlns:p14="http://schemas.microsoft.com/office/powerpoint/2010/main" val="260036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/>
      <p:bldP spid="49" grpId="0" animBg="1"/>
      <p:bldP spid="60" grpId="0" animBg="1"/>
      <p:bldP spid="64" grpId="0"/>
      <p:bldP spid="6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handler requires a successor</a:t>
            </a:r>
          </a:p>
          <a:p>
            <a:r>
              <a:rPr lang="en-US" dirty="0"/>
              <a:t>Successor chain can be implemented by defining links in the </a:t>
            </a:r>
            <a:r>
              <a:rPr lang="en-US" i="1" dirty="0"/>
              <a:t>Handler</a:t>
            </a:r>
            <a:r>
              <a:rPr lang="en-US" dirty="0"/>
              <a:t> class</a:t>
            </a:r>
          </a:p>
          <a:p>
            <a:r>
              <a:rPr lang="en-US" dirty="0"/>
              <a:t>The requests are usually simple function calls</a:t>
            </a:r>
          </a:p>
          <a:p>
            <a:r>
              <a:rPr lang="en-US" dirty="0"/>
              <a:t>For complex requests, a parameter can be passed that may contain information about the request</a:t>
            </a:r>
          </a:p>
          <a:p>
            <a:r>
              <a:rPr lang="en-US" dirty="0"/>
              <a:t>To avoid the request from falling off the chain, use a null object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7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D5ED1-432A-4062-8785-5C85EF88B9AF}"/>
              </a:ext>
            </a:extLst>
          </p:cNvPr>
          <p:cNvGrpSpPr/>
          <p:nvPr/>
        </p:nvGrpSpPr>
        <p:grpSpPr>
          <a:xfrm>
            <a:off x="3811131" y="1905606"/>
            <a:ext cx="7980819" cy="4450743"/>
            <a:chOff x="1774479" y="2487606"/>
            <a:chExt cx="2037030" cy="3568302"/>
          </a:xfrm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DB3284-74B4-475E-855C-20FC2CE462A0}"/>
                </a:ext>
              </a:extLst>
            </p:cNvPr>
            <p:cNvSpPr/>
            <p:nvPr/>
          </p:nvSpPr>
          <p:spPr>
            <a:xfrm>
              <a:off x="1774479" y="2487606"/>
              <a:ext cx="2037030" cy="29180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</a:rPr>
                <a:t>Help System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A37506-6B2F-43B7-858A-6603CAAC9577}"/>
                </a:ext>
              </a:extLst>
            </p:cNvPr>
            <p:cNvSpPr/>
            <p:nvPr/>
          </p:nvSpPr>
          <p:spPr>
            <a:xfrm>
              <a:off x="1774479" y="2779413"/>
              <a:ext cx="2037030" cy="327649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BBABC05-5EF9-4CF9-A319-04624F5F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System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0C2EAD-4A5C-4390-B21D-B31BAFC8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5134633"/>
            <a:ext cx="1952625" cy="9144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E8B2645-E3C3-43DE-A840-DA20E54D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9" y="2388092"/>
            <a:ext cx="1857375" cy="2152650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9D34BB-72BB-4858-89DD-28879825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06" y="2620033"/>
            <a:ext cx="4114800" cy="2971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4F509B-A957-46E8-8121-AB320825916C}"/>
              </a:ext>
            </a:extLst>
          </p:cNvPr>
          <p:cNvSpPr txBox="1"/>
          <p:nvPr/>
        </p:nvSpPr>
        <p:spPr>
          <a:xfrm>
            <a:off x="1476263" y="3618786"/>
            <a:ext cx="1270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Request help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C02C1B-74AB-4774-B3BA-5149A0D8997D}"/>
              </a:ext>
            </a:extLst>
          </p:cNvPr>
          <p:cNvCxnSpPr>
            <a:cxnSpLocks/>
          </p:cNvCxnSpPr>
          <p:nvPr/>
        </p:nvCxnSpPr>
        <p:spPr>
          <a:xfrm>
            <a:off x="3811131" y="5561711"/>
            <a:ext cx="953750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ADC7EF-DC69-4880-A754-63D5658A5F58}"/>
              </a:ext>
            </a:extLst>
          </p:cNvPr>
          <p:cNvCxnSpPr>
            <a:cxnSpLocks/>
          </p:cNvCxnSpPr>
          <p:nvPr/>
        </p:nvCxnSpPr>
        <p:spPr>
          <a:xfrm flipV="1">
            <a:off x="5634333" y="4395452"/>
            <a:ext cx="0" cy="739181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15F36D-A529-4614-A3D9-BDB29E0E3A8B}"/>
              </a:ext>
            </a:extLst>
          </p:cNvPr>
          <p:cNvCxnSpPr>
            <a:cxnSpLocks/>
          </p:cNvCxnSpPr>
          <p:nvPr/>
        </p:nvCxnSpPr>
        <p:spPr>
          <a:xfrm flipV="1">
            <a:off x="6503786" y="3781674"/>
            <a:ext cx="1072220" cy="6389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029C1-6558-4116-811A-AA0D03543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848368"/>
            <a:ext cx="2524125" cy="1295400"/>
          </a:xfrm>
          <a:prstGeom prst="rect">
            <a:avLst/>
          </a:prstGeom>
        </p:spPr>
      </p:pic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17EF724D-FA2D-4FEC-8851-D5E88A965DC8}"/>
              </a:ext>
            </a:extLst>
          </p:cNvPr>
          <p:cNvSpPr/>
          <p:nvPr/>
        </p:nvSpPr>
        <p:spPr>
          <a:xfrm rot="5400000">
            <a:off x="1090211" y="3133777"/>
            <a:ext cx="2858878" cy="2582959"/>
          </a:xfrm>
          <a:prstGeom prst="bentUpArrow">
            <a:avLst>
              <a:gd name="adj1" fmla="val 8846"/>
              <a:gd name="adj2" fmla="val 11232"/>
              <a:gd name="adj3" fmla="val 261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FEE701ED-80C0-4117-B233-389E654EFF08}"/>
              </a:ext>
            </a:extLst>
          </p:cNvPr>
          <p:cNvSpPr/>
          <p:nvPr/>
        </p:nvSpPr>
        <p:spPr>
          <a:xfrm rot="18900000">
            <a:off x="5244087" y="5140503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96DBBCDD-D7BE-4793-88A0-329D02E2A68D}"/>
              </a:ext>
            </a:extLst>
          </p:cNvPr>
          <p:cNvSpPr/>
          <p:nvPr/>
        </p:nvSpPr>
        <p:spPr>
          <a:xfrm rot="18900000">
            <a:off x="5242251" y="3000651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B3D737AA-CC8F-4514-B0FE-4B814DD0B965}"/>
              </a:ext>
            </a:extLst>
          </p:cNvPr>
          <p:cNvSpPr/>
          <p:nvPr/>
        </p:nvSpPr>
        <p:spPr>
          <a:xfrm rot="18900000">
            <a:off x="9236846" y="3786197"/>
            <a:ext cx="780492" cy="741119"/>
          </a:xfrm>
          <a:prstGeom prst="plus">
            <a:avLst>
              <a:gd name="adj" fmla="val 39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116774-8BA1-4ACE-8587-3ECFD4350128}"/>
              </a:ext>
            </a:extLst>
          </p:cNvPr>
          <p:cNvSpPr txBox="1"/>
          <p:nvPr/>
        </p:nvSpPr>
        <p:spPr>
          <a:xfrm>
            <a:off x="5005221" y="5872021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Quick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11F8A-7E9A-493F-8EA2-A7321A930C87}"/>
              </a:ext>
            </a:extLst>
          </p:cNvPr>
          <p:cNvSpPr txBox="1"/>
          <p:nvPr/>
        </p:nvSpPr>
        <p:spPr>
          <a:xfrm>
            <a:off x="4268498" y="4384489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Local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DAA65-7F56-4E7E-A081-A21ABE2A4B21}"/>
              </a:ext>
            </a:extLst>
          </p:cNvPr>
          <p:cNvSpPr txBox="1"/>
          <p:nvPr/>
        </p:nvSpPr>
        <p:spPr>
          <a:xfrm>
            <a:off x="9089121" y="5471141"/>
            <a:ext cx="125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Online Help</a:t>
            </a:r>
            <a:endParaRPr lang="en-US" sz="16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HandleRequest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ConcreteHandler1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Client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ConcreteHandler2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HandleRequest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successor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02316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System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 err="1"/>
                <a:t>HelpHandler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/>
                <a:t>ShowHelp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/>
                <a:t>QuickHelp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ShowHelp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Button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LocalHelp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 err="1"/>
                <a:t>ShowHelp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m_pNext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83814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System</a:t>
            </a:r>
            <a:endParaRPr lang="en-IN" dirty="0"/>
          </a:p>
        </p:txBody>
      </p:sp>
      <p:cxnSp>
        <p:nvCxnSpPr>
          <p:cNvPr id="8" name="Straight Connector 7"/>
          <p:cNvCxnSpPr>
            <a:cxnSpLocks/>
            <a:stCxn id="9" idx="3"/>
          </p:cNvCxnSpPr>
          <p:nvPr/>
        </p:nvCxnSpPr>
        <p:spPr>
          <a:xfrm>
            <a:off x="6224589" y="3474356"/>
            <a:ext cx="0" cy="40186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6096000" y="3260958"/>
            <a:ext cx="257177" cy="213398"/>
          </a:xfrm>
          <a:prstGeom prst="triangle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grpSp>
        <p:nvGrpSpPr>
          <p:cNvPr id="12" name="Group 11"/>
          <p:cNvGrpSpPr/>
          <p:nvPr/>
        </p:nvGrpSpPr>
        <p:grpSpPr>
          <a:xfrm>
            <a:off x="5153019" y="2368912"/>
            <a:ext cx="2057414" cy="861434"/>
            <a:chOff x="3571868" y="1857364"/>
            <a:chExt cx="1714512" cy="952798"/>
          </a:xfrm>
          <a:solidFill>
            <a:schemeClr val="tx1">
              <a:lumMod val="95000"/>
            </a:schemeClr>
          </a:solidFill>
        </p:grpSpPr>
        <p:sp>
          <p:nvSpPr>
            <p:cNvPr id="10" name="Rectangle 15"/>
            <p:cNvSpPr/>
            <p:nvPr/>
          </p:nvSpPr>
          <p:spPr>
            <a:xfrm>
              <a:off x="3571868" y="1857364"/>
              <a:ext cx="1714512" cy="35719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i="1" dirty="0"/>
                <a:t>Logger</a:t>
              </a:r>
              <a:endParaRPr lang="en-IN" sz="2160" b="1" i="1" dirty="0"/>
            </a:p>
          </p:txBody>
        </p:sp>
        <p:sp>
          <p:nvSpPr>
            <p:cNvPr id="11" name="Rectangle 3"/>
            <p:cNvSpPr/>
            <p:nvPr/>
          </p:nvSpPr>
          <p:spPr>
            <a:xfrm>
              <a:off x="3571868" y="2214554"/>
              <a:ext cx="1714512" cy="59560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/>
                <a:t>Log</a:t>
              </a:r>
              <a:r>
                <a:rPr lang="en-US" sz="1680" i="1" dirty="0"/>
                <a:t>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7055" y="4255025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17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FileLogger</a:t>
              </a:r>
              <a:endParaRPr lang="en-IN" sz="2160" b="1" dirty="0"/>
            </a:p>
          </p:txBody>
        </p:sp>
        <p:sp>
          <p:nvSpPr>
            <p:cNvPr id="18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Log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4274405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7210433" y="2584468"/>
            <a:ext cx="1543061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6524628" y="1874002"/>
            <a:ext cx="2228866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397310" y="2229000"/>
            <a:ext cx="710466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26534" y="1875438"/>
            <a:ext cx="0" cy="493474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38506" y="2584468"/>
            <a:ext cx="1714512" cy="1435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95446" y="2326118"/>
            <a:ext cx="1543061" cy="516702"/>
          </a:xfrm>
          <a:prstGeom prst="rect">
            <a:avLst/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</a:t>
            </a:r>
            <a:endParaRPr lang="en-IN" sz="216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610354" y="4263750"/>
            <a:ext cx="2571768" cy="848366"/>
            <a:chOff x="3500430" y="1871818"/>
            <a:chExt cx="2143140" cy="938344"/>
          </a:xfrm>
          <a:solidFill>
            <a:schemeClr val="tx1">
              <a:lumMod val="95000"/>
            </a:schemeClr>
          </a:solidFill>
        </p:grpSpPr>
        <p:sp>
          <p:nvSpPr>
            <p:cNvPr id="55" name="Rectangle 15"/>
            <p:cNvSpPr/>
            <p:nvPr/>
          </p:nvSpPr>
          <p:spPr>
            <a:xfrm>
              <a:off x="3500430" y="1871818"/>
              <a:ext cx="2143140" cy="366840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60" b="1" dirty="0" err="1"/>
                <a:t>DbLogger</a:t>
              </a:r>
              <a:endParaRPr lang="en-IN" sz="2160" b="1" dirty="0"/>
            </a:p>
          </p:txBody>
        </p:sp>
        <p:sp>
          <p:nvSpPr>
            <p:cNvPr id="56" name="Rectangle 3"/>
            <p:cNvSpPr/>
            <p:nvPr/>
          </p:nvSpPr>
          <p:spPr>
            <a:xfrm>
              <a:off x="3500430" y="2238658"/>
              <a:ext cx="2143140" cy="571504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160" dirty="0"/>
                <a:t>Log</a:t>
              </a:r>
              <a:r>
                <a:rPr lang="en-US" sz="1920" dirty="0"/>
                <a:t>()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rot="5400000">
            <a:off x="7703429" y="4069033"/>
            <a:ext cx="387527" cy="1906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67214" y="3876223"/>
            <a:ext cx="3429024" cy="1435"/>
          </a:xfrm>
          <a:prstGeom prst="line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96158" y="2184247"/>
            <a:ext cx="1371610" cy="3508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8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m_pNext</a:t>
            </a:r>
            <a:endParaRPr lang="en-IN" sz="168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5004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A0CE-C091-443A-A093-1B5387E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System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97CC8F1-9163-40E0-90ED-514DA1BB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08" y="3551267"/>
            <a:ext cx="1752600" cy="158115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AB55359-8A23-41E9-8B2D-1191F9B0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54" y="3551267"/>
            <a:ext cx="1752600" cy="158115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83C6C1F-840F-4624-BA49-85F7D43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34" y="3551267"/>
            <a:ext cx="1752600" cy="1581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FDAB23-1D8C-4734-A053-505796CEFF4F}"/>
              </a:ext>
            </a:extLst>
          </p:cNvPr>
          <p:cNvSpPr txBox="1"/>
          <p:nvPr/>
        </p:nvSpPr>
        <p:spPr>
          <a:xfrm>
            <a:off x="2487579" y="4925288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File Logger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C6588-A74D-40FC-A588-F588D4D508E9}"/>
              </a:ext>
            </a:extLst>
          </p:cNvPr>
          <p:cNvSpPr txBox="1"/>
          <p:nvPr/>
        </p:nvSpPr>
        <p:spPr>
          <a:xfrm>
            <a:off x="4907872" y="492528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Database Logger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B37D-7E85-4193-8F17-BBD6429C4F01}"/>
              </a:ext>
            </a:extLst>
          </p:cNvPr>
          <p:cNvSpPr txBox="1"/>
          <p:nvPr/>
        </p:nvSpPr>
        <p:spPr>
          <a:xfrm>
            <a:off x="7763710" y="4925288"/>
            <a:ext cx="18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Console Logger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A64565-4709-4C08-9BC5-A4D5C5D04F6A}"/>
              </a:ext>
            </a:extLst>
          </p:cNvPr>
          <p:cNvSpPr/>
          <p:nvPr/>
        </p:nvSpPr>
        <p:spPr>
          <a:xfrm>
            <a:off x="4044304" y="4079463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720EC3-83DC-459E-AB59-4B7630E6A087}"/>
              </a:ext>
            </a:extLst>
          </p:cNvPr>
          <p:cNvSpPr/>
          <p:nvPr/>
        </p:nvSpPr>
        <p:spPr>
          <a:xfrm>
            <a:off x="6875964" y="4079463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7ABE74-45FC-45D2-8205-90B4CD0E5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537" y="2092780"/>
            <a:ext cx="6010949" cy="1056395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A25F9836-547C-4467-8064-BE7E206FBBEF}"/>
              </a:ext>
            </a:extLst>
          </p:cNvPr>
          <p:cNvSpPr/>
          <p:nvPr/>
        </p:nvSpPr>
        <p:spPr>
          <a:xfrm rot="5400000">
            <a:off x="1040214" y="3388668"/>
            <a:ext cx="1203220" cy="968770"/>
          </a:xfrm>
          <a:prstGeom prst="bentUpArrow">
            <a:avLst>
              <a:gd name="adj1" fmla="val 25000"/>
              <a:gd name="adj2" fmla="val 19535"/>
              <a:gd name="adj3" fmla="val 27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007147A-BC67-4CD1-982C-51C320CCD13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760" y="3551267"/>
            <a:ext cx="1768240" cy="159526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2FE6F1-F110-4CE6-822B-F021279CC0AE}"/>
              </a:ext>
            </a:extLst>
          </p:cNvPr>
          <p:cNvSpPr/>
          <p:nvPr/>
        </p:nvSpPr>
        <p:spPr>
          <a:xfrm>
            <a:off x="9555280" y="4094970"/>
            <a:ext cx="922322" cy="4074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4D3494-60B8-48AC-BF72-F9DA90EB8A1A}"/>
              </a:ext>
            </a:extLst>
          </p:cNvPr>
          <p:cNvSpPr txBox="1"/>
          <p:nvPr/>
        </p:nvSpPr>
        <p:spPr>
          <a:xfrm>
            <a:off x="10590156" y="4947751"/>
            <a:ext cx="12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Null Logger</a:t>
            </a:r>
          </a:p>
        </p:txBody>
      </p:sp>
    </p:spTree>
    <p:extLst>
      <p:ext uri="{BB962C8B-B14F-4D97-AF65-F5344CB8AC3E}">
        <p14:creationId xmlns:p14="http://schemas.microsoft.com/office/powerpoint/2010/main" val="36305357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F720-4867-4B7D-8027-8947EE6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408918-5D20-4068-AFB9-FDC2699E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original book on design patterns uses OMT</a:t>
            </a:r>
          </a:p>
          <a:p>
            <a:r>
              <a:rPr lang="en-IN" dirty="0"/>
              <a:t>It depicts relationships between classes that make up the pattern</a:t>
            </a:r>
          </a:p>
          <a:p>
            <a:r>
              <a:rPr lang="en-IN" dirty="0"/>
              <a:t>However, it was replaced with UML in 1996, therefore, is no longer used</a:t>
            </a:r>
          </a:p>
          <a:p>
            <a:r>
              <a:rPr lang="en-IN" dirty="0"/>
              <a:t>It is important to understand class notations to understand the structure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19333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 does not have now about all the receivers</a:t>
            </a:r>
          </a:p>
          <a:p>
            <a:r>
              <a:rPr lang="en-US" dirty="0"/>
              <a:t>It only knows about the head of the chain. </a:t>
            </a:r>
          </a:p>
          <a:p>
            <a:pPr lvl="1"/>
            <a:r>
              <a:rPr lang="en-US" dirty="0"/>
              <a:t>This makes it easy to change the chain.</a:t>
            </a:r>
          </a:p>
          <a:p>
            <a:r>
              <a:rPr lang="en-US" dirty="0"/>
              <a:t>The sender is free from knowing which receiver handles a request. </a:t>
            </a:r>
          </a:p>
          <a:p>
            <a:r>
              <a:rPr lang="en-US" dirty="0"/>
              <a:t>Sender and receiver have no explicit knowledge of each other.</a:t>
            </a:r>
          </a:p>
          <a:p>
            <a:r>
              <a:rPr lang="en-US" dirty="0"/>
              <a:t>Sender and receiver are independent of the structure of the 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0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 can be distributed among objects</a:t>
            </a:r>
          </a:p>
          <a:p>
            <a:r>
              <a:rPr lang="en-US" dirty="0"/>
              <a:t>Responsibilities can be added or changed by changing the chain at runtime</a:t>
            </a:r>
          </a:p>
        </p:txBody>
      </p:sp>
    </p:spTree>
    <p:extLst>
      <p:ext uri="{BB962C8B-B14F-4D97-AF65-F5344CB8AC3E}">
        <p14:creationId xmlns:p14="http://schemas.microsoft.com/office/powerpoint/2010/main" val="348719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8A8-D3B5-4425-88D0-59E347C7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B2B-7A8E-4AA9-9BA0-E3C131E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misconfigured chain may lead to a request falling off the chain without ever being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9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B6C81-2822-453A-A6F1-05B662FC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26793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Decorator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A9827-144E-45B6-8DA9-4F4301D1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9169"/>
            <a:ext cx="5157787" cy="4630494"/>
          </a:xfrm>
        </p:spPr>
        <p:txBody>
          <a:bodyPr>
            <a:normAutofit fontScale="92500"/>
          </a:bodyPr>
          <a:lstStyle/>
          <a:p>
            <a:r>
              <a:rPr lang="en-US" dirty="0"/>
              <a:t>Add more behaviors to an object at runtime</a:t>
            </a:r>
          </a:p>
          <a:p>
            <a:r>
              <a:rPr lang="en-US" dirty="0"/>
              <a:t>All the decorators take part in adding behaviors</a:t>
            </a:r>
          </a:p>
          <a:p>
            <a:r>
              <a:rPr lang="en-US" dirty="0"/>
              <a:t>A decorator does not prevent other decorators from adding new behavior</a:t>
            </a:r>
          </a:p>
          <a:p>
            <a:r>
              <a:rPr lang="en-US" dirty="0"/>
              <a:t>Some behavior is always executed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A17E3-F718-4C5F-B98B-217DF44F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26793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986D0-0A59-4BB2-8698-953F8B76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9169"/>
            <a:ext cx="5183188" cy="4630494"/>
          </a:xfrm>
        </p:spPr>
        <p:txBody>
          <a:bodyPr>
            <a:normAutofit fontScale="92500"/>
          </a:bodyPr>
          <a:lstStyle/>
          <a:p>
            <a:r>
              <a:rPr lang="en-US" dirty="0"/>
              <a:t>Handle a request without specifying an explicit handler</a:t>
            </a:r>
          </a:p>
          <a:p>
            <a:r>
              <a:rPr lang="en-US" dirty="0"/>
              <a:t>Not all handlers may handle the request</a:t>
            </a:r>
          </a:p>
          <a:p>
            <a:r>
              <a:rPr lang="en-US" dirty="0"/>
              <a:t>A handler may terminate the chain anytime</a:t>
            </a:r>
          </a:p>
          <a:p>
            <a:r>
              <a:rPr lang="en-US" dirty="0"/>
              <a:t>There is no guarantee the request will be handled</a:t>
            </a:r>
          </a:p>
        </p:txBody>
      </p:sp>
    </p:spTree>
    <p:extLst>
      <p:ext uri="{BB962C8B-B14F-4D97-AF65-F5344CB8AC3E}">
        <p14:creationId xmlns:p14="http://schemas.microsoft.com/office/powerpoint/2010/main" val="314601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9" grpId="0" uiExpand="1" build="p"/>
      <p:bldP spid="9" grpId="1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when </a:t>
            </a:r>
          </a:p>
          <a:p>
            <a:pPr lvl="1"/>
            <a:r>
              <a:rPr lang="en-US" dirty="0"/>
              <a:t>a request has to be handled, but the handler is not known and should be ascertained automatically</a:t>
            </a:r>
          </a:p>
          <a:p>
            <a:pPr lvl="1"/>
            <a:r>
              <a:rPr lang="en-US" dirty="0"/>
              <a:t>a request has to be issued without specifying an explicit receiver from a group of objects</a:t>
            </a:r>
          </a:p>
          <a:p>
            <a:pPr lvl="1"/>
            <a:r>
              <a:rPr lang="en-US" dirty="0"/>
              <a:t>the receiver should be selected dynamically</a:t>
            </a:r>
          </a:p>
          <a:p>
            <a:pPr lvl="1"/>
            <a:r>
              <a:rPr lang="en-US" dirty="0"/>
              <a:t>responsibilities have to be distributed among 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1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Chain of Responsibility is used frequently in handling GUI events from various controls</a:t>
            </a:r>
          </a:p>
          <a:p>
            <a:r>
              <a:rPr lang="en-IN" dirty="0"/>
              <a:t>MFC uses message mapping to handle events. If a subclass does not handle the event, the request is forwarded to the next class in the chain</a:t>
            </a:r>
          </a:p>
          <a:p>
            <a:r>
              <a:rPr lang="en-US" dirty="0"/>
              <a:t>In exception handling, an exception can be </a:t>
            </a:r>
            <a:r>
              <a:rPr lang="en-US" dirty="0" err="1"/>
              <a:t>rethrown</a:t>
            </a:r>
            <a:r>
              <a:rPr lang="en-US" dirty="0"/>
              <a:t> if a catch handler is incapable of handling the exception</a:t>
            </a:r>
          </a:p>
          <a:p>
            <a:r>
              <a:rPr lang="en-US" dirty="0"/>
              <a:t>Java </a:t>
            </a:r>
            <a:r>
              <a:rPr lang="en-US" dirty="0" err="1"/>
              <a:t>servelet</a:t>
            </a:r>
            <a:r>
              <a:rPr lang="en-US" dirty="0"/>
              <a:t> filter framework uses </a:t>
            </a:r>
            <a:r>
              <a:rPr lang="en-US" dirty="0" err="1"/>
              <a:t>CoR</a:t>
            </a:r>
            <a:r>
              <a:rPr lang="en-US" dirty="0"/>
              <a:t> for calling filters in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1AC-12A5-47A7-A305-85DBFE15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C5E6-B026-4FB2-AC39-90E948D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 is simply an object that allows access to the elements inside an aggregate</a:t>
            </a:r>
          </a:p>
          <a:p>
            <a:r>
              <a:rPr lang="en-US" dirty="0"/>
              <a:t>An aggregate object stores other objects as elements and provides operations to add, remove or access those elements</a:t>
            </a:r>
          </a:p>
          <a:p>
            <a:r>
              <a:rPr lang="en-US" dirty="0"/>
              <a:t>Without this pattern, an aggregate may have to expose its underlying implementation to the user, just to allow access to the elements</a:t>
            </a:r>
          </a:p>
        </p:txBody>
      </p:sp>
    </p:spTree>
    <p:extLst>
      <p:ext uri="{BB962C8B-B14F-4D97-AF65-F5344CB8AC3E}">
        <p14:creationId xmlns:p14="http://schemas.microsoft.com/office/powerpoint/2010/main" val="354934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9049-1837-498E-A748-A426B8C3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7134-D834-41BE-9AE4-1AB6CC71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aggregate itself can provide functions to access the elements, but this violates SRP</a:t>
            </a:r>
          </a:p>
          <a:p>
            <a:r>
              <a:rPr lang="en-US" dirty="0"/>
              <a:t>It is also difficult to modify the traversal algorithm inside the aggregate</a:t>
            </a:r>
          </a:p>
          <a:p>
            <a:r>
              <a:rPr lang="en-US" dirty="0"/>
              <a:t>So, there are two things</a:t>
            </a:r>
          </a:p>
          <a:p>
            <a:pPr lvl="1"/>
            <a:r>
              <a:rPr lang="en-US" dirty="0"/>
              <a:t>Provide access to elements without exposing implementation of the aggregate</a:t>
            </a:r>
          </a:p>
          <a:p>
            <a:pPr lvl="1"/>
            <a:r>
              <a:rPr lang="en-US" dirty="0"/>
              <a:t>Avoid putting the responsibility of access inside the aggregate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921-FB38-4FBE-B2EC-3F4A199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68D12-FA0C-4EB9-92FC-DF62294B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iterator pattern, the responsibility of traversal is put in a different class, called iterator</a:t>
            </a:r>
          </a:p>
          <a:p>
            <a:r>
              <a:rPr lang="en-US" dirty="0"/>
              <a:t>Iterator has knowledge of the aggregate’s internal structure and will know how to traversal the elements</a:t>
            </a:r>
          </a:p>
          <a:p>
            <a:r>
              <a:rPr lang="en-US" dirty="0"/>
              <a:t>Provides a uniform way to access elements inside different kinds of aggregates</a:t>
            </a:r>
          </a:p>
          <a:p>
            <a:r>
              <a:rPr lang="en-US" dirty="0"/>
              <a:t>Also known as cursor</a:t>
            </a:r>
          </a:p>
        </p:txBody>
      </p:sp>
    </p:spTree>
    <p:extLst>
      <p:ext uri="{BB962C8B-B14F-4D97-AF65-F5344CB8AC3E}">
        <p14:creationId xmlns:p14="http://schemas.microsoft.com/office/powerpoint/2010/main" val="805254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B9D4FD-F8F0-4892-8535-386DDB74A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	Provide a </a:t>
            </a:r>
            <a:r>
              <a:rPr lang="en-US" sz="4000" dirty="0">
                <a:solidFill>
                  <a:srgbClr val="2E75B6"/>
                </a:solidFill>
              </a:rPr>
              <a:t>way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to access the elements of an aggregate object sequentially without exposing its underlying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64269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BF65E62-E44F-408F-AD33-C3946A78BEE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0BE7B88-2C23-4115-A9D1-2D3EECD52D2F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5B96FC-EF56-496F-AD48-2304DEFDC323}">
  <ds:schemaRefs>
    <ds:schemaRef ds:uri="http://purl.org/dc/elements/1.1/"/>
    <ds:schemaRef ds:uri="http://schemas.microsoft.com/office/infopath/2007/PartnerControls"/>
    <ds:schemaRef ds:uri="http://www.w3.org/XML/1998/namespace"/>
    <ds:schemaRef ds:uri="0c0c7db8-b590-417a-ac6e-04d21e002351"/>
    <ds:schemaRef ds:uri="http://schemas.microsoft.com/office/2006/metadata/properties"/>
    <ds:schemaRef ds:uri="e2f00e6d-9311-40ce-b423-3db45aa5f1d9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EA153B-0A73-430B-8278-20B261BA0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1F7AB-7380-467C-B060-E2CB1D971AB1}"/>
</file>

<file path=docProps/app.xml><?xml version="1.0" encoding="utf-8"?>
<Properties xmlns="http://schemas.openxmlformats.org/officeDocument/2006/extended-properties" xmlns:vt="http://schemas.openxmlformats.org/officeDocument/2006/docPropsVTypes">
  <TotalTime>38688</TotalTime>
  <Words>8326</Words>
  <Application>Microsoft Office PowerPoint</Application>
  <PresentationFormat>Widescreen</PresentationFormat>
  <Paragraphs>1541</Paragraphs>
  <Slides>208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13" baseType="lpstr">
      <vt:lpstr>Arial</vt:lpstr>
      <vt:lpstr>Calibri</vt:lpstr>
      <vt:lpstr>Calibri Light</vt:lpstr>
      <vt:lpstr>JetBrains Mono</vt:lpstr>
      <vt:lpstr>Office Theme</vt:lpstr>
      <vt:lpstr>Behavioral Design Patterns</vt:lpstr>
      <vt:lpstr>PowerPoint Presentation</vt:lpstr>
      <vt:lpstr>Objectives</vt:lpstr>
      <vt:lpstr>Instructor</vt:lpstr>
      <vt:lpstr>Design Patterns</vt:lpstr>
      <vt:lpstr>What is a pattern?</vt:lpstr>
      <vt:lpstr>What is a pattern?</vt:lpstr>
      <vt:lpstr>Catalogue</vt:lpstr>
      <vt:lpstr>Pattern Structure</vt:lpstr>
      <vt:lpstr>Class</vt:lpstr>
      <vt:lpstr>Class</vt:lpstr>
      <vt:lpstr>Inheritance (Generalization)</vt:lpstr>
      <vt:lpstr>Abstract class</vt:lpstr>
      <vt:lpstr>Composition</vt:lpstr>
      <vt:lpstr>Aggregation</vt:lpstr>
      <vt:lpstr>Association</vt:lpstr>
      <vt:lpstr>Note</vt:lpstr>
      <vt:lpstr>Behavioural Patterns</vt:lpstr>
      <vt:lpstr>Strategy Pattern</vt:lpstr>
      <vt:lpstr>Strategy Pattern</vt:lpstr>
      <vt:lpstr>PowerPoint Presentation</vt:lpstr>
      <vt:lpstr>Structure</vt:lpstr>
      <vt:lpstr>Implementation</vt:lpstr>
      <vt:lpstr>Implementation</vt:lpstr>
      <vt:lpstr>Strategy</vt:lpstr>
      <vt:lpstr>Implementation</vt:lpstr>
      <vt:lpstr>Null Object Pattern</vt:lpstr>
      <vt:lpstr>Static Strategy</vt:lpstr>
      <vt:lpstr>Dynamic Vs Static Strategy</vt:lpstr>
      <vt:lpstr>C++ Implementation</vt:lpstr>
      <vt:lpstr>Performance</vt:lpstr>
      <vt:lpstr>Pros</vt:lpstr>
      <vt:lpstr>Pros</vt:lpstr>
      <vt:lpstr>Cons</vt:lpstr>
      <vt:lpstr>When to use</vt:lpstr>
      <vt:lpstr>Template Method</vt:lpstr>
      <vt:lpstr>PowerPoint Presentation</vt:lpstr>
      <vt:lpstr>PowerPoint Presentation</vt:lpstr>
      <vt:lpstr>Structure</vt:lpstr>
      <vt:lpstr>Implementation</vt:lpstr>
      <vt:lpstr>Implementation</vt:lpstr>
      <vt:lpstr>Implementation</vt:lpstr>
      <vt:lpstr>Implementation</vt:lpstr>
      <vt:lpstr>Implementation</vt:lpstr>
      <vt:lpstr>Pros</vt:lpstr>
      <vt:lpstr>When to use</vt:lpstr>
      <vt:lpstr>Strategy &amp; Template Method</vt:lpstr>
      <vt:lpstr>Known Uses</vt:lpstr>
      <vt:lpstr>PowerPoint Presentation</vt:lpstr>
      <vt:lpstr>PowerPoint Presentation</vt:lpstr>
      <vt:lpstr>PowerPoint Presentation</vt:lpstr>
      <vt:lpstr>Structure</vt:lpstr>
      <vt:lpstr>Example</vt:lpstr>
      <vt:lpstr>Example</vt:lpstr>
      <vt:lpstr>Implementation</vt:lpstr>
      <vt:lpstr>Implementation</vt:lpstr>
      <vt:lpstr>Implementation</vt:lpstr>
      <vt:lpstr>Implementation</vt:lpstr>
      <vt:lpstr>Implementation</vt:lpstr>
      <vt:lpstr>Basic Example</vt:lpstr>
      <vt:lpstr>FindDialog Example</vt:lpstr>
      <vt:lpstr>TextPad Example</vt:lpstr>
      <vt:lpstr>DataList Example</vt:lpstr>
      <vt:lpstr>Pros</vt:lpstr>
      <vt:lpstr>When to use</vt:lpstr>
      <vt:lpstr>When to use</vt:lpstr>
      <vt:lpstr>PowerPoint Presentation</vt:lpstr>
      <vt:lpstr>Memento Pattern</vt:lpstr>
      <vt:lpstr>Structure</vt:lpstr>
      <vt:lpstr>Collaboration</vt:lpstr>
      <vt:lpstr>Implementation</vt:lpstr>
      <vt:lpstr>Implementation</vt:lpstr>
      <vt:lpstr>Structure</vt:lpstr>
      <vt:lpstr>Account</vt:lpstr>
      <vt:lpstr>Hangman</vt:lpstr>
      <vt:lpstr>Pros</vt:lpstr>
      <vt:lpstr>Cons</vt:lpstr>
      <vt:lpstr>When to use</vt:lpstr>
      <vt:lpstr>Chain Of Responsibility</vt:lpstr>
      <vt:lpstr>Chain Of Responsibility</vt:lpstr>
      <vt:lpstr>PowerPoint Presentation</vt:lpstr>
      <vt:lpstr>Structure</vt:lpstr>
      <vt:lpstr>Collaboration</vt:lpstr>
      <vt:lpstr>Implementation</vt:lpstr>
      <vt:lpstr>Help System</vt:lpstr>
      <vt:lpstr>Structure</vt:lpstr>
      <vt:lpstr>Help System</vt:lpstr>
      <vt:lpstr>Logging System</vt:lpstr>
      <vt:lpstr>Logging System</vt:lpstr>
      <vt:lpstr>Pros</vt:lpstr>
      <vt:lpstr>Pros</vt:lpstr>
      <vt:lpstr>Cons</vt:lpstr>
      <vt:lpstr>PowerPoint Presentation</vt:lpstr>
      <vt:lpstr>When to use</vt:lpstr>
      <vt:lpstr>Known Uses</vt:lpstr>
      <vt:lpstr>Iterator</vt:lpstr>
      <vt:lpstr>Iterator</vt:lpstr>
      <vt:lpstr>Iterator</vt:lpstr>
      <vt:lpstr>PowerPoint Presentation</vt:lpstr>
      <vt:lpstr>Structure</vt:lpstr>
      <vt:lpstr>Implementation</vt:lpstr>
      <vt:lpstr>Implementation</vt:lpstr>
      <vt:lpstr>C++ Implementation</vt:lpstr>
      <vt:lpstr>C++ Implementation</vt:lpstr>
      <vt:lpstr>Example</vt:lpstr>
      <vt:lpstr>Containers</vt:lpstr>
      <vt:lpstr>Issues</vt:lpstr>
      <vt:lpstr>Issues</vt:lpstr>
      <vt:lpstr>Issues</vt:lpstr>
      <vt:lpstr>Structure</vt:lpstr>
      <vt:lpstr>Structure</vt:lpstr>
      <vt:lpstr>Pros</vt:lpstr>
      <vt:lpstr>Pros</vt:lpstr>
      <vt:lpstr>Cons</vt:lpstr>
      <vt:lpstr>When to use</vt:lpstr>
      <vt:lpstr>Observer Pattern</vt:lpstr>
      <vt:lpstr>Observer Pattern</vt:lpstr>
      <vt:lpstr>Enemy Alert System</vt:lpstr>
      <vt:lpstr>PowerPoint Presentation</vt:lpstr>
      <vt:lpstr>Structure</vt:lpstr>
      <vt:lpstr>Collaboration</vt:lpstr>
      <vt:lpstr>Implementation</vt:lpstr>
      <vt:lpstr>Implementation</vt:lpstr>
      <vt:lpstr>Implementation</vt:lpstr>
      <vt:lpstr>Push Model</vt:lpstr>
      <vt:lpstr>Pull Model</vt:lpstr>
      <vt:lpstr>Temperature Sensor</vt:lpstr>
      <vt:lpstr>Implementation</vt:lpstr>
      <vt:lpstr>Change Manager</vt:lpstr>
      <vt:lpstr>Temperature Sensor</vt:lpstr>
      <vt:lpstr>Temperature Sensor</vt:lpstr>
      <vt:lpstr>Temperature Sensor</vt:lpstr>
      <vt:lpstr>ChangeManager</vt:lpstr>
      <vt:lpstr>Structure</vt:lpstr>
      <vt:lpstr>Pros</vt:lpstr>
      <vt:lpstr>Cons</vt:lpstr>
      <vt:lpstr>When to use</vt:lpstr>
      <vt:lpstr>Mediator Pattern</vt:lpstr>
      <vt:lpstr>Mediator Pattern</vt:lpstr>
      <vt:lpstr>Example</vt:lpstr>
      <vt:lpstr>Example</vt:lpstr>
      <vt:lpstr>PowerPoint Presentation</vt:lpstr>
      <vt:lpstr>Structure</vt:lpstr>
      <vt:lpstr>Collaboration</vt:lpstr>
      <vt:lpstr>Implementation</vt:lpstr>
      <vt:lpstr>Implementation</vt:lpstr>
      <vt:lpstr>Chat System</vt:lpstr>
      <vt:lpstr>Chat System</vt:lpstr>
      <vt:lpstr>Dialog Mediator</vt:lpstr>
      <vt:lpstr>Structure</vt:lpstr>
      <vt:lpstr>Chat Server</vt:lpstr>
      <vt:lpstr>Dialog</vt:lpstr>
      <vt:lpstr>Pros</vt:lpstr>
      <vt:lpstr>Cons</vt:lpstr>
      <vt:lpstr>When to use</vt:lpstr>
      <vt:lpstr>State</vt:lpstr>
      <vt:lpstr>State</vt:lpstr>
      <vt:lpstr>PowerPoint Presentation</vt:lpstr>
      <vt:lpstr>Structure</vt:lpstr>
      <vt:lpstr>Implementation</vt:lpstr>
      <vt:lpstr>Implementation</vt:lpstr>
      <vt:lpstr>PowerPoint Presentation</vt:lpstr>
      <vt:lpstr>PowerPoint Presentation</vt:lpstr>
      <vt:lpstr>Lamp States</vt:lpstr>
      <vt:lpstr>Implementation</vt:lpstr>
      <vt:lpstr>Implementation</vt:lpstr>
      <vt:lpstr>Implementation</vt:lpstr>
      <vt:lpstr>Transition Table</vt:lpstr>
      <vt:lpstr>PowerPoint Presentation</vt:lpstr>
      <vt:lpstr>Methods For States</vt:lpstr>
      <vt:lpstr>Structure</vt:lpstr>
      <vt:lpstr>Structure</vt:lpstr>
      <vt:lpstr>Pros</vt:lpstr>
      <vt:lpstr>Cons</vt:lpstr>
      <vt:lpstr>When to use</vt:lpstr>
      <vt:lpstr>PowerPoint Presentation</vt:lpstr>
      <vt:lpstr>Structure</vt:lpstr>
      <vt:lpstr>Implementation</vt:lpstr>
      <vt:lpstr>Implementation</vt:lpstr>
      <vt:lpstr>Geometric Shapes</vt:lpstr>
      <vt:lpstr>Structure</vt:lpstr>
      <vt:lpstr>Single/Double Dispatch</vt:lpstr>
      <vt:lpstr>Double Dispatch</vt:lpstr>
      <vt:lpstr>Cyclic Dependency</vt:lpstr>
      <vt:lpstr>Partial Visitation</vt:lpstr>
      <vt:lpstr>Acyclic Visitor</vt:lpstr>
      <vt:lpstr>Variant</vt:lpstr>
      <vt:lpstr>Structure</vt:lpstr>
      <vt:lpstr>Shapes</vt:lpstr>
      <vt:lpstr>Variant Visitor</vt:lpstr>
      <vt:lpstr>Pros</vt:lpstr>
      <vt:lpstr>Cons</vt:lpstr>
      <vt:lpstr>When to use</vt:lpstr>
      <vt:lpstr>PowerPoint Presentation</vt:lpstr>
      <vt:lpstr>Structure</vt:lpstr>
      <vt:lpstr>Implementation</vt:lpstr>
      <vt:lpstr>Implementation</vt:lpstr>
      <vt:lpstr>Expression Evaluation</vt:lpstr>
      <vt:lpstr>Lexical Analysis</vt:lpstr>
      <vt:lpstr>Parsing</vt:lpstr>
      <vt:lpstr>Example</vt:lpstr>
      <vt:lpstr>Abstract Syntax Tree</vt:lpstr>
      <vt:lpstr>Structure</vt:lpstr>
      <vt:lpstr>Boolean Expression Evaluation</vt:lpstr>
      <vt:lpstr>RPN Evaluation</vt:lpstr>
      <vt:lpstr>Pros</vt:lpstr>
      <vt:lpstr>Cons</vt:lpstr>
      <vt:lpstr>When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Design Patterns</dc:title>
  <dc:creator>Umar Lone</dc:creator>
  <dc:description>support@poash.com</dc:description>
  <cp:lastModifiedBy>Umar Lone</cp:lastModifiedBy>
  <cp:revision>6</cp:revision>
  <dcterms:created xsi:type="dcterms:W3CDTF">2020-08-11T07:19:07Z</dcterms:created>
  <dcterms:modified xsi:type="dcterms:W3CDTF">2021-01-26T13:52:35Z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