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font" Target="fonts/RobotoSlab-regular.fntdata"/><Relationship Id="rId18" Type="http://schemas.openxmlformats.org/officeDocument/2006/relationships/font" Target="fonts/Roboto-boldItalic.fntdata"/><Relationship Id="rId8" Type="http://schemas.openxmlformats.org/officeDocument/2006/relationships/slide" Target="slides/slide3.xml"/><Relationship Id="rId3" Type="http://schemas.openxmlformats.org/officeDocument/2006/relationships/presProps" Target="presProps.xml"/><Relationship Id="rId21"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font" Target="fonts/Roboto-italic.fntdata"/><Relationship Id="rId7" Type="http://schemas.openxmlformats.org/officeDocument/2006/relationships/slide" Target="slides/slide2.xml"/><Relationship Id="rId2" Type="http://schemas.openxmlformats.org/officeDocument/2006/relationships/viewProps" Target="viewProps.xml"/><Relationship Id="rId16" Type="http://schemas.openxmlformats.org/officeDocument/2006/relationships/font" Target="fonts/Roboto-bold.fntdata"/><Relationship Id="rId20" Type="http://schemas.openxmlformats.org/officeDocument/2006/relationships/customXml" Target="../customXml/item2.xml"/><Relationship Id="rId11" Type="http://schemas.openxmlformats.org/officeDocument/2006/relationships/slide" Target="slides/slide6.xml"/><Relationship Id="rId1" Type="http://schemas.openxmlformats.org/officeDocument/2006/relationships/theme" Target="theme/theme2.xml"/><Relationship Id="rId6" Type="http://schemas.openxmlformats.org/officeDocument/2006/relationships/slide" Target="slides/slide1.xml"/><Relationship Id="rId15" Type="http://schemas.openxmlformats.org/officeDocument/2006/relationships/font" Target="fonts/Roboto-regular.fntdata"/><Relationship Id="rId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customXml" Target="../customXml/item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Slab-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5b4025a83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5b4025a83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5b4107b55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5b4107b55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b4107b5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5b4107b5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5b4025a83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5b4025a83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b4107b55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b4107b55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b4025a83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b4025a83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Creating a Chatbot with OpenAI API</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Making an AI Application with OpenAI API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Context is important</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Different from the previous examples of zero shot prompting, we will now take context into account.</a:t>
            </a:r>
            <a:endParaRPr/>
          </a:p>
          <a:p>
            <a:pPr indent="0" lvl="0" marL="0" rtl="0" algn="l">
              <a:spcBef>
                <a:spcPts val="1200"/>
              </a:spcBef>
              <a:spcAft>
                <a:spcPts val="1200"/>
              </a:spcAft>
              <a:buNone/>
            </a:pPr>
            <a:r>
              <a:rPr lang="en"/>
              <a:t>Context is previous chat conversations that provide guidance for the future output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Example</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rPr lang="en"/>
              <a:t>System =&gt; You are a helpful assistant built to provide guidance on doing chores.</a:t>
            </a:r>
            <a:endParaRPr/>
          </a:p>
          <a:p>
            <a:pPr indent="0" lvl="0" marL="457200" rtl="0" algn="l">
              <a:spcBef>
                <a:spcPts val="1200"/>
              </a:spcBef>
              <a:spcAft>
                <a:spcPts val="0"/>
              </a:spcAft>
              <a:buNone/>
            </a:pPr>
            <a:r>
              <a:rPr lang="en"/>
              <a:t>System =&gt; You're trained on white collar jobs like scheduling appointments, data entry, and making reservations.</a:t>
            </a:r>
            <a:endParaRPr/>
          </a:p>
          <a:p>
            <a:pPr indent="0" lvl="0" marL="457200" rtl="0" algn="l">
              <a:spcBef>
                <a:spcPts val="1200"/>
              </a:spcBef>
              <a:spcAft>
                <a:spcPts val="0"/>
              </a:spcAft>
              <a:buNone/>
            </a:pPr>
            <a:r>
              <a:rPr lang="en"/>
              <a:t>User =&gt; </a:t>
            </a:r>
            <a:r>
              <a:rPr lang="en"/>
              <a:t>I need to make an appointment with Bob sagat tomorrow at 3pm</a:t>
            </a:r>
            <a:endParaRPr/>
          </a:p>
          <a:p>
            <a:pPr indent="0" lvl="0" marL="457200" rtl="0" algn="l">
              <a:spcBef>
                <a:spcPts val="1200"/>
              </a:spcBef>
              <a:spcAft>
                <a:spcPts val="0"/>
              </a:spcAft>
              <a:buNone/>
            </a:pPr>
            <a:r>
              <a:rPr lang="en"/>
              <a:t>Assistant =&gt;</a:t>
            </a:r>
            <a:endParaRPr/>
          </a:p>
          <a:p>
            <a:pPr indent="0" lvl="0" marL="0" rtl="0" algn="l">
              <a:spcBef>
                <a:spcPts val="1200"/>
              </a:spcBef>
              <a:spcAft>
                <a:spcPts val="1200"/>
              </a:spcAft>
              <a:buNone/>
            </a:pPr>
            <a:r>
              <a:rPr lang="en"/>
              <a:t>This is all one prompt, so the new response takes into account the previous messages to build the new response.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Translating it to code</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{"role": "system", "content": "You are a helpful assistant built to provide guidance on doing chores."},</a:t>
            </a:r>
            <a:endParaRPr/>
          </a:p>
          <a:p>
            <a:pPr indent="0" lvl="0" marL="0" rtl="0" algn="l">
              <a:spcBef>
                <a:spcPts val="1200"/>
              </a:spcBef>
              <a:spcAft>
                <a:spcPts val="0"/>
              </a:spcAft>
              <a:buNone/>
            </a:pPr>
            <a:r>
              <a:rPr lang="en"/>
              <a:t>    {"role": "system", "content": "You're trained on white collar jobs like scheduling appointments, data entry, and making reservations."},</a:t>
            </a:r>
            <a:endParaRPr/>
          </a:p>
          <a:p>
            <a:pPr indent="0" lvl="0" marL="0" rtl="0" algn="l">
              <a:spcBef>
                <a:spcPts val="1200"/>
              </a:spcBef>
              <a:spcAft>
                <a:spcPts val="0"/>
              </a:spcAft>
              <a:buNone/>
            </a:pPr>
            <a:r>
              <a:rPr lang="en"/>
              <a:t>    {"role": "user", "content": "I need to make an appointment with Bob sagat tomorrow at 3pm"}</a:t>
            </a:r>
            <a:endParaRPr/>
          </a:p>
          <a:p>
            <a:pPr indent="0" lvl="0" marL="0" rtl="0" algn="l">
              <a:spcBef>
                <a:spcPts val="1200"/>
              </a:spcBef>
              <a:spcAft>
                <a:spcPts val="1200"/>
              </a:spcAft>
              <a:buNone/>
            </a:pPr>
            <a:r>
              <a:rPr lang="en"/>
              <a:t>This is the input for the LLM API call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Response</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I'm sorry, but as an AI language model, I don't have real-time access to personal calendars or the ability to make appointments. However, I can help guide you on how to make an appointment with Bob Sagat. Here's what you can try:</a:t>
            </a:r>
            <a:endParaRPr/>
          </a:p>
          <a:p>
            <a:pPr indent="0" lvl="0" marL="0" rtl="0" algn="l">
              <a:spcBef>
                <a:spcPts val="1200"/>
              </a:spcBef>
              <a:spcAft>
                <a:spcPts val="0"/>
              </a:spcAft>
              <a:buNone/>
            </a:pPr>
            <a:r>
              <a:rPr lang="en"/>
              <a:t>1. Find contact information: Look for an official website, social media profile, or contact information for Bob Sagat. Usually, celebrities have a team managing their appointments, so finding the right contact information is crucial.</a:t>
            </a:r>
            <a:endParaRPr/>
          </a:p>
          <a:p>
            <a:pPr indent="0" lvl="0" marL="0" rtl="0" algn="l">
              <a:spcBef>
                <a:spcPts val="1200"/>
              </a:spcBef>
              <a:spcAft>
                <a:spcPts val="0"/>
              </a:spcAft>
              <a:buNone/>
            </a:pPr>
            <a:r>
              <a:rPr lang="en"/>
              <a:t>2. Reach out via email or phone: Once you have the contact information, send a polite email or make a phone call to the provided contact. Clearly state your purpose of wanting to schedule an appointment with Bob Sagat, mentioning the date and time you are interested in (tomorrow at 3pm).</a:t>
            </a:r>
            <a:endParaRPr/>
          </a:p>
          <a:p>
            <a:pPr indent="0" lvl="0" marL="0" rtl="0" algn="l">
              <a:spcBef>
                <a:spcPts val="1200"/>
              </a:spcBef>
              <a:spcAft>
                <a:spcPts val="0"/>
              </a:spcAft>
              <a:buNone/>
            </a:pPr>
            <a:r>
              <a:rPr lang="en"/>
              <a:t>3. Be prepared for alternatives: Keep in mind that celebrities' schedules can be busy and subject to change. Be open to and prepared for alternative dates or times in case the requested time is not available.</a:t>
            </a:r>
            <a:endParaRPr/>
          </a:p>
          <a:p>
            <a:pPr indent="0" lvl="0" marL="0" rtl="0" algn="l">
              <a:spcBef>
                <a:spcPts val="1200"/>
              </a:spcBef>
              <a:spcAft>
                <a:spcPts val="1200"/>
              </a:spcAft>
              <a:buNone/>
            </a:pPr>
            <a:r>
              <a:rPr lang="en"/>
              <a:t>Remember, these steps are just a general guideline, and it's always best to follow any specific instructions or protocols that may be provided for contacting Bob Sagat.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New Context</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=&gt; You are a helpful assistant built to provide guidance on doing chores.</a:t>
            </a:r>
            <a:endParaRPr/>
          </a:p>
          <a:p>
            <a:pPr indent="0" lvl="0" marL="0" rtl="0" algn="l">
              <a:spcBef>
                <a:spcPts val="1200"/>
              </a:spcBef>
              <a:spcAft>
                <a:spcPts val="0"/>
              </a:spcAft>
              <a:buNone/>
            </a:pPr>
            <a:r>
              <a:rPr lang="en"/>
              <a:t>System =&gt; You're trained on white collar jobs like scheduling appointments, data entry, and making reservations.</a:t>
            </a:r>
            <a:endParaRPr/>
          </a:p>
          <a:p>
            <a:pPr indent="0" lvl="0" marL="0" rtl="0" algn="l">
              <a:spcBef>
                <a:spcPts val="1200"/>
              </a:spcBef>
              <a:spcAft>
                <a:spcPts val="0"/>
              </a:spcAft>
              <a:buNone/>
            </a:pPr>
            <a:r>
              <a:rPr lang="en"/>
              <a:t>User =&gt; I need to make an appointment with Bob sagat tomorrow at 3pm</a:t>
            </a:r>
            <a:endParaRPr/>
          </a:p>
          <a:p>
            <a:pPr indent="0" lvl="0" marL="0" rtl="0" algn="l">
              <a:spcBef>
                <a:spcPts val="1200"/>
              </a:spcBef>
              <a:spcAft>
                <a:spcPts val="0"/>
              </a:spcAft>
              <a:buNone/>
            </a:pPr>
            <a:r>
              <a:rPr lang="en"/>
              <a:t>Assistant =&gt; I'm sorry, but as an AI language model, I don't…</a:t>
            </a:r>
            <a:endParaRPr/>
          </a:p>
          <a:p>
            <a:pPr indent="0" lvl="0" marL="0" rtl="0" algn="l">
              <a:spcBef>
                <a:spcPts val="1200"/>
              </a:spcBef>
              <a:spcAft>
                <a:spcPts val="1200"/>
              </a:spcAft>
              <a:buNone/>
            </a:pPr>
            <a:r>
              <a:rPr lang="en"/>
              <a:t>User =&gt;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Performance Considerations</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Generally LLMs have a max context window size. If you hit the max context window size, you may need to increase the context window</a:t>
            </a:r>
            <a:endParaRPr/>
          </a:p>
          <a:p>
            <a:pPr indent="0" lvl="0" marL="0" rtl="0" algn="l">
              <a:spcBef>
                <a:spcPts val="1200"/>
              </a:spcBef>
              <a:spcAft>
                <a:spcPts val="1200"/>
              </a:spcAft>
              <a:buNone/>
            </a:pPr>
            <a:r>
              <a:rPr lang="en"/>
              <a:t>You might need to break down </a:t>
            </a:r>
            <a:r>
              <a:rPr lang="en"/>
              <a:t>complex</a:t>
            </a:r>
            <a:r>
              <a:rPr lang="en"/>
              <a:t> prompts into smaller parts to get optimal performance.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9" ma:contentTypeDescription="Create a new document." ma:contentTypeScope="" ma:versionID="0f295b4eaac5758ed5fac4959b75d881">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57dd884e41ecc57e715e77a3a1c4b2cc"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Props1.xml><?xml version="1.0" encoding="utf-8"?>
<ds:datastoreItem xmlns:ds="http://schemas.openxmlformats.org/officeDocument/2006/customXml" ds:itemID="{CC9004DB-C193-4916-BDC7-304D3787C89D}"/>
</file>

<file path=customXml/itemProps2.xml><?xml version="1.0" encoding="utf-8"?>
<ds:datastoreItem xmlns:ds="http://schemas.openxmlformats.org/officeDocument/2006/customXml" ds:itemID="{F9E82C30-B90E-46C9-B3CE-915F73117D98}"/>
</file>

<file path=customXml/itemProps3.xml><?xml version="1.0" encoding="utf-8"?>
<ds:datastoreItem xmlns:ds="http://schemas.openxmlformats.org/officeDocument/2006/customXml" ds:itemID="{A681F377-EAC2-41FD-9A99-F826729F551B}"/>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