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font" Target="fonts/Roboto-bold.fntdata"/><Relationship Id="rId3" Type="http://schemas.openxmlformats.org/officeDocument/2006/relationships/presProps" Target="presProps.xml"/><Relationship Id="rId34" Type="http://schemas.openxmlformats.org/officeDocument/2006/relationships/customXml" Target="../customXml/item3.xml"/><Relationship Id="rId25" Type="http://schemas.openxmlformats.org/officeDocument/2006/relationships/font" Target="fonts/Montserrat-bold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customXml" Target="../customXml/item2.xml"/><Relationship Id="rId20" Type="http://schemas.openxmlformats.org/officeDocument/2006/relationships/font" Target="fonts/Roboto-regular.fntdata"/><Relationship Id="rId2" Type="http://schemas.openxmlformats.org/officeDocument/2006/relationships/viewProps" Target="viewProps.xml"/><Relationship Id="rId29" Type="http://schemas.openxmlformats.org/officeDocument/2006/relationships/font" Target="fonts/Lato-bold.fntdata"/><Relationship Id="rId16" Type="http://schemas.openxmlformats.org/officeDocument/2006/relationships/slide" Target="slides/slide11.xml"/><Relationship Id="rId24" Type="http://schemas.openxmlformats.org/officeDocument/2006/relationships/font" Target="fonts/Montserrat-regular.fntdata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customXml" Target="../customXml/item1.xml"/><Relationship Id="rId23" Type="http://schemas.openxmlformats.org/officeDocument/2006/relationships/font" Target="fonts/Roboto-boldItalic.fntdata"/><Relationship Id="rId28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1" Type="http://schemas.openxmlformats.org/officeDocument/2006/relationships/font" Target="fonts/Lato-boldItalic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font" Target="fonts/Roboto-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font" Target="fonts/Montserrat-boldItalic.fntdata"/><Relationship Id="rId30" Type="http://schemas.openxmlformats.org/officeDocument/2006/relationships/font" Target="fonts/Lato-italic.fntdata"/><Relationship Id="rId14" Type="http://schemas.openxmlformats.org/officeDocument/2006/relationships/slide" Target="slides/slide9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b3b9bbc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b3b9bbc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b3a9dbe7a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b3a9dbe7a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b3b9bb9e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b3b9bb9e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5c23191cd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5c23191cd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b3b9bb9e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5b3b9bb9e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b1fc0908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b1fc0908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b3a9dbe7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b3a9dbe7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b1fc0908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b1fc0908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b1fc0908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b1fc0908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b3a9dbe7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b3a9dbe7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b3a9dbe7a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b3a9dbe7a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b3a9dbe7a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b3a9dbe7a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b3a9dbe7a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5b3a9dbe7a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latform.openai.com/docs/model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latform.openai.com/docs/models/gpt-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openai/openai-pytho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latform.openai.com/docs/api-reference/chat/creat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OpenAI API Overview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AI for creating content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</a:t>
            </a:r>
            <a:r>
              <a:rPr lang="en"/>
              <a:t>Response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Response: This is indeed a test!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This has less than the maximum number of tokens (7)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Davinci 3 is variation of the models that OpenAI provides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https://platform.openai.com/docs/models</a:t>
            </a:r>
            <a:r>
              <a:rPr lang="en" sz="1700"/>
              <a:t> 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it yourself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297500" y="1188725"/>
            <a:ext cx="7038900" cy="3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n" sz="964">
                <a:latin typeface="Courier New"/>
                <a:ea typeface="Courier New"/>
                <a:cs typeface="Courier New"/>
                <a:sym typeface="Courier New"/>
              </a:rPr>
              <a:t>OPENAI_API_KEY=&lt;Secret Key&gt;;</a:t>
            </a:r>
            <a:endParaRPr sz="96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n" sz="864">
                <a:latin typeface="Courier New"/>
                <a:ea typeface="Courier New"/>
                <a:cs typeface="Courier New"/>
                <a:sym typeface="Courier New"/>
              </a:rPr>
              <a:t>curl https://api.openai.com/v1/completions \</a:t>
            </a:r>
            <a:endParaRPr sz="86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n" sz="864">
                <a:latin typeface="Courier New"/>
                <a:ea typeface="Courier New"/>
                <a:cs typeface="Courier New"/>
                <a:sym typeface="Courier New"/>
              </a:rPr>
              <a:t>  -H "Content-Type: application/json" \</a:t>
            </a:r>
            <a:endParaRPr sz="86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n" sz="864">
                <a:latin typeface="Courier New"/>
                <a:ea typeface="Courier New"/>
                <a:cs typeface="Courier New"/>
                <a:sym typeface="Courier New"/>
              </a:rPr>
              <a:t>  -H "Authorization: Bearer $OPENAI_API_KEY" \</a:t>
            </a:r>
            <a:endParaRPr sz="86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n" sz="864">
                <a:latin typeface="Courier New"/>
                <a:ea typeface="Courier New"/>
                <a:cs typeface="Courier New"/>
                <a:sym typeface="Courier New"/>
              </a:rPr>
              <a:t>  -d '{</a:t>
            </a:r>
            <a:endParaRPr sz="86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64">
                <a:latin typeface="Courier New"/>
                <a:ea typeface="Courier New"/>
                <a:cs typeface="Courier New"/>
                <a:sym typeface="Courier New"/>
              </a:rPr>
              <a:t>    "model": "text-davinci-003",</a:t>
            </a:r>
            <a:endParaRPr sz="86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64">
                <a:latin typeface="Courier New"/>
                <a:ea typeface="Courier New"/>
                <a:cs typeface="Courier New"/>
                <a:sym typeface="Courier New"/>
              </a:rPr>
              <a:t>    "prompt": "Is there cake at the end?",</a:t>
            </a:r>
            <a:endParaRPr sz="86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64">
                <a:latin typeface="Courier New"/>
                <a:ea typeface="Courier New"/>
                <a:cs typeface="Courier New"/>
                <a:sym typeface="Courier New"/>
              </a:rPr>
              <a:t>    "max_tokens": 7,</a:t>
            </a:r>
            <a:endParaRPr sz="86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64">
                <a:latin typeface="Courier New"/>
                <a:ea typeface="Courier New"/>
                <a:cs typeface="Courier New"/>
                <a:sym typeface="Courier New"/>
              </a:rPr>
              <a:t>    "temperature": 0</a:t>
            </a:r>
            <a:endParaRPr sz="86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64">
                <a:latin typeface="Courier New"/>
                <a:ea typeface="Courier New"/>
                <a:cs typeface="Courier New"/>
                <a:sym typeface="Courier New"/>
              </a:rPr>
              <a:t>  }'</a:t>
            </a:r>
            <a:endParaRPr sz="86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65"/>
              <a:t>Hint: Replace the secret key with your secret key and paste it into the terminal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Response</a:t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387900" y="1489825"/>
            <a:ext cx="5154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response is “\n\nThis is indeed a test” which has 7 tokens (\n, \n, This, is, indeed, a test) which ends up terminating the response</a:t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1846" y="1381700"/>
            <a:ext cx="3339476" cy="31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and Tokens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Tokens are the number of characters in a prompt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Context is the total number of tokens that the AI model can consider when making a response.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model that is capable of handling more tokens can consider more words when generating a response and might be able to create a response that is more accurate than a model that has a smaller context window.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Typically context size is in the model 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Gpt-3.5-16k =&gt; 16k context length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Gpt-4-32k =&gt; 32k context length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OpenAI models</a:t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find a list of models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https://platform.openai.com/docs/models/gpt-4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popular ones are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gpt-4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gpt-4-32k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gpt-3.5-turbo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gpt-3.5-turbo-16k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</a:t>
            </a:r>
            <a:r>
              <a:rPr lang="en"/>
              <a:t>ext-davinci-003 (legacy)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code-davinci-002 (legacy)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Options for text generation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Chat Completion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Text Completion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API features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Image Generation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Audio Transcription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File parsing for fine tuning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Embedding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Content Moderation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you do with it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Summarization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Chat AI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Translation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 Extraction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Classification, Categorization, and Sentiment Analysis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More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OpenAI Python Library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Install the library using pip by running this command in your terminal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	pip install --upgrade openai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Link: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https://github.com/openai/openai-python</a:t>
            </a: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Chat Completion API call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600" y="1560550"/>
            <a:ext cx="7586548" cy="14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9663" y="3170800"/>
            <a:ext cx="3426150" cy="201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/>
        </p:nvSpPr>
        <p:spPr>
          <a:xfrm>
            <a:off x="2308188" y="3234675"/>
            <a:ext cx="2595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Response: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95825" y="1560550"/>
            <a:ext cx="2595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Query: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Parameters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886350" y="1476750"/>
            <a:ext cx="7371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Model</a:t>
            </a:r>
            <a:r>
              <a:rPr lang="en" sz="1600"/>
              <a:t> - Text model for use,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Max Tokens</a:t>
            </a:r>
            <a:r>
              <a:rPr lang="en" sz="1600"/>
              <a:t> - Maximum number of characters for response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Temperature</a:t>
            </a:r>
            <a:r>
              <a:rPr lang="en" sz="1600"/>
              <a:t> - Number from 0 to 2, changes the variance in responses. For example, temperature of 0.8 would make responses more random.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N - </a:t>
            </a:r>
            <a:r>
              <a:rPr lang="en" sz="1600"/>
              <a:t>Number of chat completion choices to generate per input message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Full list of parameters are here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https://platform.openai.com/docs/api-reference/chat/create</a:t>
            </a: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it yourself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65"/>
              <a:t>Copy and paste this into your terminal. </a:t>
            </a:r>
            <a:endParaRPr sz="14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96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964">
                <a:latin typeface="Courier New"/>
                <a:ea typeface="Courier New"/>
                <a:cs typeface="Courier New"/>
                <a:sym typeface="Courier New"/>
              </a:rPr>
              <a:t>OPENAI_API_KEY=&lt;Secret Key&gt;;</a:t>
            </a:r>
            <a:endParaRPr sz="96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864">
                <a:latin typeface="Courier New"/>
                <a:ea typeface="Courier New"/>
                <a:cs typeface="Courier New"/>
                <a:sym typeface="Courier New"/>
              </a:rPr>
              <a:t>curl https://api.openai.com/v1/chat/completions \</a:t>
            </a:r>
            <a:endParaRPr sz="86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864">
                <a:latin typeface="Courier New"/>
                <a:ea typeface="Courier New"/>
                <a:cs typeface="Courier New"/>
                <a:sym typeface="Courier New"/>
              </a:rPr>
              <a:t>  -H "Content-Type: application/json" \</a:t>
            </a:r>
            <a:endParaRPr sz="86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864">
                <a:latin typeface="Courier New"/>
                <a:ea typeface="Courier New"/>
                <a:cs typeface="Courier New"/>
                <a:sym typeface="Courier New"/>
              </a:rPr>
              <a:t>  -H "Authorization: Bearer $OPENAI_API_KEY" \</a:t>
            </a:r>
            <a:endParaRPr sz="86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864">
                <a:latin typeface="Courier New"/>
                <a:ea typeface="Courier New"/>
                <a:cs typeface="Courier New"/>
                <a:sym typeface="Courier New"/>
              </a:rPr>
              <a:t>  -d '{</a:t>
            </a:r>
            <a:endParaRPr sz="86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864">
                <a:latin typeface="Courier New"/>
                <a:ea typeface="Courier New"/>
                <a:cs typeface="Courier New"/>
                <a:sym typeface="Courier New"/>
              </a:rPr>
              <a:t>    "model": "gpt-3.5-turbo",</a:t>
            </a:r>
            <a:endParaRPr sz="86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864">
                <a:latin typeface="Courier New"/>
                <a:ea typeface="Courier New"/>
                <a:cs typeface="Courier New"/>
                <a:sym typeface="Courier New"/>
              </a:rPr>
              <a:t>    "messages": [{"role": "system", "content": "You are a helpful developer"}, {"role": "user", "content": "Hello!"}]</a:t>
            </a:r>
            <a:endParaRPr sz="86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864">
                <a:latin typeface="Courier New"/>
                <a:ea typeface="Courier New"/>
                <a:cs typeface="Courier New"/>
                <a:sym typeface="Courier New"/>
              </a:rPr>
              <a:t>  }'</a:t>
            </a:r>
            <a:endParaRPr sz="864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Completion API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387900" y="1489825"/>
            <a:ext cx="2542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uses the v1/completions API to complete a prompt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This prompt is “Say this is a test” and uses the text-davinci-003 with a maximum number of words of 7</a:t>
            </a:r>
            <a:endParaRPr sz="1600"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450" y="1489825"/>
            <a:ext cx="5929500" cy="27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21A73EA7-2150-40E5-B484-4BB37308D590}"/>
</file>

<file path=customXml/itemProps2.xml><?xml version="1.0" encoding="utf-8"?>
<ds:datastoreItem xmlns:ds="http://schemas.openxmlformats.org/officeDocument/2006/customXml" ds:itemID="{69016BD9-6ABB-49DF-99F6-B5C2AE965B5A}"/>
</file>

<file path=customXml/itemProps3.xml><?xml version="1.0" encoding="utf-8"?>
<ds:datastoreItem xmlns:ds="http://schemas.openxmlformats.org/officeDocument/2006/customXml" ds:itemID="{97E8BB0C-7E62-4665-9FA7-9430417337AB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