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font" Target="fonts/Lato-regular.fntdata"/><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1" Type="http://schemas.openxmlformats.org/officeDocument/2006/relationships/slide" Target="slides/slide16.xml"/><Relationship Id="rId3" Type="http://schemas.openxmlformats.org/officeDocument/2006/relationships/presProps" Target="presProps.xml"/><Relationship Id="rId25" Type="http://schemas.openxmlformats.org/officeDocument/2006/relationships/font" Target="fonts/Montserrat-boldItalic.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0" Type="http://schemas.openxmlformats.org/officeDocument/2006/relationships/slide" Target="slides/slide15.xml"/><Relationship Id="rId2" Type="http://schemas.openxmlformats.org/officeDocument/2006/relationships/viewProps" Target="viewProps.xml"/><Relationship Id="rId29" Type="http://schemas.openxmlformats.org/officeDocument/2006/relationships/font" Target="fonts/Lato-boldItalic.fntdata"/><Relationship Id="rId16" Type="http://schemas.openxmlformats.org/officeDocument/2006/relationships/slide" Target="slides/slide11.xml"/><Relationship Id="rId24" Type="http://schemas.openxmlformats.org/officeDocument/2006/relationships/font" Target="fonts/Montserrat-italic.fntdata"/><Relationship Id="rId1" Type="http://schemas.openxmlformats.org/officeDocument/2006/relationships/theme" Target="theme/theme1.xml"/><Relationship Id="rId6" Type="http://schemas.openxmlformats.org/officeDocument/2006/relationships/slide" Target="slides/slide1.xml"/><Relationship Id="rId11" Type="http://schemas.openxmlformats.org/officeDocument/2006/relationships/slide" Target="slides/slide6.xml"/><Relationship Id="rId32" Type="http://schemas.openxmlformats.org/officeDocument/2006/relationships/customXml" Target="../customXml/item3.xml"/><Relationship Id="rId23" Type="http://schemas.openxmlformats.org/officeDocument/2006/relationships/font" Target="fonts/Montserrat-bold.fntdata"/><Relationship Id="rId28" Type="http://schemas.openxmlformats.org/officeDocument/2006/relationships/font" Target="fonts/Lato-italic.fntdata"/><Relationship Id="rId5" Type="http://schemas.openxmlformats.org/officeDocument/2006/relationships/notesMaster" Target="notesMasters/notesMaster1.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ustomXml" Target="../customXml/item2.xml"/><Relationship Id="rId22" Type="http://schemas.openxmlformats.org/officeDocument/2006/relationships/font" Target="fonts/Montserrat-regular.fntdata"/><Relationship Id="rId4" Type="http://schemas.openxmlformats.org/officeDocument/2006/relationships/slideMaster" Target="slideMasters/slideMaster1.xml"/><Relationship Id="rId9" Type="http://schemas.openxmlformats.org/officeDocument/2006/relationships/slide" Target="slides/slide4.xml"/><Relationship Id="rId27" Type="http://schemas.openxmlformats.org/officeDocument/2006/relationships/font" Target="fonts/Lato-bold.fntdata"/><Relationship Id="rId14" Type="http://schemas.openxmlformats.org/officeDocument/2006/relationships/slide" Target="slides/slide9.xml"/><Relationship Id="rId30"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2bd53f9acc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2bd53f9acc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2bd53f9acc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2bd53f9acc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2bd53f9acc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2bd53f9acc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2bd53f9acc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2bd53f9acc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2bd53f9acc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2bd53f9acc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2bd53f9acc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2bd53f9acc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2bd53f9acc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2bd53f9acc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2bd53f9acc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2bd53f9acc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2bd53f9ac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2bd53f9ac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bd53f9acc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2bd53f9acc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2bd53f9acc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2bd53f9acc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2bd53f9acc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2bd53f9acc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2bd53f9acc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2bd53f9acc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2bd53f9acc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2bd53f9acc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2bd53f9acc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2bd53f9acc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Basics of Prompt Engineering</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Using Generative AI to create content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Output</a:t>
            </a:r>
            <a:endParaRPr/>
          </a:p>
        </p:txBody>
      </p:sp>
      <p:sp>
        <p:nvSpPr>
          <p:cNvPr id="189" name="Google Shape;189;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Output:</a:t>
            </a:r>
            <a:endParaRPr sz="1800"/>
          </a:p>
          <a:p>
            <a:pPr indent="0" lvl="0" marL="0" rtl="0" algn="l">
              <a:spcBef>
                <a:spcPts val="1200"/>
              </a:spcBef>
              <a:spcAft>
                <a:spcPts val="0"/>
              </a:spcAft>
              <a:buNone/>
            </a:pPr>
            <a:r>
              <a:rPr lang="en" sz="1800">
                <a:latin typeface="Courier New"/>
                <a:ea typeface="Courier New"/>
                <a:cs typeface="Courier New"/>
                <a:sym typeface="Courier New"/>
              </a:rPr>
              <a:t>The large language model based product mentioned in the paragraph above is ChatGPT.</a:t>
            </a:r>
            <a:endParaRPr sz="1800">
              <a:latin typeface="Courier New"/>
              <a:ea typeface="Courier New"/>
              <a:cs typeface="Courier New"/>
              <a:sym typeface="Courier New"/>
            </a:endParaRPr>
          </a:p>
          <a:p>
            <a:pPr indent="0" lvl="0" marL="0" rtl="0" algn="l">
              <a:spcBef>
                <a:spcPts val="1200"/>
              </a:spcBef>
              <a:spcAft>
                <a:spcPts val="0"/>
              </a:spcAft>
              <a:buNone/>
            </a:pPr>
            <a:r>
              <a:t/>
            </a:r>
            <a:endParaRPr sz="1800"/>
          </a:p>
          <a:p>
            <a:pPr indent="0" lvl="0" marL="0" rtl="0" algn="l">
              <a:spcBef>
                <a:spcPts val="1200"/>
              </a:spcBef>
              <a:spcAft>
                <a:spcPts val="1200"/>
              </a:spcAft>
              <a:buNone/>
            </a:pPr>
            <a:r>
              <a:rPr lang="en" sz="1800"/>
              <a:t>There are many ways we can improve the results above, but this is already very useful.</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Question Answering</a:t>
            </a:r>
            <a:endParaRPr sz="2500"/>
          </a:p>
        </p:txBody>
      </p:sp>
      <p:sp>
        <p:nvSpPr>
          <p:cNvPr id="195" name="Google Shape;195;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One of the best ways to get the model to respond to specific answers is to improve the format of the prompt. </a:t>
            </a:r>
            <a:endParaRPr sz="1500"/>
          </a:p>
          <a:p>
            <a:pPr indent="-323850" lvl="0" marL="457200" rtl="0" algn="l">
              <a:spcBef>
                <a:spcPts val="0"/>
              </a:spcBef>
              <a:spcAft>
                <a:spcPts val="0"/>
              </a:spcAft>
              <a:buSzPts val="1500"/>
              <a:buChar char="●"/>
            </a:pPr>
            <a:r>
              <a:rPr lang="en" sz="1500"/>
              <a:t>A prompt could combine instructions, context, input, and output indicators to get improved results. </a:t>
            </a:r>
            <a:endParaRPr sz="1500"/>
          </a:p>
          <a:p>
            <a:pPr indent="-323850" lvl="0" marL="457200" rtl="0" algn="l">
              <a:spcBef>
                <a:spcPts val="0"/>
              </a:spcBef>
              <a:spcAft>
                <a:spcPts val="0"/>
              </a:spcAft>
              <a:buSzPts val="1500"/>
              <a:buChar char="●"/>
            </a:pPr>
            <a:r>
              <a:rPr lang="en" sz="1500"/>
              <a:t>While these components are not required, it becomes a good practice as the more specific you are with instruction, the better results you will get. </a:t>
            </a:r>
            <a:endParaRPr sz="1500"/>
          </a:p>
          <a:p>
            <a:pPr indent="-323850" lvl="0" marL="457200" rtl="0" algn="l">
              <a:spcBef>
                <a:spcPts val="0"/>
              </a:spcBef>
              <a:spcAft>
                <a:spcPts val="0"/>
              </a:spcAft>
              <a:buSzPts val="1500"/>
              <a:buChar char="●"/>
            </a:pPr>
            <a:r>
              <a:rPr lang="en" sz="1500"/>
              <a:t>Next is an example of how this would look following a more structured prompt.</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Example:</a:t>
            </a:r>
            <a:endParaRPr/>
          </a:p>
        </p:txBody>
      </p:sp>
      <p:sp>
        <p:nvSpPr>
          <p:cNvPr id="201" name="Google Shape;201;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 sz="1205"/>
              <a:t>Prompt:</a:t>
            </a:r>
            <a:endParaRPr sz="1205"/>
          </a:p>
          <a:p>
            <a:pPr indent="0" lvl="0" marL="0" rtl="0" algn="l">
              <a:lnSpc>
                <a:spcPct val="95000"/>
              </a:lnSpc>
              <a:spcBef>
                <a:spcPts val="1200"/>
              </a:spcBef>
              <a:spcAft>
                <a:spcPts val="0"/>
              </a:spcAft>
              <a:buSzPts val="935"/>
              <a:buNone/>
            </a:pPr>
            <a:r>
              <a:rPr lang="en" sz="1205">
                <a:latin typeface="Courier New"/>
                <a:ea typeface="Courier New"/>
                <a:cs typeface="Courier New"/>
                <a:sym typeface="Courier New"/>
              </a:rPr>
              <a:t>Answer the question based on the context below. Keep the answer short. Respond "Unsure about answer" if not sure about the answer.</a:t>
            </a:r>
            <a:endParaRPr sz="1205">
              <a:latin typeface="Courier New"/>
              <a:ea typeface="Courier New"/>
              <a:cs typeface="Courier New"/>
              <a:sym typeface="Courier New"/>
            </a:endParaRPr>
          </a:p>
          <a:p>
            <a:pPr indent="0" lvl="0" marL="0" rtl="0" algn="l">
              <a:lnSpc>
                <a:spcPct val="95000"/>
              </a:lnSpc>
              <a:spcBef>
                <a:spcPts val="1200"/>
              </a:spcBef>
              <a:spcAft>
                <a:spcPts val="0"/>
              </a:spcAft>
              <a:buSzPts val="935"/>
              <a:buNone/>
            </a:pPr>
            <a:r>
              <a:rPr lang="en" sz="1205">
                <a:latin typeface="Courier New"/>
                <a:ea typeface="Courier New"/>
                <a:cs typeface="Courier New"/>
                <a:sym typeface="Courier New"/>
              </a:rPr>
              <a:t>Context: Teplizumab traces its roots to a New Jersey drug company called Ortho Pharmaceutical. There, scientists generated an early version of the antibody, dubbed OKT3. Originally sourced from mice, the molecule was able to bind to the surface of T cells and limit their cell-killing potential. In 1986, it was approved to help prevent organ rejection after kidney transplants, making it the first therapeutic antibody allowed for human use.</a:t>
            </a:r>
            <a:endParaRPr sz="1205">
              <a:latin typeface="Courier New"/>
              <a:ea typeface="Courier New"/>
              <a:cs typeface="Courier New"/>
              <a:sym typeface="Courier New"/>
            </a:endParaRPr>
          </a:p>
          <a:p>
            <a:pPr indent="0" lvl="0" marL="0" rtl="0" algn="l">
              <a:lnSpc>
                <a:spcPct val="95000"/>
              </a:lnSpc>
              <a:spcBef>
                <a:spcPts val="1200"/>
              </a:spcBef>
              <a:spcAft>
                <a:spcPts val="0"/>
              </a:spcAft>
              <a:buSzPts val="935"/>
              <a:buNone/>
            </a:pPr>
            <a:r>
              <a:rPr lang="en" sz="1205">
                <a:latin typeface="Courier New"/>
                <a:ea typeface="Courier New"/>
                <a:cs typeface="Courier New"/>
                <a:sym typeface="Courier New"/>
              </a:rPr>
              <a:t>Question: What was OKT3 originally sourced from?</a:t>
            </a:r>
            <a:endParaRPr sz="1205">
              <a:latin typeface="Courier New"/>
              <a:ea typeface="Courier New"/>
              <a:cs typeface="Courier New"/>
              <a:sym typeface="Courier New"/>
            </a:endParaRPr>
          </a:p>
          <a:p>
            <a:pPr indent="0" lvl="0" marL="0" rtl="0" algn="l">
              <a:lnSpc>
                <a:spcPct val="95000"/>
              </a:lnSpc>
              <a:spcBef>
                <a:spcPts val="1200"/>
              </a:spcBef>
              <a:spcAft>
                <a:spcPts val="0"/>
              </a:spcAft>
              <a:buSzPts val="935"/>
              <a:buNone/>
            </a:pPr>
            <a:r>
              <a:rPr lang="en" sz="1205">
                <a:latin typeface="Courier New"/>
                <a:ea typeface="Courier New"/>
                <a:cs typeface="Courier New"/>
                <a:sym typeface="Courier New"/>
              </a:rPr>
              <a:t>Answer:</a:t>
            </a:r>
            <a:endParaRPr sz="1205">
              <a:latin typeface="Courier New"/>
              <a:ea typeface="Courier New"/>
              <a:cs typeface="Courier New"/>
              <a:sym typeface="Courier New"/>
            </a:endParaRPr>
          </a:p>
          <a:p>
            <a:pPr indent="0" lvl="0" marL="0" rtl="0" algn="l">
              <a:lnSpc>
                <a:spcPct val="95000"/>
              </a:lnSpc>
              <a:spcBef>
                <a:spcPts val="1200"/>
              </a:spcBef>
              <a:spcAft>
                <a:spcPts val="0"/>
              </a:spcAft>
              <a:buSzPts val="935"/>
              <a:buNone/>
            </a:pPr>
            <a:r>
              <a:t/>
            </a:r>
            <a:endParaRPr sz="1205"/>
          </a:p>
          <a:p>
            <a:pPr indent="0" lvl="0" marL="0" rtl="0" algn="l">
              <a:lnSpc>
                <a:spcPct val="95000"/>
              </a:lnSpc>
              <a:spcBef>
                <a:spcPts val="1200"/>
              </a:spcBef>
              <a:spcAft>
                <a:spcPts val="1200"/>
              </a:spcAft>
              <a:buSzPts val="935"/>
              <a:buNone/>
            </a:pPr>
            <a:r>
              <a:t/>
            </a:r>
            <a:endParaRPr sz="1205"/>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Output</a:t>
            </a:r>
            <a:endParaRPr/>
          </a:p>
        </p:txBody>
      </p:sp>
      <p:sp>
        <p:nvSpPr>
          <p:cNvPr id="207" name="Google Shape;207;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Output:</a:t>
            </a:r>
            <a:endParaRPr/>
          </a:p>
          <a:p>
            <a:pPr indent="0" lvl="0" marL="0" rtl="0" algn="l">
              <a:spcBef>
                <a:spcPts val="1200"/>
              </a:spcBef>
              <a:spcAft>
                <a:spcPts val="0"/>
              </a:spcAft>
              <a:buNone/>
            </a:pPr>
            <a:r>
              <a:rPr lang="en">
                <a:latin typeface="Courier New"/>
                <a:ea typeface="Courier New"/>
                <a:cs typeface="Courier New"/>
                <a:sym typeface="Courier New"/>
              </a:rPr>
              <a:t>Mice.</a:t>
            </a:r>
            <a:endParaRPr>
              <a:latin typeface="Courier New"/>
              <a:ea typeface="Courier New"/>
              <a:cs typeface="Courier New"/>
              <a:sym typeface="Courier New"/>
            </a:endParaRPr>
          </a:p>
          <a:p>
            <a:pPr indent="0" lvl="0" marL="0" rtl="0" algn="l">
              <a:spcBef>
                <a:spcPts val="1200"/>
              </a:spcBef>
              <a:spcAft>
                <a:spcPts val="1200"/>
              </a:spcAft>
              <a:buNone/>
            </a:pPr>
            <a:r>
              <a:rPr lang="en">
                <a:latin typeface="Courier New"/>
                <a:ea typeface="Courier New"/>
                <a:cs typeface="Courier New"/>
                <a:sym typeface="Courier New"/>
              </a:rPr>
              <a:t>Context obtained from Nature.</a:t>
            </a:r>
            <a:endParaRPr>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Code Generation</a:t>
            </a:r>
            <a:endParaRPr/>
          </a:p>
        </p:txBody>
      </p:sp>
      <p:sp>
        <p:nvSpPr>
          <p:cNvPr id="213" name="Google Shape;213;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One application where LLMs are quite effective is code generation. Copilot is a great example of this. There are a vast number of code-generation tasks you can perform with clever prompts. Let's look at a few examples below.</a:t>
            </a:r>
            <a:endParaRPr/>
          </a:p>
          <a:p>
            <a:pPr indent="0" lvl="0" marL="0" rtl="0" algn="l">
              <a:spcBef>
                <a:spcPts val="1200"/>
              </a:spcBef>
              <a:spcAft>
                <a:spcPts val="1200"/>
              </a:spcAft>
              <a:buNone/>
            </a:pPr>
            <a:r>
              <a:rPr lang="en"/>
              <a:t>First, let's try a simple program that greets the user.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Example:</a:t>
            </a:r>
            <a:endParaRPr/>
          </a:p>
        </p:txBody>
      </p:sp>
      <p:sp>
        <p:nvSpPr>
          <p:cNvPr id="219" name="Google Shape;219;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Prompt:</a:t>
            </a:r>
            <a:endParaRPr/>
          </a:p>
          <a:p>
            <a:pPr indent="0" lvl="0" marL="0" rtl="0" algn="l">
              <a:spcBef>
                <a:spcPts val="120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1200"/>
              </a:spcBef>
              <a:spcAft>
                <a:spcPts val="0"/>
              </a:spcAft>
              <a:buNone/>
            </a:pPr>
            <a:r>
              <a:rPr lang="en">
                <a:latin typeface="Courier New"/>
                <a:ea typeface="Courier New"/>
                <a:cs typeface="Courier New"/>
                <a:sym typeface="Courier New"/>
              </a:rPr>
              <a:t>Ask the user for their name and say "Hello"</a:t>
            </a:r>
            <a:endParaRPr>
              <a:latin typeface="Courier New"/>
              <a:ea typeface="Courier New"/>
              <a:cs typeface="Courier New"/>
              <a:sym typeface="Courier New"/>
            </a:endParaRPr>
          </a:p>
          <a:p>
            <a:pPr indent="0" lvl="0" marL="0" rtl="0" algn="l">
              <a:spcBef>
                <a:spcPts val="1200"/>
              </a:spcBef>
              <a:spcAft>
                <a:spcPts val="1200"/>
              </a:spcAft>
              <a:buNone/>
            </a:pPr>
            <a:r>
              <a:rPr lang="en">
                <a:latin typeface="Courier New"/>
                <a:ea typeface="Courier New"/>
                <a:cs typeface="Courier New"/>
                <a:sym typeface="Courier New"/>
              </a:rPr>
              <a:t>*/</a:t>
            </a:r>
            <a:endParaRPr>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Output</a:t>
            </a:r>
            <a:endParaRPr/>
          </a:p>
        </p:txBody>
      </p:sp>
      <p:sp>
        <p:nvSpPr>
          <p:cNvPr id="225" name="Google Shape;225;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Output:</a:t>
            </a:r>
            <a:endParaRPr/>
          </a:p>
          <a:p>
            <a:pPr indent="0" lvl="0" marL="0" rtl="0" algn="l">
              <a:spcBef>
                <a:spcPts val="1200"/>
              </a:spcBef>
              <a:spcAft>
                <a:spcPts val="0"/>
              </a:spcAft>
              <a:buNone/>
            </a:pPr>
            <a:r>
              <a:rPr lang="en">
                <a:latin typeface="Courier New"/>
                <a:ea typeface="Courier New"/>
                <a:cs typeface="Courier New"/>
                <a:sym typeface="Courier New"/>
              </a:rPr>
              <a:t>let name = prompt("What is your name?");</a:t>
            </a:r>
            <a:endParaRPr>
              <a:latin typeface="Courier New"/>
              <a:ea typeface="Courier New"/>
              <a:cs typeface="Courier New"/>
              <a:sym typeface="Courier New"/>
            </a:endParaRPr>
          </a:p>
          <a:p>
            <a:pPr indent="0" lvl="0" marL="0" rtl="0" algn="l">
              <a:spcBef>
                <a:spcPts val="1200"/>
              </a:spcBef>
              <a:spcAft>
                <a:spcPts val="0"/>
              </a:spcAft>
              <a:buNone/>
            </a:pPr>
            <a:r>
              <a:rPr lang="en">
                <a:latin typeface="Courier New"/>
                <a:ea typeface="Courier New"/>
                <a:cs typeface="Courier New"/>
                <a:sym typeface="Courier New"/>
              </a:rPr>
              <a:t>console.log(`Hello, ${name}!`);</a:t>
            </a:r>
            <a:endParaRPr>
              <a:latin typeface="Courier New"/>
              <a:ea typeface="Courier New"/>
              <a:cs typeface="Courier New"/>
              <a:sym typeface="Courier New"/>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You can see that we didn't even need to specify the language to use.</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What is Prompt Engineering</a:t>
            </a:r>
            <a:endParaRPr sz="2600"/>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23850" lvl="0" marL="457200" rtl="0" algn="l">
              <a:lnSpc>
                <a:spcPct val="105000"/>
              </a:lnSpc>
              <a:spcBef>
                <a:spcPts val="0"/>
              </a:spcBef>
              <a:spcAft>
                <a:spcPts val="0"/>
              </a:spcAft>
              <a:buSzPts val="1500"/>
              <a:buChar char="●"/>
            </a:pPr>
            <a:r>
              <a:rPr lang="en" sz="1500"/>
              <a:t>Prompt engineering is a relatively new discipline for developing and optimizing prompts to efficiently use language models (LMs) for a wide variety of applications and research topics. </a:t>
            </a:r>
            <a:endParaRPr sz="1500"/>
          </a:p>
          <a:p>
            <a:pPr indent="-323850" lvl="0" marL="457200" rtl="0" algn="l">
              <a:lnSpc>
                <a:spcPct val="105000"/>
              </a:lnSpc>
              <a:spcBef>
                <a:spcPts val="0"/>
              </a:spcBef>
              <a:spcAft>
                <a:spcPts val="0"/>
              </a:spcAft>
              <a:buSzPts val="1500"/>
              <a:buChar char="●"/>
            </a:pPr>
            <a:r>
              <a:rPr lang="en" sz="1500"/>
              <a:t>Prompt engineering skills help to better understand the capabilities and limitations of large language models (LLMs). </a:t>
            </a:r>
            <a:endParaRPr sz="1500"/>
          </a:p>
          <a:p>
            <a:pPr indent="-323850" lvl="0" marL="457200" rtl="0" algn="l">
              <a:lnSpc>
                <a:spcPct val="105000"/>
              </a:lnSpc>
              <a:spcBef>
                <a:spcPts val="0"/>
              </a:spcBef>
              <a:spcAft>
                <a:spcPts val="0"/>
              </a:spcAft>
              <a:buSzPts val="1500"/>
              <a:buChar char="●"/>
            </a:pPr>
            <a:r>
              <a:rPr lang="en" sz="1500"/>
              <a:t>Researchers use prompt engineering to improve the capacity of LLMs on a wide range of common and complex tasks such as question answering and arithmetic reasoning. </a:t>
            </a:r>
            <a:endParaRPr sz="1500"/>
          </a:p>
          <a:p>
            <a:pPr indent="-323850" lvl="0" marL="457200" rtl="0" algn="l">
              <a:lnSpc>
                <a:spcPct val="105000"/>
              </a:lnSpc>
              <a:spcBef>
                <a:spcPts val="0"/>
              </a:spcBef>
              <a:spcAft>
                <a:spcPts val="0"/>
              </a:spcAft>
              <a:buSzPts val="1500"/>
              <a:buChar char="●"/>
            </a:pPr>
            <a:r>
              <a:rPr lang="en" sz="1500"/>
              <a:t>Developers use prompt engineering to design robust and effective prompting techniques that interface with LLMs and other tools.</a:t>
            </a:r>
            <a:endParaRPr sz="1500"/>
          </a:p>
          <a:p>
            <a:pPr indent="0" lvl="0" marL="0" rtl="0" algn="l">
              <a:lnSpc>
                <a:spcPct val="105000"/>
              </a:lnSpc>
              <a:spcBef>
                <a:spcPts val="1200"/>
              </a:spcBef>
              <a:spcAft>
                <a:spcPts val="0"/>
              </a:spcAft>
              <a:buNone/>
            </a:pPr>
            <a:r>
              <a:t/>
            </a:r>
            <a:endParaRPr sz="1500"/>
          </a:p>
          <a:p>
            <a:pPr indent="0" lvl="0" marL="0" rtl="0" algn="l">
              <a:lnSpc>
                <a:spcPct val="105000"/>
              </a:lnSpc>
              <a:spcBef>
                <a:spcPts val="1200"/>
              </a:spcBef>
              <a:spcAft>
                <a:spcPts val="1200"/>
              </a:spcAft>
              <a:buNone/>
            </a:pPr>
            <a:r>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900"/>
              <a:t>Text Summarization</a:t>
            </a:r>
            <a:endParaRPr sz="2900"/>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One of the standard tasks in natural language generation is text summarization. </a:t>
            </a:r>
            <a:endParaRPr sz="1600"/>
          </a:p>
          <a:p>
            <a:pPr indent="-330200" lvl="0" marL="457200" rtl="0" algn="l">
              <a:spcBef>
                <a:spcPts val="0"/>
              </a:spcBef>
              <a:spcAft>
                <a:spcPts val="0"/>
              </a:spcAft>
              <a:buSzPts val="1600"/>
              <a:buChar char="●"/>
            </a:pPr>
            <a:r>
              <a:rPr lang="en" sz="1600"/>
              <a:t>Text summarization can include many different flavors and domains. </a:t>
            </a:r>
            <a:endParaRPr sz="1600"/>
          </a:p>
          <a:p>
            <a:pPr indent="-330200" lvl="0" marL="457200" rtl="0" algn="l">
              <a:spcBef>
                <a:spcPts val="0"/>
              </a:spcBef>
              <a:spcAft>
                <a:spcPts val="0"/>
              </a:spcAft>
              <a:buSzPts val="1600"/>
              <a:buChar char="●"/>
            </a:pPr>
            <a:r>
              <a:rPr lang="en" sz="1600"/>
              <a:t>One of the most promising applications of language models is the ability to summarize articles and concepts into quick and easy-to-read summaries. </a:t>
            </a:r>
            <a:endParaRPr sz="1600"/>
          </a:p>
          <a:p>
            <a:pPr indent="-330200" lvl="0" marL="457200" rtl="0" algn="l">
              <a:spcBef>
                <a:spcPts val="0"/>
              </a:spcBef>
              <a:spcAft>
                <a:spcPts val="0"/>
              </a:spcAft>
              <a:buSzPts val="1600"/>
              <a:buChar char="●"/>
            </a:pPr>
            <a:r>
              <a:rPr lang="en" sz="1600"/>
              <a:t>Let's try a basic summarization task using prompts.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Example 1:</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Prompt:</a:t>
            </a:r>
            <a:endParaRPr/>
          </a:p>
          <a:p>
            <a:pPr indent="0" lvl="0" marL="0" rtl="0" algn="l">
              <a:spcBef>
                <a:spcPts val="1200"/>
              </a:spcBef>
              <a:spcAft>
                <a:spcPts val="0"/>
              </a:spcAft>
              <a:buNone/>
            </a:pPr>
            <a:r>
              <a:rPr lang="en">
                <a:latin typeface="Courier New"/>
                <a:ea typeface="Courier New"/>
                <a:cs typeface="Courier New"/>
                <a:sym typeface="Courier New"/>
              </a:rPr>
              <a:t>Explain antibiotics</a:t>
            </a:r>
            <a:endParaRPr>
              <a:latin typeface="Courier New"/>
              <a:ea typeface="Courier New"/>
              <a:cs typeface="Courier New"/>
              <a:sym typeface="Courier New"/>
            </a:endParaRPr>
          </a:p>
          <a:p>
            <a:pPr indent="0" lvl="0" marL="0" rtl="0" algn="l">
              <a:spcBef>
                <a:spcPts val="1200"/>
              </a:spcBef>
              <a:spcAft>
                <a:spcPts val="0"/>
              </a:spcAft>
              <a:buNone/>
            </a:pPr>
            <a:r>
              <a:rPr lang="en">
                <a:latin typeface="Courier New"/>
                <a:ea typeface="Courier New"/>
                <a:cs typeface="Courier New"/>
                <a:sym typeface="Courier New"/>
              </a:rPr>
              <a:t>A:</a:t>
            </a:r>
            <a:endParaRPr>
              <a:latin typeface="Courier New"/>
              <a:ea typeface="Courier New"/>
              <a:cs typeface="Courier New"/>
              <a:sym typeface="Courier New"/>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Output:</a:t>
            </a:r>
            <a:endParaRPr/>
          </a:p>
          <a:p>
            <a:pPr indent="0" lvl="0" marL="0" rtl="0" algn="l">
              <a:spcBef>
                <a:spcPts val="1200"/>
              </a:spcBef>
              <a:spcAft>
                <a:spcPts val="1200"/>
              </a:spcAft>
              <a:buNone/>
            </a:pPr>
            <a:r>
              <a:rPr lang="en">
                <a:latin typeface="Courier New"/>
                <a:ea typeface="Courier New"/>
                <a:cs typeface="Courier New"/>
                <a:sym typeface="Courier New"/>
              </a:rPr>
              <a:t>Antibiotics are a type of medication used to treat bacterial infections. They work by either killing the bacteria or preventing them from reproducing, allowing the body’s immune system to fight off the infection. Antibiotics are usually taken orally in the form of pills, capsules, or liquid solutions, or sometimes administered intravenously. They are not effective against viral infections, and using them inappropriately can lead to antibiotic resistance.</a:t>
            </a:r>
            <a:endParaRPr>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Explanation</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The "A:" is an explicit prompt format that's used in question answering.</a:t>
            </a:r>
            <a:endParaRPr sz="1700"/>
          </a:p>
          <a:p>
            <a:pPr indent="-336550" lvl="0" marL="457200" rtl="0" algn="l">
              <a:spcBef>
                <a:spcPts val="0"/>
              </a:spcBef>
              <a:spcAft>
                <a:spcPts val="0"/>
              </a:spcAft>
              <a:buSzPts val="1700"/>
              <a:buChar char="●"/>
            </a:pPr>
            <a:r>
              <a:rPr lang="en" sz="1700"/>
              <a:t>Used to tell the model that there is an expected answer</a:t>
            </a:r>
            <a:endParaRPr sz="1700"/>
          </a:p>
          <a:p>
            <a:pPr indent="-336550" lvl="0" marL="457200" rtl="0" algn="l">
              <a:spcBef>
                <a:spcPts val="0"/>
              </a:spcBef>
              <a:spcAft>
                <a:spcPts val="0"/>
              </a:spcAft>
              <a:buSzPts val="1700"/>
              <a:buChar char="●"/>
            </a:pPr>
            <a:r>
              <a:rPr lang="en" sz="1700"/>
              <a:t>Let's just assume that this is too much information and want to summarize it further. We can instruct the model to summarize into one sentence like so:</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Example 2:</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Prompt:</a:t>
            </a:r>
            <a:endParaRPr/>
          </a:p>
          <a:p>
            <a:pPr indent="0" lvl="0" marL="0" rtl="0" algn="l">
              <a:spcBef>
                <a:spcPts val="1200"/>
              </a:spcBef>
              <a:spcAft>
                <a:spcPts val="0"/>
              </a:spcAft>
              <a:buNone/>
            </a:pPr>
            <a:r>
              <a:rPr lang="en">
                <a:latin typeface="Courier New"/>
                <a:ea typeface="Courier New"/>
                <a:cs typeface="Courier New"/>
                <a:sym typeface="Courier New"/>
              </a:rPr>
              <a:t>Antibiotics are a type of medication used to treat bacterial infections. They work by either killing the bacteria or preventing them from reproducing, allowing the body’s immune system to fight off the infection. Antibiotics are usually taken orally in the form of pills, capsules, or liquid solutions, or sometimes administered intravenously. They are not effective against viral infections, and using them inappropriately can lead to antibiotic resistance.</a:t>
            </a:r>
            <a:endParaRPr>
              <a:latin typeface="Courier New"/>
              <a:ea typeface="Courier New"/>
              <a:cs typeface="Courier New"/>
              <a:sym typeface="Courier New"/>
            </a:endParaRPr>
          </a:p>
          <a:p>
            <a:pPr indent="0" lvl="0" marL="0" rtl="0" algn="l">
              <a:spcBef>
                <a:spcPts val="1200"/>
              </a:spcBef>
              <a:spcAft>
                <a:spcPts val="0"/>
              </a:spcAft>
              <a:buNone/>
            </a:pPr>
            <a:r>
              <a:rPr lang="en">
                <a:latin typeface="Courier New"/>
                <a:ea typeface="Courier New"/>
                <a:cs typeface="Courier New"/>
                <a:sym typeface="Courier New"/>
              </a:rPr>
              <a:t>Explain the above in one sentence:</a:t>
            </a:r>
            <a:endParaRPr>
              <a:latin typeface="Courier New"/>
              <a:ea typeface="Courier New"/>
              <a:cs typeface="Courier New"/>
              <a:sym typeface="Courier New"/>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…Output</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Output:</a:t>
            </a:r>
            <a:endParaRPr sz="1600"/>
          </a:p>
          <a:p>
            <a:pPr indent="0" lvl="0" marL="0" rtl="0" algn="l">
              <a:spcBef>
                <a:spcPts val="1200"/>
              </a:spcBef>
              <a:spcAft>
                <a:spcPts val="1200"/>
              </a:spcAft>
              <a:buNone/>
            </a:pPr>
            <a:r>
              <a:rPr lang="en" sz="1600">
                <a:latin typeface="Courier New"/>
                <a:ea typeface="Courier New"/>
                <a:cs typeface="Courier New"/>
                <a:sym typeface="Courier New"/>
              </a:rPr>
              <a:t>Antibiotics are medications used to treat bacterial infections by either killing the bacteria or stopping them from reproducing, but they are not effective against viruses and overuse can lead to antibiotic resistance.</a:t>
            </a:r>
            <a:endParaRPr sz="1600">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60"/>
              <a:t>Information Extraction</a:t>
            </a:r>
            <a:endParaRPr sz="2560"/>
          </a:p>
          <a:p>
            <a:pPr indent="0" lvl="0" marL="0" rtl="0" algn="l">
              <a:spcBef>
                <a:spcPts val="0"/>
              </a:spcBef>
              <a:spcAft>
                <a:spcPts val="0"/>
              </a:spcAft>
              <a:buSzPts val="990"/>
              <a:buNone/>
            </a:pPr>
            <a:r>
              <a:t/>
            </a:r>
            <a:endParaRPr sz="2360"/>
          </a:p>
          <a:p>
            <a:pPr indent="0" lvl="0" marL="0" rtl="0" algn="l">
              <a:spcBef>
                <a:spcPts val="0"/>
              </a:spcBef>
              <a:spcAft>
                <a:spcPts val="0"/>
              </a:spcAft>
              <a:buSzPts val="990"/>
              <a:buNone/>
            </a:pPr>
            <a:r>
              <a:t/>
            </a:r>
            <a:endParaRPr sz="2360"/>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While language models are trained to perform natural language generation and related tasks, it's also very capable of performing classification and a range of other natural language processing (NLP) tasks.</a:t>
            </a:r>
            <a:endParaRPr sz="1700"/>
          </a:p>
          <a:p>
            <a:pPr indent="-336550" lvl="0" marL="457200" rtl="0" algn="l">
              <a:spcBef>
                <a:spcPts val="0"/>
              </a:spcBef>
              <a:spcAft>
                <a:spcPts val="0"/>
              </a:spcAft>
              <a:buSzPts val="1700"/>
              <a:buChar char="●"/>
            </a:pPr>
            <a:r>
              <a:rPr lang="en" sz="1700"/>
              <a:t>Here is an example of a prompt that extracts information from a given paragraph.</a:t>
            </a:r>
            <a:endParaRPr sz="1700"/>
          </a:p>
          <a:p>
            <a:pPr indent="0" lvl="0" marL="0" rtl="0" algn="l">
              <a:spcBef>
                <a:spcPts val="1200"/>
              </a:spcBef>
              <a:spcAft>
                <a:spcPts val="1200"/>
              </a:spcAft>
              <a:buNone/>
            </a:pPr>
            <a:r>
              <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Example:</a:t>
            </a:r>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400"/>
              <a:t>Prompt:</a:t>
            </a:r>
            <a:endParaRPr sz="1400"/>
          </a:p>
          <a:p>
            <a:pPr indent="0" lvl="0" marL="0" rtl="0" algn="l">
              <a:lnSpc>
                <a:spcPct val="105000"/>
              </a:lnSpc>
              <a:spcBef>
                <a:spcPts val="1200"/>
              </a:spcBef>
              <a:spcAft>
                <a:spcPts val="0"/>
              </a:spcAft>
              <a:buNone/>
            </a:pPr>
            <a:r>
              <a:rPr lang="en" sz="1400">
                <a:latin typeface="Courier New"/>
                <a:ea typeface="Courier New"/>
                <a:cs typeface="Courier New"/>
                <a:sym typeface="Courier New"/>
              </a:rPr>
              <a:t>Author-contribution statements and acknowledgements in research papers should state clearly and specifically whether, and to what extent, the authors used AI technologies such as ChatGPT in the preparation of their manuscript and analysis. They should also indicate which LLMs were used. This will alert editors and reviewers to scrutinize manuscripts more carefully for potential biases, inaccuracies and improper source crediting. Likewise, scientific journals should be transparent about their use of LLMs, for example when selecting submitted manuscripts.</a:t>
            </a:r>
            <a:endParaRPr sz="1400">
              <a:latin typeface="Courier New"/>
              <a:ea typeface="Courier New"/>
              <a:cs typeface="Courier New"/>
              <a:sym typeface="Courier New"/>
            </a:endParaRPr>
          </a:p>
          <a:p>
            <a:pPr indent="0" lvl="0" marL="0" rtl="0" algn="l">
              <a:lnSpc>
                <a:spcPct val="105000"/>
              </a:lnSpc>
              <a:spcBef>
                <a:spcPts val="1200"/>
              </a:spcBef>
              <a:spcAft>
                <a:spcPts val="0"/>
              </a:spcAft>
              <a:buNone/>
            </a:pPr>
            <a:r>
              <a:rPr lang="en" sz="1400">
                <a:latin typeface="Courier New"/>
                <a:ea typeface="Courier New"/>
                <a:cs typeface="Courier New"/>
                <a:sym typeface="Courier New"/>
              </a:rPr>
              <a:t>Mention the large language model based product mentioned in the paragraph above:</a:t>
            </a:r>
            <a:endParaRPr sz="1400">
              <a:latin typeface="Courier New"/>
              <a:ea typeface="Courier New"/>
              <a:cs typeface="Courier New"/>
              <a:sym typeface="Courier New"/>
            </a:endParaRPr>
          </a:p>
          <a:p>
            <a:pPr indent="0" lvl="0" marL="0" rtl="0" algn="l">
              <a:lnSpc>
                <a:spcPct val="105000"/>
              </a:lnSpc>
              <a:spcBef>
                <a:spcPts val="1200"/>
              </a:spcBef>
              <a:spcAft>
                <a:spcPts val="0"/>
              </a:spcAft>
              <a:buNone/>
            </a:pPr>
            <a:r>
              <a:t/>
            </a:r>
            <a:endParaRPr sz="1400"/>
          </a:p>
          <a:p>
            <a:pPr indent="0" lvl="0" marL="0" rtl="0" algn="l">
              <a:lnSpc>
                <a:spcPct val="105000"/>
              </a:lnSpc>
              <a:spcBef>
                <a:spcPts val="1200"/>
              </a:spcBef>
              <a:spcAft>
                <a:spcPts val="1200"/>
              </a:spcAft>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5EC4FAED17FD4FA002B715A7CB3129" ma:contentTypeVersion="19" ma:contentTypeDescription="Create a new document." ma:contentTypeScope="" ma:versionID="0f295b4eaac5758ed5fac4959b75d881">
  <xsd:schema xmlns:xsd="http://www.w3.org/2001/XMLSchema" xmlns:xs="http://www.w3.org/2001/XMLSchema" xmlns:p="http://schemas.microsoft.com/office/2006/metadata/properties" xmlns:ns2="92e4be8c-5aca-45ec-8e17-deab1f90d7c8" xmlns:ns3="92b31412-8c8f-44f1-a883-141cef3f34cc" targetNamespace="http://schemas.microsoft.com/office/2006/metadata/properties" ma:root="true" ma:fieldsID="57dd884e41ecc57e715e77a3a1c4b2cc" ns2:_="" ns3:_="">
    <xsd:import namespace="92e4be8c-5aca-45ec-8e17-deab1f90d7c8"/>
    <xsd:import namespace="92b31412-8c8f-44f1-a883-141cef3f34c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Duration" minOccurs="0"/>
                <xsd:element ref="ns3:MediaLengthInSeconds" minOccurs="0"/>
                <xsd:element ref="ns3:MediaServiceLocation" minOccurs="0"/>
                <xsd:element ref="ns3:lcf76f155ced4ddcb4097134ff3c332f" minOccurs="0"/>
                <xsd:element ref="ns2:TaxCatchAll"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e4be8c-5aca-45ec-8e17-deab1f90d7c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d795d2f5-1cbf-45cb-9409-0dc909a94953}" ma:internalName="TaxCatchAll" ma:showField="CatchAllData" ma:web="92e4be8c-5aca-45ec-8e17-deab1f90d7c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2b31412-8c8f-44f1-a883-141cef3f34c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Duration" ma:index="19" nillable="true" ma:displayName="Duration" ma:internalName="Duration">
      <xsd:simpleType>
        <xsd:restriction base="dms:Text">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c4206cbd-ed67-49c0-b8a0-af32ee4f262e" ma:termSetId="09814cd3-568e-fe90-9814-8d621ff8fb84" ma:anchorId="fba54fb3-c3e1-fe81-a776-ca4b69148c4d" ma:open="true" ma:isKeyword="false">
      <xsd:complexType>
        <xsd:sequence>
          <xsd:element ref="pc:Terms" minOccurs="0" maxOccurs="1"/>
        </xsd:sequence>
      </xsd:complexType>
    </xsd:element>
    <xsd:element name="MediaServiceSearchProperties" ma:index="25" nillable="true" ma:displayName="MediaServiceSearchProperties" ma:hidden="true" ma:internalName="MediaServiceSearchProperties" ma:readOnly="true">
      <xsd:simpleType>
        <xsd:restriction base="dms:Note"/>
      </xsd:simple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2b31412-8c8f-44f1-a883-141cef3f34cc">
      <Terms xmlns="http://schemas.microsoft.com/office/infopath/2007/PartnerControls"/>
    </lcf76f155ced4ddcb4097134ff3c332f>
    <TaxCatchAll xmlns="92e4be8c-5aca-45ec-8e17-deab1f90d7c8" xsi:nil="true"/>
    <Duration xmlns="92b31412-8c8f-44f1-a883-141cef3f34cc" xsi:nil="true"/>
  </documentManagement>
</p:properties>
</file>

<file path=customXml/itemProps1.xml><?xml version="1.0" encoding="utf-8"?>
<ds:datastoreItem xmlns:ds="http://schemas.openxmlformats.org/officeDocument/2006/customXml" ds:itemID="{E6DAB6A6-BEAA-42A0-AEA0-05A7BE1D7C03}"/>
</file>

<file path=customXml/itemProps2.xml><?xml version="1.0" encoding="utf-8"?>
<ds:datastoreItem xmlns:ds="http://schemas.openxmlformats.org/officeDocument/2006/customXml" ds:itemID="{0909AB9A-055B-4F6F-8689-02506591747F}"/>
</file>

<file path=customXml/itemProps3.xml><?xml version="1.0" encoding="utf-8"?>
<ds:datastoreItem xmlns:ds="http://schemas.openxmlformats.org/officeDocument/2006/customXml" ds:itemID="{09BADB9B-8FDB-496A-A85D-D7969B29AA77}"/>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0x010100AF5EC4FAED17FD4FA002B715A7CB3129</vt:lpwstr>
  </property>
</Properties>
</file>