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309" r:id="rId3"/>
    <p:sldId id="320" r:id="rId4"/>
    <p:sldId id="321" r:id="rId5"/>
    <p:sldId id="323" r:id="rId6"/>
    <p:sldId id="324" r:id="rId7"/>
    <p:sldId id="322" r:id="rId8"/>
    <p:sldId id="325" r:id="rId9"/>
    <p:sldId id="326" r:id="rId10"/>
    <p:sldId id="327" r:id="rId11"/>
    <p:sldId id="328" r:id="rId12"/>
    <p:sldId id="329" r:id="rId13"/>
    <p:sldId id="258" r:id="rId14"/>
    <p:sldId id="261" r:id="rId15"/>
    <p:sldId id="333" r:id="rId16"/>
    <p:sldId id="334" r:id="rId17"/>
    <p:sldId id="335" r:id="rId18"/>
    <p:sldId id="336" r:id="rId19"/>
    <p:sldId id="340" r:id="rId20"/>
    <p:sldId id="339" r:id="rId21"/>
    <p:sldId id="337" r:id="rId22"/>
    <p:sldId id="338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0" r:id="rId32"/>
    <p:sldId id="351" r:id="rId33"/>
    <p:sldId id="352" r:id="rId34"/>
    <p:sldId id="349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shik Roy Chowdhury" initials="KRC" lastIdx="1" clrIdx="0">
    <p:extLst>
      <p:ext uri="{19B8F6BF-5375-455C-9EA6-DF929625EA0E}">
        <p15:presenceInfo xmlns:p15="http://schemas.microsoft.com/office/powerpoint/2012/main" userId="da382c56fadecd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ustomXml" Target="../customXml/item1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ustomXml" Target="../customXml/item2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23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11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37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22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5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5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6464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470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86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2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401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6255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98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7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64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748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22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1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70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083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1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DA35-D5FE-406D-AAA4-0A7685B39F99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6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4" y="1369551"/>
            <a:ext cx="9397647" cy="12073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Beginner’s Learning </a:t>
            </a:r>
            <a:r>
              <a:rPr lang="en-US" sz="4800" dirty="0" err="1"/>
              <a:t>Blazor</a:t>
            </a:r>
            <a:r>
              <a:rPr lang="en-US" sz="4800" dirty="0"/>
              <a:t> Part 1 – About </a:t>
            </a:r>
            <a:r>
              <a:rPr lang="en-US" sz="4800" dirty="0" err="1"/>
              <a:t>Blazor</a:t>
            </a:r>
            <a:r>
              <a:rPr lang="en-US" sz="4800" dirty="0"/>
              <a:t> Components 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4681EF8-1F50-419E-83C5-0DF3B6AE674D}"/>
              </a:ext>
            </a:extLst>
          </p:cNvPr>
          <p:cNvSpPr txBox="1">
            <a:spLocks/>
          </p:cNvSpPr>
          <p:nvPr/>
        </p:nvSpPr>
        <p:spPr>
          <a:xfrm>
            <a:off x="510204" y="898496"/>
            <a:ext cx="9015459" cy="566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DF9C0-298A-499C-8519-AA4537545247}"/>
              </a:ext>
            </a:extLst>
          </p:cNvPr>
          <p:cNvSpPr txBox="1"/>
          <p:nvPr/>
        </p:nvSpPr>
        <p:spPr>
          <a:xfrm>
            <a:off x="1820558" y="3628454"/>
            <a:ext cx="6394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Kaushik Roy Chowdhury</a:t>
            </a: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83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76170"/>
            <a:ext cx="8629373" cy="6526636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545284" y="289421"/>
            <a:ext cx="887265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Bind Attribute Forms: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The bind attribute is a very flexible and versatile method for binding in </a:t>
            </a:r>
            <a:r>
              <a:rPr lang="en-GB" sz="32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endParaRPr lang="en-GB" sz="3200" dirty="0">
              <a:solidFill>
                <a:prstClr val="black"/>
              </a:solidFill>
              <a:latin typeface="Trebuchet MS" panose="020B0603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It has three different forms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The various forms allow developers to be specific about how to implement the binding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@bind = Property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@bind-value = Property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@bind-value = Property @</a:t>
            </a:r>
            <a:r>
              <a:rPr lang="en-GB" sz="3200" dirty="0" err="1">
                <a:solidFill>
                  <a:prstClr val="black"/>
                </a:solidFill>
                <a:latin typeface="Trebuchet MS" panose="020B0603020202020204"/>
              </a:rPr>
              <a:t>bind-value:event</a:t>
            </a: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 = “</a:t>
            </a:r>
            <a:r>
              <a:rPr lang="en-GB" sz="3200" dirty="0" err="1">
                <a:solidFill>
                  <a:prstClr val="black"/>
                </a:solidFill>
                <a:latin typeface="Trebuchet MS" panose="020B0603020202020204"/>
              </a:rPr>
              <a:t>onevent</a:t>
            </a: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”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solidFill>
                <a:prstClr val="black"/>
              </a:solidFill>
              <a:latin typeface="Trebuchet MS" panose="020B060302020202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630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Conclusions: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We discussed the concept of basic two way binding in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endParaRPr lang="en-GB" sz="2400" dirty="0">
              <a:solidFill>
                <a:prstClr val="black"/>
              </a:solidFill>
              <a:latin typeface="Trebuchet MS" panose="020B0603020202020204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sz="2400">
                <a:solidFill>
                  <a:prstClr val="black"/>
                </a:solidFill>
                <a:latin typeface="Trebuchet MS" panose="020B0603020202020204"/>
              </a:rPr>
              <a:t>Created 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a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 component which collects </a:t>
            </a:r>
            <a:r>
              <a:rPr lang="en-GB" sz="2400" dirty="0">
                <a:solidFill>
                  <a:prstClr val="black"/>
                </a:solidFill>
              </a:rPr>
              <a:t>form based 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user data and demonstrates two way data binding(by rendering user updated data on the browser immediately)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7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3 – (</a:t>
            </a:r>
            <a:r>
              <a:rPr lang="en-US" sz="4000" dirty="0" err="1"/>
              <a:t>Blazor</a:t>
            </a:r>
            <a:r>
              <a:rPr lang="en-US" sz="4000" dirty="0"/>
              <a:t> 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02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Rules Guiding Component Classes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6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component which is formed of C# and HTML is referred to as a Razor Component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6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letter of a component’s name must start with an uppercase character. Hence Dialog is valid whereas dialog is not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6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class members which are defined in @code block contain properties, fields and methods for event handling 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6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@code block is permitted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6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@functions block which was used for the same purpose as @code in earlier preview versions of ASP.NET Core 3.0 still works, Microsoft recommends using @code block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0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Rules Guiding Component Classes (</a:t>
            </a:r>
            <a:r>
              <a:rPr lang="en-US" sz="2800" dirty="0" err="1">
                <a:solidFill>
                  <a:srgbClr val="FFFFFF"/>
                </a:solidFill>
              </a:rPr>
              <a:t>Contd</a:t>
            </a:r>
            <a:r>
              <a:rPr lang="en-US" sz="2800" dirty="0">
                <a:solidFill>
                  <a:srgbClr val="FFFFFF"/>
                </a:solidFill>
              </a:rPr>
              <a:t>):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C# expression that start with an @, component members can be used as part of rendering logic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Visual Studio code example evaluates and renders: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GB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NZ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NZ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headingColor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CSS property value for 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headingMessage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content of the &lt;h2&gt; element.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396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4 – (Event Handling)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8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Event Handling 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221" y="643466"/>
            <a:ext cx="6526635" cy="60173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</a:t>
            </a:r>
            <a:r>
              <a:rPr lang="en-GB" sz="2400" spc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en-GB" sz="24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event handling features</a:t>
            </a:r>
          </a:p>
          <a:p>
            <a:r>
              <a:rPr lang="en-US" sz="2400" dirty="0"/>
              <a:t>An HTML element attribute, say onclick or </a:t>
            </a:r>
            <a:r>
              <a:rPr lang="en-US" sz="2400" dirty="0" err="1"/>
              <a:t>onchange</a:t>
            </a:r>
            <a:r>
              <a:rPr lang="en-US" sz="2400" dirty="0"/>
              <a:t> (in general on{event}) with a delegate-typed value is treated as an event handler(method) by razor components.</a:t>
            </a:r>
          </a:p>
          <a:p>
            <a:r>
              <a:rPr lang="en-US" sz="2400" dirty="0"/>
              <a:t>The code shown next in Visual Studio 2019 calls the </a:t>
            </a:r>
            <a:r>
              <a:rPr lang="en-NZ" sz="2400" dirty="0" err="1"/>
              <a:t>ChangeHeading</a:t>
            </a:r>
            <a:r>
              <a:rPr lang="en-NZ" sz="2400" dirty="0"/>
              <a:t> method when the button is selected. So here </a:t>
            </a:r>
            <a:r>
              <a:rPr lang="en-NZ" sz="2400" dirty="0" err="1"/>
              <a:t>ChangeHeading</a:t>
            </a:r>
            <a:r>
              <a:rPr lang="en-NZ" sz="2400" dirty="0"/>
              <a:t> is an event handler(method).</a:t>
            </a:r>
          </a:p>
          <a:p>
            <a:r>
              <a:rPr lang="en-NZ" sz="2400" dirty="0"/>
              <a:t>These event handlers can also run asynchronously and return a Task when the button is selected</a:t>
            </a:r>
          </a:p>
          <a:p>
            <a:pPr marL="0" indent="0">
              <a:buNone/>
            </a:pPr>
            <a:endParaRPr lang="en-US" sz="7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419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Event argument types 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221" y="643466"/>
            <a:ext cx="6526635" cy="60173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few events have event argument types permitted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4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e.g. Keyboard event has </a:t>
            </a:r>
            <a:r>
              <a:rPr lang="en-US" sz="2400" spc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KeyboardEventArgs</a:t>
            </a:r>
            <a:r>
              <a:rPr lang="en-US" sz="24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Mouse event has </a:t>
            </a:r>
            <a:r>
              <a:rPr lang="en-US" sz="2400" spc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MouseEventArgs</a:t>
            </a:r>
            <a:endParaRPr lang="en-US" sz="2400" spc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calls only require these event types if access to one of these event types is necessary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400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NZ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805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Conclusion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We saw how Event handling is done in </a:t>
            </a:r>
            <a:r>
              <a:rPr lang="en-US" sz="2400" dirty="0" err="1"/>
              <a:t>Blazor</a:t>
            </a:r>
            <a:r>
              <a:rPr lang="en-US" sz="2400" dirty="0"/>
              <a:t> and saw that an HTML attribute with a delegate-typed value is a method that runs on the trigger of an event: onclick of a button</a:t>
            </a:r>
          </a:p>
          <a:p>
            <a:r>
              <a:rPr lang="en-US" sz="2400" dirty="0"/>
              <a:t>Some events have event arguments which are used in certain cases like in the example to find the X-Y mouse coordinates at the point of click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149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4 – (</a:t>
            </a:r>
            <a:r>
              <a:rPr lang="en-US" sz="4000" i="1" dirty="0" err="1"/>
              <a:t>EventCallback</a:t>
            </a:r>
            <a:r>
              <a:rPr lang="en-US" sz="4000" i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96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</a:t>
            </a:r>
            <a:r>
              <a:rPr kumimoji="0" lang="en-GB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basic structure of a component in </a:t>
            </a:r>
            <a:r>
              <a:rPr kumimoji="0" lang="en-GB" sz="1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blazor</a:t>
            </a:r>
            <a:r>
              <a:rPr kumimoji="0" lang="en-GB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can be classified into three sections as below: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D1EAC-34CF-454D-B695-8CC39773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5" y="1951414"/>
            <a:ext cx="7315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EventCallback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A common scenario when there are nested components is that the parent component’s method should run when a child component’s event gets triggered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EventCallback</a:t>
            </a:r>
            <a:r>
              <a:rPr lang="en-US" sz="2400" dirty="0"/>
              <a:t> is used to expose events across components</a:t>
            </a:r>
          </a:p>
          <a:p>
            <a:r>
              <a:rPr lang="en-US" sz="2400" dirty="0"/>
              <a:t>In this case, a parent component can assign a callback method to a child’s </a:t>
            </a:r>
            <a:r>
              <a:rPr lang="en-US" sz="2400" dirty="0" err="1"/>
              <a:t>EventCallback</a:t>
            </a:r>
            <a:endParaRPr lang="en-US" sz="2400" dirty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6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Conclusion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Event Callbacks were seen and how they help in exposing events across components   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467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i="1" dirty="0"/>
              <a:t>Checkbox event handling in </a:t>
            </a:r>
            <a:r>
              <a:rPr lang="en-US" sz="4000" i="1" dirty="0" err="1"/>
              <a:t>Blazor</a:t>
            </a:r>
            <a:r>
              <a:rPr lang="en-US" sz="4000" i="1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59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How do we handle </a:t>
            </a:r>
            <a:r>
              <a:rPr lang="en-US" sz="2800" dirty="0" err="1">
                <a:solidFill>
                  <a:srgbClr val="FFFFFF"/>
                </a:solidFill>
              </a:rPr>
              <a:t>onchange</a:t>
            </a:r>
            <a:r>
              <a:rPr lang="en-US" sz="2800" dirty="0">
                <a:solidFill>
                  <a:srgbClr val="FFFFFF"/>
                </a:solidFill>
              </a:rPr>
              <a:t> event in a checkbox when the user checks or unchecks it?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This tutorial shows how to handle checkboxes when they are checked or unchecked in </a:t>
            </a:r>
            <a:r>
              <a:rPr lang="en-US" sz="2400" dirty="0" err="1"/>
              <a:t>Blazor</a:t>
            </a:r>
            <a:r>
              <a:rPr lang="en-US" sz="2400" dirty="0"/>
              <a:t> so that they represent their correct state.</a:t>
            </a:r>
          </a:p>
          <a:p>
            <a:r>
              <a:rPr lang="en-US" sz="2400" dirty="0"/>
              <a:t>We shall show it in code through Visual Studio 2019 project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59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What we did in code?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4E917-960A-4C08-BB93-9BEAD5CB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45" y="318782"/>
            <a:ext cx="6598612" cy="6274965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="checkbox"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="form-check-input"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NZ" b="1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onchange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"/&gt;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@code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not checked"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[Parameter]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 =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 checked me 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now!!";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!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"Unchecked now!!"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!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95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i="1" dirty="0"/>
              <a:t>Checkbox event handling in </a:t>
            </a:r>
            <a:r>
              <a:rPr lang="en-US" sz="4000" i="1" dirty="0" err="1"/>
              <a:t>Blazor</a:t>
            </a:r>
            <a:r>
              <a:rPr lang="en-US" sz="4000" i="1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168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How do we handle </a:t>
            </a:r>
            <a:r>
              <a:rPr lang="en-US" sz="2800" dirty="0" err="1">
                <a:solidFill>
                  <a:srgbClr val="FFFFFF"/>
                </a:solidFill>
              </a:rPr>
              <a:t>onchange</a:t>
            </a:r>
            <a:r>
              <a:rPr lang="en-US" sz="2800" dirty="0">
                <a:solidFill>
                  <a:srgbClr val="FFFFFF"/>
                </a:solidFill>
              </a:rPr>
              <a:t> event in a checkbox when the user checks or unchecks it?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This tutorial shows how to handle checkboxes when they are checked or unchecked in </a:t>
            </a:r>
            <a:r>
              <a:rPr lang="en-US" sz="2400" dirty="0" err="1"/>
              <a:t>Blazor</a:t>
            </a:r>
            <a:r>
              <a:rPr lang="en-US" sz="2400" dirty="0"/>
              <a:t> so that they represent their correct state.</a:t>
            </a:r>
          </a:p>
          <a:p>
            <a:r>
              <a:rPr lang="en-US" sz="2400" dirty="0"/>
              <a:t>We shall show it in code through Visual Studio 2019 project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927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What we did in code?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4E917-960A-4C08-BB93-9BEAD5CB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45" y="318782"/>
            <a:ext cx="6598612" cy="6274965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="checkbox"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="form-check-input"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NZ" b="1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onchange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"/&gt;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@code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not checked"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[Parameter]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 =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 checked me 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</a:rPr>
              <a:t>now!!";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!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checkChanged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"Unchecked now!!"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!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isChecked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NZ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7544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5 – (</a:t>
            </a:r>
            <a:r>
              <a:rPr lang="en-US" sz="4000" i="1" dirty="0"/>
              <a:t>Chained bind)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44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Chained bind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r>
              <a:rPr lang="en-US" sz="2400" dirty="0"/>
              <a:t>In a chained bind, multiple levels of binding occur at the same time and that’s why the name “chained bind”</a:t>
            </a:r>
          </a:p>
          <a:p>
            <a:r>
              <a:rPr lang="en-US" sz="2400" dirty="0"/>
              <a:t>In chained bind, the event handler and the value must be specified separately i.e. @bind syntax can’t be used to implement chained bind in the page’s element. </a:t>
            </a:r>
          </a:p>
          <a:p>
            <a:r>
              <a:rPr lang="en-US" sz="2400" dirty="0"/>
              <a:t>A parent component however can use the @bind syntax with the child component’s parameter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3087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The description of these three sections follow: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>
              <a:solidFill>
                <a:prstClr val="black"/>
              </a:solidFill>
              <a:latin typeface="Trebuchet MS" panose="020B0603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Directives section: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The directive section in a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 component is used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Configure routing for current component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Imports any external class library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Injecting dependency</a:t>
            </a:r>
          </a:p>
          <a:p>
            <a:pPr lvl="1"/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Razor HTML section: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Razor syntax is a combination of HML and C#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This section renders on the browser</a:t>
            </a:r>
          </a:p>
          <a:p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Code(Functions) section: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code section in a component holds user action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nctions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 like event, methods, local variables and properties to be passed back and forth between parent and child components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34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Chained bind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r>
              <a:rPr lang="en-GB" sz="2400" dirty="0"/>
              <a:t>In the Visual Studio project, we have seen a </a:t>
            </a:r>
            <a:r>
              <a:rPr lang="en-GB" sz="2400" dirty="0" err="1"/>
              <a:t>AccountField</a:t>
            </a:r>
            <a:r>
              <a:rPr lang="en-GB" sz="2400" dirty="0"/>
              <a:t> component that sets the account number field in a text input and traps errors if a space has been used in the account number value</a:t>
            </a:r>
          </a:p>
          <a:p>
            <a:pPr marL="0" indent="0">
              <a:buNone/>
            </a:pPr>
            <a:r>
              <a:rPr lang="en-GB" sz="2400" dirty="0" err="1"/>
              <a:t>AccountField.Razor</a:t>
            </a:r>
            <a:r>
              <a:rPr lang="en-GB" sz="2400" dirty="0"/>
              <a:t> (Fig1)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B1AB8-5E0F-4603-8B9E-72859F7A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07" y="3076770"/>
            <a:ext cx="5981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656828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Chained bind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AccountField.razor</a:t>
            </a:r>
            <a:r>
              <a:rPr lang="en-GB" sz="2400" dirty="0"/>
              <a:t> (Child Component) Fig 2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841E0-662C-452D-82B7-4A8C0BBF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64" y="1096746"/>
            <a:ext cx="6227201" cy="522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55D0A-C905-4F3D-AD24-C340DD98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8" y="2032912"/>
            <a:ext cx="4179904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8AEFF-D19A-400C-8E2F-EC3A39425150}"/>
              </a:ext>
            </a:extLst>
          </p:cNvPr>
          <p:cNvSpPr txBox="1"/>
          <p:nvPr/>
        </p:nvSpPr>
        <p:spPr>
          <a:xfrm>
            <a:off x="1837189" y="157442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 3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Chained bind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AccountSetter.razor</a:t>
            </a:r>
            <a:r>
              <a:rPr lang="en-GB" sz="2400" dirty="0"/>
              <a:t> (Parent Component)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4C1ED-7B4D-4570-B170-A6F1F170F85A}"/>
              </a:ext>
            </a:extLst>
          </p:cNvPr>
          <p:cNvSpPr/>
          <p:nvPr/>
        </p:nvSpPr>
        <p:spPr>
          <a:xfrm>
            <a:off x="4433883" y="13855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@page </a:t>
            </a:r>
            <a:r>
              <a:rPr lang="en-NZ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"/</a:t>
            </a:r>
            <a:r>
              <a:rPr lang="en-NZ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AccountSet</a:t>
            </a:r>
            <a:r>
              <a:rPr lang="en-NZ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endParaRPr lang="en-NZ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NZ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AccountField</a:t>
            </a: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@bind-Account</a:t>
            </a:r>
            <a:r>
              <a:rPr lang="en-NZ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account</a:t>
            </a:r>
            <a:r>
              <a:rPr lang="en-NZ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en-NZ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@code {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account;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36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Conclusion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Chained bind helps implementing multiple levels of binding simultaneously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033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6 – (</a:t>
            </a:r>
            <a:r>
              <a:rPr lang="en-US" sz="4000" i="1" dirty="0"/>
              <a:t>Component Base Class Specification)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91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Component Base class needs to be specified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r>
              <a:rPr lang="en-US" sz="2400" dirty="0"/>
              <a:t>When a </a:t>
            </a:r>
            <a:r>
              <a:rPr lang="en-US" sz="2400" dirty="0" err="1"/>
              <a:t>Blazor</a:t>
            </a:r>
            <a:r>
              <a:rPr lang="en-US" sz="2400" dirty="0"/>
              <a:t> component is created it  should inherit from </a:t>
            </a:r>
            <a:r>
              <a:rPr lang="en-US" sz="2400" dirty="0" err="1"/>
              <a:t>ComponentBase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The first reason is that it implements </a:t>
            </a:r>
            <a:r>
              <a:rPr lang="en-US" sz="2400" dirty="0" err="1"/>
              <a:t>IComponent</a:t>
            </a:r>
            <a:r>
              <a:rPr lang="en-US" sz="2400" dirty="0"/>
              <a:t> interface which </a:t>
            </a:r>
            <a:r>
              <a:rPr lang="en-US" sz="2400" dirty="0" err="1"/>
              <a:t>Blazor</a:t>
            </a:r>
            <a:r>
              <a:rPr lang="en-US" sz="2400" dirty="0"/>
              <a:t> uses to locate components throughout the project</a:t>
            </a:r>
          </a:p>
          <a:p>
            <a:r>
              <a:rPr lang="en-US" sz="2400" dirty="0"/>
              <a:t>Secondly, </a:t>
            </a:r>
            <a:r>
              <a:rPr lang="en-US" sz="2400" dirty="0" err="1"/>
              <a:t>ComponentBase</a:t>
            </a:r>
            <a:r>
              <a:rPr lang="en-US" sz="2400" dirty="0"/>
              <a:t> contains important lifecycle methods which will be taken in another tutorial  </a:t>
            </a:r>
          </a:p>
          <a:p>
            <a:r>
              <a:rPr lang="en-US" sz="2400" dirty="0"/>
              <a:t>In this tutorial, we shall see how a component can inherit a base class, </a:t>
            </a:r>
            <a:r>
              <a:rPr lang="en-US" sz="2400" dirty="0" err="1"/>
              <a:t>CoolBlazorBase</a:t>
            </a:r>
            <a:r>
              <a:rPr lang="en-US" sz="2400" dirty="0"/>
              <a:t> </a:t>
            </a:r>
            <a:r>
              <a:rPr lang="en-US" sz="2400"/>
              <a:t>to provide </a:t>
            </a:r>
            <a:r>
              <a:rPr lang="en-US" sz="2400" dirty="0"/>
              <a:t>its properties and methods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2077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Component Base class needs to be specified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Code: (</a:t>
            </a:r>
            <a:r>
              <a:rPr lang="en-US" sz="2400" dirty="0" err="1"/>
              <a:t>CoolBlazor.razor</a:t>
            </a:r>
            <a:r>
              <a:rPr lang="en-US" sz="2400" dirty="0"/>
              <a:t>) 																													</a:t>
            </a:r>
          </a:p>
          <a:p>
            <a:pPr marL="0" indent="0">
              <a:buNone/>
            </a:pPr>
            <a:r>
              <a:rPr lang="en-US" sz="2400" dirty="0" err="1"/>
              <a:t>CoolBlazorBase.cs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3A4C2-35E0-4ECA-A1C7-08EF81E4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37" y="3044680"/>
            <a:ext cx="514350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D8A7F-6E33-464B-82C7-A7A8BC3F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94" y="1147457"/>
            <a:ext cx="6626375" cy="10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7 – (</a:t>
            </a:r>
            <a:r>
              <a:rPr lang="en-US" sz="4000" i="1" dirty="0"/>
              <a:t>Lifecycle methods for 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33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Component lifecycle methods 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643466"/>
            <a:ext cx="6913184" cy="6017393"/>
          </a:xfrm>
        </p:spPr>
        <p:txBody>
          <a:bodyPr>
            <a:normAutofit/>
          </a:bodyPr>
          <a:lstStyle/>
          <a:p>
            <a:r>
              <a:rPr lang="en-US" sz="2000" dirty="0"/>
              <a:t>During their lifecycle, </a:t>
            </a:r>
            <a:r>
              <a:rPr lang="en-US" sz="2000" dirty="0" err="1"/>
              <a:t>Blazor</a:t>
            </a:r>
            <a:r>
              <a:rPr lang="en-US" sz="2000" dirty="0"/>
              <a:t> components undergo the following synchronous as well as asynchronous lifecycle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OnInitialized</a:t>
            </a:r>
            <a:r>
              <a:rPr lang="en-US" sz="2000" dirty="0"/>
              <a:t>()/</a:t>
            </a:r>
            <a:r>
              <a:rPr lang="en-US" sz="2000" dirty="0" err="1"/>
              <a:t>OnInitializedAsync</a:t>
            </a:r>
            <a:r>
              <a:rPr lang="en-US" sz="2000" dirty="0"/>
              <a:t>()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OnParametersSet</a:t>
            </a:r>
            <a:r>
              <a:rPr lang="en-US" sz="2000" dirty="0"/>
              <a:t>()/</a:t>
            </a:r>
            <a:r>
              <a:rPr lang="en-US" sz="2000" dirty="0" err="1"/>
              <a:t>OnParametersSetAsync</a:t>
            </a:r>
            <a:r>
              <a:rPr lang="en-US" sz="2000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OnAfterRender</a:t>
            </a:r>
            <a:r>
              <a:rPr lang="en-US" sz="2000" dirty="0"/>
              <a:t>/</a:t>
            </a:r>
            <a:r>
              <a:rPr lang="en-US" sz="2000" dirty="0" err="1"/>
              <a:t>OnAfterRenderAsync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7064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8 – (</a:t>
            </a:r>
            <a:r>
              <a:rPr lang="en-US" sz="4000" i="1" dirty="0"/>
              <a:t>Routing)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8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4" y="1369551"/>
            <a:ext cx="9397647" cy="12073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Beginner’s Learning </a:t>
            </a:r>
            <a:r>
              <a:rPr lang="en-US" sz="4800" dirty="0" err="1"/>
              <a:t>Blazor</a:t>
            </a:r>
            <a:r>
              <a:rPr lang="en-US" sz="4800" dirty="0"/>
              <a:t> Part 2 – Data Binding (One Way Binding)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4681EF8-1F50-419E-83C5-0DF3B6AE674D}"/>
              </a:ext>
            </a:extLst>
          </p:cNvPr>
          <p:cNvSpPr txBox="1">
            <a:spLocks/>
          </p:cNvSpPr>
          <p:nvPr/>
        </p:nvSpPr>
        <p:spPr>
          <a:xfrm>
            <a:off x="510204" y="898496"/>
            <a:ext cx="9015459" cy="566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DF9C0-298A-499C-8519-AA4537545247}"/>
              </a:ext>
            </a:extLst>
          </p:cNvPr>
          <p:cNvSpPr txBox="1"/>
          <p:nvPr/>
        </p:nvSpPr>
        <p:spPr>
          <a:xfrm>
            <a:off x="1820558" y="3628454"/>
            <a:ext cx="6394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Kaushik Roy Chowdhury</a:t>
            </a: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815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Routing in </a:t>
            </a:r>
            <a:r>
              <a:rPr lang="en-US" sz="2800" dirty="0" err="1">
                <a:solidFill>
                  <a:srgbClr val="FFFFFF"/>
                </a:solidFill>
              </a:rPr>
              <a:t>Blazor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643466"/>
            <a:ext cx="6913184" cy="6017393"/>
          </a:xfrm>
        </p:spPr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Blazor</a:t>
            </a:r>
            <a:r>
              <a:rPr lang="en-US" sz="2000" dirty="0"/>
              <a:t>, the route template provided to the accessible components makes the routing possible </a:t>
            </a:r>
          </a:p>
          <a:p>
            <a:r>
              <a:rPr lang="en-US" sz="2000" dirty="0"/>
              <a:t>A component (which is a Razor file) with @page directive, when compiled, generates a class</a:t>
            </a:r>
          </a:p>
          <a:p>
            <a:r>
              <a:rPr lang="en-US" sz="2000" dirty="0"/>
              <a:t>This generated class is given a </a:t>
            </a:r>
            <a:r>
              <a:rPr lang="en-US" sz="2000" dirty="0" err="1"/>
              <a:t>RouteAttribute</a:t>
            </a:r>
            <a:r>
              <a:rPr lang="en-US" sz="2000" dirty="0"/>
              <a:t> which specifies the route template</a:t>
            </a:r>
          </a:p>
          <a:p>
            <a:r>
              <a:rPr lang="en-US" sz="2000" dirty="0"/>
              <a:t>At runtime, the router looks for matching route templates with the requested URL in component classes with </a:t>
            </a:r>
            <a:r>
              <a:rPr lang="en-US" sz="2000" dirty="0" err="1"/>
              <a:t>RouteAttribute</a:t>
            </a:r>
            <a:endParaRPr lang="en-US" sz="2000" dirty="0"/>
          </a:p>
          <a:p>
            <a:r>
              <a:rPr lang="en-US" sz="2000" dirty="0"/>
              <a:t>The router then renders that component which matches as above </a:t>
            </a:r>
          </a:p>
          <a:p>
            <a:endParaRPr sz="2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42EE05-D776-4FA4-9160-38AA823D6C3E}"/>
              </a:ext>
            </a:extLst>
          </p:cNvPr>
          <p:cNvGrpSpPr/>
          <p:nvPr/>
        </p:nvGrpSpPr>
        <p:grpSpPr>
          <a:xfrm>
            <a:off x="4546690" y="4553154"/>
            <a:ext cx="6689622" cy="2206276"/>
            <a:chOff x="4603217" y="4475218"/>
            <a:chExt cx="6689622" cy="220627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224373-7D0C-4280-B096-4BEFE00B4177}"/>
                </a:ext>
              </a:extLst>
            </p:cNvPr>
            <p:cNvSpPr txBox="1"/>
            <p:nvPr/>
          </p:nvSpPr>
          <p:spPr>
            <a:xfrm rot="519805">
              <a:off x="8075078" y="6049206"/>
              <a:ext cx="2300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URL: https://localhost:port/Counter</a:t>
              </a:r>
              <a:endParaRPr lang="en-NZ" sz="1200" dirty="0">
                <a:solidFill>
                  <a:srgbClr val="FF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5E3A8-FD57-4F3F-9B49-7826A4D3AFD6}"/>
                </a:ext>
              </a:extLst>
            </p:cNvPr>
            <p:cNvSpPr/>
            <p:nvPr/>
          </p:nvSpPr>
          <p:spPr>
            <a:xfrm>
              <a:off x="4603217" y="4684705"/>
              <a:ext cx="1073791" cy="754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Razor file1 with @Page </a:t>
              </a:r>
              <a:endParaRPr lang="en-NZ" sz="12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65DCC8-9B0F-40CD-9BF3-2DC3133CB6D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723782" y="5486062"/>
              <a:ext cx="990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1E50FD-7F8E-49F8-B544-9B6B026F3F6B}"/>
                </a:ext>
              </a:extLst>
            </p:cNvPr>
            <p:cNvSpPr/>
            <p:nvPr/>
          </p:nvSpPr>
          <p:spPr>
            <a:xfrm>
              <a:off x="6714611" y="5095974"/>
              <a:ext cx="1073791" cy="780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Class(</a:t>
              </a:r>
              <a:r>
                <a:rPr lang="en-US" sz="1200" dirty="0" err="1"/>
                <a:t>RouteAttribute</a:t>
              </a:r>
              <a:r>
                <a:rPr lang="en-US" sz="1200" dirty="0"/>
                <a:t>)</a:t>
              </a:r>
              <a:endParaRPr lang="en-NZ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46F26-867E-4587-B74E-7C318DA4A94E}"/>
                </a:ext>
              </a:extLst>
            </p:cNvPr>
            <p:cNvSpPr txBox="1"/>
            <p:nvPr/>
          </p:nvSpPr>
          <p:spPr>
            <a:xfrm>
              <a:off x="5665059" y="4810179"/>
              <a:ext cx="1182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Compile time</a:t>
              </a:r>
              <a:endParaRPr lang="en-NZ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DF0AA4-523F-4313-B7A2-545C7026D417}"/>
                </a:ext>
              </a:extLst>
            </p:cNvPr>
            <p:cNvCxnSpPr>
              <a:cxnSpLocks/>
            </p:cNvCxnSpPr>
            <p:nvPr/>
          </p:nvCxnSpPr>
          <p:spPr>
            <a:xfrm>
              <a:off x="7788402" y="5403570"/>
              <a:ext cx="990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9AE342-2174-43FE-926C-74842B29D386}"/>
                </a:ext>
              </a:extLst>
            </p:cNvPr>
            <p:cNvSpPr txBox="1"/>
            <p:nvPr/>
          </p:nvSpPr>
          <p:spPr>
            <a:xfrm>
              <a:off x="7764504" y="4885760"/>
              <a:ext cx="853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Runtime</a:t>
              </a:r>
              <a:endParaRPr lang="en-NZ" sz="1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A68F2F-610D-4C78-8AAE-41BF627C8143}"/>
                </a:ext>
              </a:extLst>
            </p:cNvPr>
            <p:cNvSpPr/>
            <p:nvPr/>
          </p:nvSpPr>
          <p:spPr>
            <a:xfrm>
              <a:off x="6714612" y="6086363"/>
              <a:ext cx="1290976" cy="5280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Router</a:t>
              </a:r>
              <a:endParaRPr lang="en-NZ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8BF0BB-3BE0-4A7A-910A-0C0344C789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3890" y="6350372"/>
              <a:ext cx="2246391" cy="33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D0389E-1EFD-4B93-ACE3-EAEB12E8441B}"/>
                </a:ext>
              </a:extLst>
            </p:cNvPr>
            <p:cNvSpPr/>
            <p:nvPr/>
          </p:nvSpPr>
          <p:spPr>
            <a:xfrm>
              <a:off x="8947351" y="4475218"/>
              <a:ext cx="853481" cy="410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Class1</a:t>
              </a:r>
              <a:endParaRPr lang="en-NZ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D612F7-6A68-4FF7-A2C0-9258857BF150}"/>
                </a:ext>
              </a:extLst>
            </p:cNvPr>
            <p:cNvSpPr/>
            <p:nvPr/>
          </p:nvSpPr>
          <p:spPr>
            <a:xfrm>
              <a:off x="8947351" y="4959235"/>
              <a:ext cx="853480" cy="3810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Class2</a:t>
              </a:r>
              <a:endParaRPr lang="en-NZ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0A5401-694B-451B-8738-48A49CC94139}"/>
                </a:ext>
              </a:extLst>
            </p:cNvPr>
            <p:cNvSpPr/>
            <p:nvPr/>
          </p:nvSpPr>
          <p:spPr>
            <a:xfrm>
              <a:off x="8947350" y="5439757"/>
              <a:ext cx="853481" cy="410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Class3</a:t>
              </a:r>
              <a:endParaRPr lang="en-NZ" sz="12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8478AEB-6F58-4B23-93E5-6F24A17AE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3075" y="4592846"/>
              <a:ext cx="771787" cy="65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10E98E-E853-47E1-89EB-A0A91EBE48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4671" y="5063512"/>
              <a:ext cx="784049" cy="18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49EAA62-6C20-44ED-9338-5B7BFA433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833" y="5249272"/>
              <a:ext cx="747888" cy="32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8F735F-3AC3-4675-A494-4645A3688C9B}"/>
                </a:ext>
              </a:extLst>
            </p:cNvPr>
            <p:cNvSpPr txBox="1"/>
            <p:nvPr/>
          </p:nvSpPr>
          <p:spPr>
            <a:xfrm>
              <a:off x="10479316" y="4584486"/>
              <a:ext cx="686233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Classes with route templates</a:t>
              </a:r>
              <a:endParaRPr lang="en-NZ" sz="11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FEEB6E-ADF2-44B5-A2B6-E8B6135D8718}"/>
                </a:ext>
              </a:extLst>
            </p:cNvPr>
            <p:cNvSpPr/>
            <p:nvPr/>
          </p:nvSpPr>
          <p:spPr>
            <a:xfrm>
              <a:off x="4645926" y="5494952"/>
              <a:ext cx="1073791" cy="524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Razor file2 with @Page </a:t>
              </a:r>
              <a:endParaRPr lang="en-NZ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89903C-40EF-4768-BA5C-89B00FF18FD3}"/>
                </a:ext>
              </a:extLst>
            </p:cNvPr>
            <p:cNvSpPr/>
            <p:nvPr/>
          </p:nvSpPr>
          <p:spPr>
            <a:xfrm>
              <a:off x="4649991" y="6122211"/>
              <a:ext cx="1073791" cy="559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Razor file3 with @Page </a:t>
              </a:r>
              <a:endParaRPr lang="en-NZ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13E085-EDC5-44D7-904A-3BD7B5509252}"/>
                </a:ext>
              </a:extLst>
            </p:cNvPr>
            <p:cNvSpPr txBox="1"/>
            <p:nvPr/>
          </p:nvSpPr>
          <p:spPr>
            <a:xfrm>
              <a:off x="9752987" y="5568914"/>
              <a:ext cx="153985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Razor file 3 rendered (assumes it has a template that matched incoming URL </a:t>
              </a:r>
              <a:endParaRPr lang="en-NZ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3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Multiple Route Templates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643466"/>
            <a:ext cx="6913184" cy="601739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apply more than one route templates to a component</a:t>
            </a:r>
          </a:p>
          <a:p>
            <a:r>
              <a:rPr lang="en-NZ" sz="2000" dirty="0"/>
              <a:t>@page "/Dialog"</a:t>
            </a:r>
          </a:p>
          <a:p>
            <a:r>
              <a:rPr lang="en-NZ" sz="2000" dirty="0"/>
              <a:t>@page "/</a:t>
            </a:r>
            <a:r>
              <a:rPr lang="en-NZ" sz="2000" dirty="0" err="1"/>
              <a:t>SampleDialog</a:t>
            </a:r>
            <a:r>
              <a:rPr lang="en-NZ" sz="2000" dirty="0"/>
              <a:t>"</a:t>
            </a:r>
          </a:p>
          <a:p>
            <a:r>
              <a:rPr lang="en-NZ" sz="2000" dirty="0"/>
              <a:t>&lt;h1&gt;Dialog Component&lt;/h1&gt;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905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Route parameters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302004"/>
            <a:ext cx="6913184" cy="6358855"/>
          </a:xfrm>
        </p:spPr>
        <p:txBody>
          <a:bodyPr>
            <a:normAutofit/>
          </a:bodyPr>
          <a:lstStyle/>
          <a:p>
            <a:r>
              <a:rPr lang="en-US" sz="2400" dirty="0"/>
              <a:t>The route templates provided in the @page directive can pass route parameters to the components </a:t>
            </a:r>
          </a:p>
          <a:p>
            <a:r>
              <a:rPr lang="en-US" sz="2400" dirty="0"/>
              <a:t>Corresponding component parameters are populated by the route parameters by the router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CA567-6816-4E4F-8BBF-373FF9FB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975" y="2949834"/>
            <a:ext cx="44100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000" dirty="0"/>
              <a:t>Beginner’s Learning </a:t>
            </a:r>
            <a:r>
              <a:rPr lang="en-US" sz="4000" dirty="0" err="1"/>
              <a:t>Blazor</a:t>
            </a:r>
            <a:r>
              <a:rPr lang="en-US" sz="4000" dirty="0"/>
              <a:t> Part 9 – (</a:t>
            </a:r>
            <a:r>
              <a:rPr lang="en-US" sz="4000" i="1" dirty="0"/>
              <a:t>Templated 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00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Templated components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643466"/>
            <a:ext cx="6777704" cy="601739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Templated components are components that accept one or more UI templates as parameters</a:t>
            </a:r>
          </a:p>
          <a:p>
            <a:r>
              <a:rPr lang="en-US" sz="2400" dirty="0"/>
              <a:t>This is then used as part of the rendering logic</a:t>
            </a:r>
          </a:p>
          <a:p>
            <a:r>
              <a:rPr lang="en-US" sz="2400" dirty="0"/>
              <a:t>This allows user to author higher level components that are highly reusable </a:t>
            </a:r>
          </a:p>
          <a:p>
            <a:r>
              <a:rPr lang="en-US" sz="2400" dirty="0"/>
              <a:t>One of the examples that I am going to cover in this tutorial is a list component that allows a user to specify a template for items in a list for rendering</a:t>
            </a:r>
          </a:p>
        </p:txBody>
      </p:sp>
    </p:spTree>
    <p:extLst>
      <p:ext uri="{BB962C8B-B14F-4D97-AF65-F5344CB8AC3E}">
        <p14:creationId xmlns:p14="http://schemas.microsoft.com/office/powerpoint/2010/main" val="38230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Generic typed components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214604"/>
            <a:ext cx="6913184" cy="6643396"/>
          </a:xfrm>
        </p:spPr>
        <p:txBody>
          <a:bodyPr>
            <a:normAutofit/>
          </a:bodyPr>
          <a:lstStyle/>
          <a:p>
            <a:r>
              <a:rPr lang="en-US" sz="2400" dirty="0"/>
              <a:t>Templated components are generically typed often. (I shall demonstrate this in code)</a:t>
            </a:r>
          </a:p>
          <a:p>
            <a:r>
              <a:rPr lang="en-US" sz="2400" dirty="0"/>
              <a:t>Usage of @</a:t>
            </a:r>
            <a:r>
              <a:rPr lang="en-US" sz="2400" dirty="0" err="1"/>
              <a:t>typeparam</a:t>
            </a:r>
            <a:r>
              <a:rPr lang="en-US" sz="2400" dirty="0"/>
              <a:t> directive is made for defining a generic component</a:t>
            </a:r>
          </a:p>
          <a:p>
            <a:r>
              <a:rPr lang="en-US" sz="2400" dirty="0"/>
              <a:t>When using generic-typed components, the type parameter is inferred if possible</a:t>
            </a:r>
          </a:p>
          <a:p>
            <a:pPr lvl="8"/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Otherwise, the type parameter is explicitly specified (using attribute that matches the name of the type parameter)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A55C4-798E-47C4-8C43-37089AED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45" y="3148406"/>
            <a:ext cx="387667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1C295-903B-4CB8-AB89-F3C6B647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2" y="5553075"/>
            <a:ext cx="5372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Generic typed components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214604"/>
            <a:ext cx="6913184" cy="6643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Customer.cs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A131C-DCC8-4E34-BD47-17A00F9B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79" y="1548189"/>
            <a:ext cx="4381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15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Generic typed components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214604"/>
            <a:ext cx="6913184" cy="6643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ListViewTemplate.razor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4EC80-8B30-462E-B23F-197B96C2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06" y="1343262"/>
            <a:ext cx="5800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7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Generic typed components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214604"/>
            <a:ext cx="6913184" cy="6643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ListViewTemplateUser.razor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A2DFE-46AF-487B-8042-9E70CFE3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53" y="833729"/>
            <a:ext cx="58959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Outcomes of this lecture: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In this lecture, we shall discuss the concept of one way binding in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endParaRPr lang="en-GB" sz="2400" dirty="0">
              <a:solidFill>
                <a:prstClr val="black"/>
              </a:solidFill>
              <a:latin typeface="Trebuchet MS" panose="020B0603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Build a one way razor component in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 that increments a counter on a button click and toggles between two messages with different styles on a paragraph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76170"/>
            <a:ext cx="8629373" cy="6526636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In One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Way Binding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aseline="0" dirty="0">
                <a:solidFill>
                  <a:prstClr val="black"/>
                </a:solidFill>
                <a:latin typeface="Trebuchet MS" panose="020B0603020202020204"/>
              </a:rPr>
              <a:t>Updates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 to the value that a control has is unidirectional, or flows one way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To r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ender</a:t>
            </a:r>
            <a:r>
              <a:rPr lang="en-GB" sz="2400" dirty="0">
                <a:solidFill>
                  <a:prstClr val="black"/>
                </a:solidFill>
              </a:rPr>
              <a:t> a label with updated text dynamically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is an example of one way binding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In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, one way binding could be in response to the triggering of an event by the user, such as a button click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One way binding will modify the value of the label above as the user will not be able to do so directly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4BA77A-20E6-44DF-A5C1-7179C589339D}"/>
              </a:ext>
            </a:extLst>
          </p:cNvPr>
          <p:cNvSpPr/>
          <p:nvPr/>
        </p:nvSpPr>
        <p:spPr>
          <a:xfrm>
            <a:off x="1743873" y="3766657"/>
            <a:ext cx="411061" cy="2030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2357A9F-0F00-453F-B668-B295CCDE03C1}"/>
              </a:ext>
            </a:extLst>
          </p:cNvPr>
          <p:cNvSpPr/>
          <p:nvPr/>
        </p:nvSpPr>
        <p:spPr>
          <a:xfrm>
            <a:off x="2165326" y="4542638"/>
            <a:ext cx="1642288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5FE0B-BC97-4BE7-AFD9-63C45717F709}"/>
              </a:ext>
            </a:extLst>
          </p:cNvPr>
          <p:cNvSpPr/>
          <p:nvPr/>
        </p:nvSpPr>
        <p:spPr>
          <a:xfrm>
            <a:off x="5890469" y="3762463"/>
            <a:ext cx="411061" cy="2038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943BD-6542-46FB-9440-61056C558EA8}"/>
              </a:ext>
            </a:extLst>
          </p:cNvPr>
          <p:cNvSpPr/>
          <p:nvPr/>
        </p:nvSpPr>
        <p:spPr>
          <a:xfrm>
            <a:off x="3824509" y="3766658"/>
            <a:ext cx="411061" cy="203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69F8F7-3B31-4236-A739-BFE611E93380}"/>
              </a:ext>
            </a:extLst>
          </p:cNvPr>
          <p:cNvSpPr/>
          <p:nvPr/>
        </p:nvSpPr>
        <p:spPr>
          <a:xfrm>
            <a:off x="4252465" y="4542638"/>
            <a:ext cx="1638004" cy="393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70E93-122E-41FE-A2E9-37EC108971E7}"/>
              </a:ext>
            </a:extLst>
          </p:cNvPr>
          <p:cNvSpPr txBox="1"/>
          <p:nvPr/>
        </p:nvSpPr>
        <p:spPr>
          <a:xfrm>
            <a:off x="931179" y="59100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Triggered by User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D58BC-A6AD-478C-9DB7-C96A46D56374}"/>
              </a:ext>
            </a:extLst>
          </p:cNvPr>
          <p:cNvSpPr txBox="1"/>
          <p:nvPr/>
        </p:nvSpPr>
        <p:spPr>
          <a:xfrm>
            <a:off x="3386790" y="59546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gets Updated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C1315-8506-4701-A88B-7A56239B172D}"/>
              </a:ext>
            </a:extLst>
          </p:cNvPr>
          <p:cNvSpPr txBox="1"/>
          <p:nvPr/>
        </p:nvSpPr>
        <p:spPr>
          <a:xfrm>
            <a:off x="5244456" y="5899792"/>
            <a:ext cx="215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Value is Rendered(Shown)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10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4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4" y="1369551"/>
            <a:ext cx="9397647" cy="12073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Beginner’s Learning </a:t>
            </a:r>
            <a:r>
              <a:rPr lang="en-US" sz="4800" dirty="0" err="1"/>
              <a:t>Blazor</a:t>
            </a:r>
            <a:r>
              <a:rPr lang="en-US" sz="4800" dirty="0"/>
              <a:t> Part 2 – Data Binding (Two Way Binding)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4681EF8-1F50-419E-83C5-0DF3B6AE674D}"/>
              </a:ext>
            </a:extLst>
          </p:cNvPr>
          <p:cNvSpPr txBox="1">
            <a:spLocks/>
          </p:cNvSpPr>
          <p:nvPr/>
        </p:nvSpPr>
        <p:spPr>
          <a:xfrm>
            <a:off x="510204" y="898496"/>
            <a:ext cx="9015459" cy="566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DF9C0-298A-499C-8519-AA4537545247}"/>
              </a:ext>
            </a:extLst>
          </p:cNvPr>
          <p:cNvSpPr txBox="1"/>
          <p:nvPr/>
        </p:nvSpPr>
        <p:spPr>
          <a:xfrm>
            <a:off x="1820558" y="3628454"/>
            <a:ext cx="6394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Kaushik Roy Chowdhury</a:t>
            </a: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Outcomes of this lecture: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In this lecture, we shall discuss the concept of two way binding in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endParaRPr lang="en-GB" sz="2400" dirty="0">
              <a:solidFill>
                <a:prstClr val="black"/>
              </a:solidFill>
              <a:latin typeface="Trebuchet MS" panose="020B0603020202020204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Create a </a:t>
            </a:r>
            <a:r>
              <a:rPr lang="en-GB" sz="24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 component which collects </a:t>
            </a:r>
            <a:r>
              <a:rPr lang="en-GB" sz="2400" dirty="0">
                <a:solidFill>
                  <a:prstClr val="black"/>
                </a:solidFill>
              </a:rPr>
              <a:t>form based </a:t>
            </a:r>
            <a:r>
              <a:rPr lang="en-GB" sz="2400" dirty="0">
                <a:solidFill>
                  <a:prstClr val="black"/>
                </a:solidFill>
                <a:latin typeface="Trebuchet MS" panose="020B0603020202020204"/>
              </a:rPr>
              <a:t>user data and demonstrates two way data binding(by rendering user updated data on the browser immediately)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76170"/>
            <a:ext cx="8629373" cy="6526636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In Two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Way Binding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It has a two direction flow, allowing values to be updated from two directions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As the user types in the data into an form input control, the data updates and renders on the browser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Two way binding can be used anywhere that an application needs a user input, primary use still being in forms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The main way that two way binding is used in </a:t>
            </a:r>
            <a:r>
              <a:rPr lang="en-GB" sz="3200" dirty="0" err="1">
                <a:solidFill>
                  <a:prstClr val="black"/>
                </a:solidFill>
                <a:latin typeface="Trebuchet MS" panose="020B0603020202020204"/>
              </a:rPr>
              <a:t>Blazor</a:t>
            </a: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 is through the use of </a:t>
            </a:r>
            <a:r>
              <a:rPr lang="en-GB" sz="3200" b="1" i="1" dirty="0">
                <a:solidFill>
                  <a:srgbClr val="FF0000"/>
                </a:solidFill>
                <a:latin typeface="Trebuchet MS" panose="020B0603020202020204"/>
              </a:rPr>
              <a:t>bind </a:t>
            </a:r>
            <a:r>
              <a:rPr lang="en-GB" sz="3200" dirty="0">
                <a:solidFill>
                  <a:prstClr val="black"/>
                </a:solidFill>
                <a:latin typeface="Trebuchet MS" panose="020B0603020202020204"/>
              </a:rPr>
              <a:t>attribute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027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B00859E-CE9A-49CD-8C12-BBDC7CA97CD9}"/>
</file>

<file path=customXml/itemProps2.xml><?xml version="1.0" encoding="utf-8"?>
<ds:datastoreItem xmlns:ds="http://schemas.openxmlformats.org/officeDocument/2006/customXml" ds:itemID="{C9E6CE3B-2480-42AD-B66B-D5699349974A}"/>
</file>

<file path=customXml/itemProps3.xml><?xml version="1.0" encoding="utf-8"?>
<ds:datastoreItem xmlns:ds="http://schemas.openxmlformats.org/officeDocument/2006/customXml" ds:itemID="{79343655-121A-4482-A9F3-F1DF7274CE34}"/>
</file>

<file path=docProps/app.xml><?xml version="1.0" encoding="utf-8"?>
<Properties xmlns="http://schemas.openxmlformats.org/officeDocument/2006/extended-properties" xmlns:vt="http://schemas.openxmlformats.org/officeDocument/2006/docPropsVTypes">
  <TotalTime>18615</TotalTime>
  <Words>2149</Words>
  <Application>Microsoft Office PowerPoint</Application>
  <PresentationFormat>Widescreen</PresentationFormat>
  <Paragraphs>254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Century Schoolbook</vt:lpstr>
      <vt:lpstr>Consolas</vt:lpstr>
      <vt:lpstr>Times New Roman</vt:lpstr>
      <vt:lpstr>Trebuchet MS</vt:lpstr>
      <vt:lpstr>Wingdings 2</vt:lpstr>
      <vt:lpstr>Wingdings 3</vt:lpstr>
      <vt:lpstr>Facet</vt:lpstr>
      <vt:lpstr>View</vt:lpstr>
      <vt:lpstr>Beginner’s Learning Blazor Part 1 – About Blazor Components </vt:lpstr>
      <vt:lpstr>PowerPoint Presentation</vt:lpstr>
      <vt:lpstr>PowerPoint Presentation</vt:lpstr>
      <vt:lpstr>Beginner’s Learning Blazor Part 2 – Data Binding (One Way Binding)</vt:lpstr>
      <vt:lpstr>PowerPoint Presentation</vt:lpstr>
      <vt:lpstr>PowerPoint Presentation</vt:lpstr>
      <vt:lpstr>Beginner’s Learning Blazor Part 2 – Data Binding (Two Way Binding)</vt:lpstr>
      <vt:lpstr>PowerPoint Presentation</vt:lpstr>
      <vt:lpstr>PowerPoint Presentation</vt:lpstr>
      <vt:lpstr>PowerPoint Presentation</vt:lpstr>
      <vt:lpstr>PowerPoint Presentation</vt:lpstr>
      <vt:lpstr>Beginner’s Learning Blazor Part 3 – (Blazor Components)</vt:lpstr>
      <vt:lpstr>Rules Guiding Component Classes</vt:lpstr>
      <vt:lpstr>Rules Guiding Component Classes (Contd):</vt:lpstr>
      <vt:lpstr>Beginner’s Learning Blazor Part 4 – (Event Handling)</vt:lpstr>
      <vt:lpstr>Event Handling </vt:lpstr>
      <vt:lpstr>Event argument types       </vt:lpstr>
      <vt:lpstr>Conclusion     </vt:lpstr>
      <vt:lpstr>Beginner’s Learning Blazor Part 4 – (EventCallback)</vt:lpstr>
      <vt:lpstr>EventCallback     </vt:lpstr>
      <vt:lpstr>Conclusion     </vt:lpstr>
      <vt:lpstr>Checkbox event handling in Blazor framework</vt:lpstr>
      <vt:lpstr>How do we handle onchange event in a checkbox when the user checks or unchecks it?    </vt:lpstr>
      <vt:lpstr>What we did in code?  </vt:lpstr>
      <vt:lpstr>Checkbox event handling in Blazor framework</vt:lpstr>
      <vt:lpstr>How do we handle onchange event in a checkbox when the user checks or unchecks it?    </vt:lpstr>
      <vt:lpstr>What we did in code?  </vt:lpstr>
      <vt:lpstr>Beginner’s Learning Blazor Part 5 – (Chained bind)</vt:lpstr>
      <vt:lpstr>Chained bind   </vt:lpstr>
      <vt:lpstr>Chained bind   </vt:lpstr>
      <vt:lpstr>Chained bind   </vt:lpstr>
      <vt:lpstr>Chained bind   </vt:lpstr>
      <vt:lpstr>Conclusion     </vt:lpstr>
      <vt:lpstr>Beginner’s Learning Blazor Part 6 – (Component Base Class Specification)</vt:lpstr>
      <vt:lpstr>Component Base class needs to be specified   </vt:lpstr>
      <vt:lpstr>Component Base class needs to be specified   </vt:lpstr>
      <vt:lpstr>Beginner’s Learning Blazor Part 7 – (Lifecycle methods for components)</vt:lpstr>
      <vt:lpstr>Component lifecycle methods   </vt:lpstr>
      <vt:lpstr>Beginner’s Learning Blazor Part 8 – (Routing)</vt:lpstr>
      <vt:lpstr>Routing in Blazor  </vt:lpstr>
      <vt:lpstr>     Multiple Route Templates</vt:lpstr>
      <vt:lpstr>     Route parameters</vt:lpstr>
      <vt:lpstr>Beginner’s Learning Blazor Part 9 – (Templated Components)</vt:lpstr>
      <vt:lpstr>     Templated components</vt:lpstr>
      <vt:lpstr>     Generic typed components</vt:lpstr>
      <vt:lpstr>     Generic typed components</vt:lpstr>
      <vt:lpstr>     Generic typed components</vt:lpstr>
      <vt:lpstr>     Generic typed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Beginner’s Learning Blazor </dc:title>
  <dc:creator>Kaushik Roy Chowdhury</dc:creator>
  <cp:lastModifiedBy>Kaushik Roy Chowdhury</cp:lastModifiedBy>
  <cp:revision>166</cp:revision>
  <dcterms:created xsi:type="dcterms:W3CDTF">2019-10-10T22:12:02Z</dcterms:created>
  <dcterms:modified xsi:type="dcterms:W3CDTF">2020-01-30T19:48:35Z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