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418" r:id="rId3"/>
    <p:sldId id="419" r:id="rId4"/>
    <p:sldId id="420" r:id="rId5"/>
    <p:sldId id="372" r:id="rId6"/>
    <p:sldId id="373" r:id="rId7"/>
    <p:sldId id="374" r:id="rId8"/>
    <p:sldId id="375" r:id="rId9"/>
    <p:sldId id="376" r:id="rId10"/>
    <p:sldId id="377" r:id="rId11"/>
    <p:sldId id="258" r:id="rId12"/>
    <p:sldId id="261" r:id="rId13"/>
    <p:sldId id="316" r:id="rId14"/>
    <p:sldId id="310" r:id="rId15"/>
    <p:sldId id="317" r:id="rId16"/>
    <p:sldId id="318" r:id="rId17"/>
    <p:sldId id="319" r:id="rId18"/>
    <p:sldId id="320" r:id="rId19"/>
    <p:sldId id="321" r:id="rId20"/>
    <p:sldId id="325" r:id="rId21"/>
    <p:sldId id="326" r:id="rId22"/>
    <p:sldId id="327" r:id="rId23"/>
    <p:sldId id="324" r:id="rId24"/>
    <p:sldId id="322" r:id="rId25"/>
    <p:sldId id="323" r:id="rId26"/>
    <p:sldId id="309" r:id="rId27"/>
    <p:sldId id="382" r:id="rId28"/>
    <p:sldId id="389" r:id="rId29"/>
    <p:sldId id="388" r:id="rId30"/>
    <p:sldId id="383" r:id="rId31"/>
    <p:sldId id="384" r:id="rId32"/>
    <p:sldId id="385" r:id="rId33"/>
    <p:sldId id="391" r:id="rId34"/>
    <p:sldId id="392" r:id="rId35"/>
    <p:sldId id="393" r:id="rId36"/>
    <p:sldId id="394" r:id="rId37"/>
    <p:sldId id="396" r:id="rId38"/>
    <p:sldId id="395" r:id="rId39"/>
    <p:sldId id="397" r:id="rId40"/>
    <p:sldId id="398" r:id="rId41"/>
    <p:sldId id="399" r:id="rId42"/>
    <p:sldId id="400" r:id="rId43"/>
    <p:sldId id="401" r:id="rId44"/>
    <p:sldId id="361" r:id="rId45"/>
    <p:sldId id="360" r:id="rId46"/>
    <p:sldId id="359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1" r:id="rId56"/>
    <p:sldId id="412" r:id="rId57"/>
    <p:sldId id="413" r:id="rId58"/>
    <p:sldId id="415" r:id="rId59"/>
    <p:sldId id="417" r:id="rId60"/>
    <p:sldId id="328" r:id="rId61"/>
    <p:sldId id="331" r:id="rId62"/>
    <p:sldId id="330" r:id="rId63"/>
    <p:sldId id="332" r:id="rId64"/>
    <p:sldId id="334" r:id="rId65"/>
    <p:sldId id="333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7" r:id="rId78"/>
    <p:sldId id="348" r:id="rId79"/>
    <p:sldId id="346" r:id="rId80"/>
    <p:sldId id="350" r:id="rId81"/>
    <p:sldId id="351" r:id="rId82"/>
    <p:sldId id="352" r:id="rId83"/>
    <p:sldId id="353" r:id="rId84"/>
    <p:sldId id="355" r:id="rId85"/>
    <p:sldId id="354" r:id="rId86"/>
    <p:sldId id="356" r:id="rId87"/>
    <p:sldId id="357" r:id="rId88"/>
    <p:sldId id="358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421" r:id="rId100"/>
    <p:sldId id="423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054610F-D4E0-406E-88AB-A5176057120C}">
          <p14:sldIdLst>
            <p14:sldId id="418"/>
            <p14:sldId id="419"/>
            <p14:sldId id="420"/>
          </p14:sldIdLst>
        </p14:section>
        <p14:section name="Live Demo" id="{C3804575-048D-40F4-9BA1-1F86C013B196}">
          <p14:sldIdLst>
            <p14:sldId id="372"/>
          </p14:sldIdLst>
        </p14:section>
        <p14:section name="Installation and Configuration" id="{BD4EB514-66F4-478C-B091-DBE0C1866DE7}">
          <p14:sldIdLst>
            <p14:sldId id="373"/>
            <p14:sldId id="374"/>
            <p14:sldId id="375"/>
            <p14:sldId id="376"/>
            <p14:sldId id="377"/>
          </p14:sldIdLst>
        </p14:section>
        <p14:section name="Introduction to Blazor" id="{0CE4B60B-752A-461C-A7D1-9F656EF2E70C}">
          <p14:sldIdLst>
            <p14:sldId id="258"/>
            <p14:sldId id="261"/>
            <p14:sldId id="316"/>
            <p14:sldId id="310"/>
            <p14:sldId id="317"/>
            <p14:sldId id="318"/>
            <p14:sldId id="319"/>
            <p14:sldId id="320"/>
            <p14:sldId id="321"/>
          </p14:sldIdLst>
        </p14:section>
        <p14:section name="What's new in Blazor in ASP.NET Core 3.1?" id="{2CB00645-3756-4F5A-B0E9-6ECB6688447B}">
          <p14:sldIdLst>
            <p14:sldId id="325"/>
            <p14:sldId id="326"/>
            <p14:sldId id="327"/>
          </p14:sldIdLst>
        </p14:section>
        <p14:section name="Live Preview" id="{A45444DA-1B24-4F51-B8BE-E28D134843DC}">
          <p14:sldIdLst>
            <p14:sldId id="324"/>
          </p14:sldIdLst>
        </p14:section>
        <p14:section name="Creating Your First Component" id="{2133B8D2-2EC6-462B-9ED1-C611FFEDB92D}">
          <p14:sldIdLst>
            <p14:sldId id="322"/>
          </p14:sldIdLst>
        </p14:section>
        <p14:section name="Create a Nested Component" id="{774285B7-503E-4DAA-A697-E69F6B101E8D}">
          <p14:sldIdLst>
            <p14:sldId id="323"/>
          </p14:sldIdLst>
        </p14:section>
        <p14:section name="Get Started with ASP.NET Core Blazor" id="{4C13DA29-CB9A-431F-B0E8-6DB6BBE08E58}">
          <p14:sldIdLst>
            <p14:sldId id="309"/>
          </p14:sldIdLst>
        </p14:section>
        <p14:section name="Advanced" id="{37FCF5B3-80BD-4813-ACFE-1282E848DE38}">
          <p14:sldIdLst>
            <p14:sldId id="382"/>
            <p14:sldId id="389"/>
            <p14:sldId id="388"/>
            <p14:sldId id="383"/>
            <p14:sldId id="384"/>
            <p14:sldId id="385"/>
            <p14:sldId id="391"/>
            <p14:sldId id="392"/>
            <p14:sldId id="393"/>
            <p14:sldId id="394"/>
            <p14:sldId id="396"/>
            <p14:sldId id="395"/>
            <p14:sldId id="397"/>
            <p14:sldId id="398"/>
            <p14:sldId id="399"/>
            <p14:sldId id="400"/>
            <p14:sldId id="401"/>
            <p14:sldId id="361"/>
            <p14:sldId id="360"/>
            <p14:sldId id="359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1"/>
            <p14:sldId id="412"/>
          </p14:sldIdLst>
        </p14:section>
        <p14:section name="Async Programming" id="{4CD99DC3-FBB9-4D0C-8608-2CB021222702}">
          <p14:sldIdLst>
            <p14:sldId id="413"/>
            <p14:sldId id="415"/>
            <p14:sldId id="417"/>
          </p14:sldIdLst>
        </p14:section>
        <p14:section name="Create Blazor CRUD Application" id="{608CED55-D455-4711-ABBB-721AAE88320C}">
          <p14:sldIdLst>
            <p14:sldId id="328"/>
            <p14:sldId id="331"/>
            <p14:sldId id="330"/>
            <p14:sldId id="332"/>
            <p14:sldId id="334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8"/>
            <p14:sldId id="346"/>
            <p14:sldId id="350"/>
            <p14:sldId id="351"/>
            <p14:sldId id="352"/>
            <p14:sldId id="353"/>
            <p14:sldId id="355"/>
            <p14:sldId id="354"/>
            <p14:sldId id="356"/>
            <p14:sldId id="357"/>
            <p14:sldId id="358"/>
            <p14:sldId id="362"/>
            <p14:sldId id="363"/>
            <p14:sldId id="364"/>
            <p14:sldId id="365"/>
          </p14:sldIdLst>
        </p14:section>
        <p14:section name="Authentication and Authorization" id="{13DC6A94-895C-4AC3-826A-D4A998047895}">
          <p14:sldIdLst>
            <p14:sldId id="366"/>
            <p14:sldId id="367"/>
            <p14:sldId id="368"/>
          </p14:sldIdLst>
        </p14:section>
        <p14:section name="Adding Spinkit" id="{F1AE8560-B9BF-4B43-A31D-1F219429B29C}">
          <p14:sldIdLst>
            <p14:sldId id="369"/>
            <p14:sldId id="370"/>
            <p14:sldId id="371"/>
            <p14:sldId id="421"/>
            <p14:sldId id="4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customXml" Target="../customXml/item2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108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customXml" Target="../customXml/item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836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99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99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136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095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30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695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7021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3208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37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577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971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35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93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25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86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04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82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058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969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69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61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432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59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29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DA35-D5FE-406D-AAA4-0A7685B39F99}" type="datetimeFigureOut">
              <a:rPr lang="en-NZ" smtClean="0"/>
              <a:t>17/10/2022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794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9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web-apps/blaz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web-apps/blaz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web-apps/blaz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web-apps/blaz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web-apps/blazo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web-apps/blazo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vs/" TargetMode="External"/><Relationship Id="rId2" Type="http://schemas.openxmlformats.org/officeDocument/2006/relationships/hyperlink" Target="https://dotnet.microsoft.com/download/dotnet-core/3.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voplus/BlazorWorkshop" TargetMode="Externa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dotnet.microsoft.com/download/dotnet-core/3.1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visualstudio.microsoft.com/vs/mac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hreading.tasks.task?view=netframework-4.8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hyperlink" Target="https://docs.microsoft.com/en-us/dotnet/csharp/programming-guide/concepts/async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vscode.csharp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68432F-C05C-4620-B6D8-9C6E9BD18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624001"/>
            <a:ext cx="9777603" cy="1152524"/>
          </a:xfrm>
        </p:spPr>
        <p:txBody>
          <a:bodyPr anchorCtr="1">
            <a:normAutofit/>
          </a:bodyPr>
          <a:lstStyle/>
          <a:p>
            <a:r>
              <a:rPr lang="en-US" sz="4800" spc="0" dirty="0">
                <a:latin typeface="Trebuchet MS" panose="020B0603020202020204"/>
              </a:rPr>
              <a:t>Welcome to </a:t>
            </a:r>
            <a:r>
              <a:rPr lang="en-US" sz="4800" spc="0">
                <a:latin typeface="Trebuchet MS" panose="020B0603020202020204"/>
              </a:rPr>
              <a:t>the Course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14400" y="5747950"/>
            <a:ext cx="9777603" cy="594360"/>
          </a:xfrm>
        </p:spPr>
        <p:txBody>
          <a:bodyPr anchorCtr="1">
            <a:normAutofit/>
          </a:bodyPr>
          <a:lstStyle/>
          <a:p>
            <a:r>
              <a:rPr lang="en-NZ" sz="1400"/>
              <a:t>Kaushik Roy Chowdhury</a:t>
            </a:r>
          </a:p>
          <a:p>
            <a:endParaRPr lang="en-NZ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10E88-1508-4822-B179-4627703E2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2692BF-E564-48CD-BDCF-AF3943145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1" r="-3" b="14989"/>
          <a:stretch/>
        </p:blipFill>
        <p:spPr>
          <a:xfrm>
            <a:off x="457199" y="10"/>
            <a:ext cx="6916589" cy="4251479"/>
          </a:xfrm>
          <a:prstGeom prst="rect">
            <a:avLst/>
          </a:prstGeom>
        </p:spPr>
      </p:pic>
      <p:pic>
        <p:nvPicPr>
          <p:cNvPr id="5" name="Picture 4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E3929922-599B-4783-882C-6C446BE35B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" r="-1" b="7025"/>
          <a:stretch/>
        </p:blipFill>
        <p:spPr>
          <a:xfrm>
            <a:off x="7534657" y="10"/>
            <a:ext cx="3758184" cy="42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9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 anchor="ctr" anchorCtr="1">
            <a:normAutofit/>
          </a:bodyPr>
          <a:lstStyle/>
          <a:p>
            <a:r>
              <a:rPr lang="en-US" sz="48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48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anchor="ctr" anchorCtr="1">
            <a:normAutofit/>
          </a:bodyPr>
          <a:lstStyle/>
          <a:p>
            <a:r>
              <a:rPr lang="en-NZ" sz="2800" dirty="0"/>
              <a:t>Kaushik Roy Chowdhury</a:t>
            </a:r>
          </a:p>
          <a:p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E3929922-599B-4783-882C-6C446BE35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7" y="3741576"/>
            <a:ext cx="2390051" cy="29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a framework for building interactive client-side web UI with .NET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6825E-760C-4DB3-8391-4F927ADE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814" y="2944153"/>
            <a:ext cx="5982866" cy="20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runs 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WebAssembly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or the Server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47705-32BB-4A64-BA01-B4F8A248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061" y="2716276"/>
            <a:ext cx="4257675" cy="263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F5A90-840B-4CAC-BC88-82AFD484720F}"/>
              </a:ext>
            </a:extLst>
          </p:cNvPr>
          <p:cNvSpPr txBox="1"/>
          <p:nvPr/>
        </p:nvSpPr>
        <p:spPr>
          <a:xfrm>
            <a:off x="4983061" y="5738070"/>
            <a:ext cx="4764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Courtesy: https://dotnet.microsoft.com/apps/aspnet/web-apps/blazor</a:t>
            </a:r>
            <a:endParaRPr lang="en-NZ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is built on open web standards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E0D7F-EFA5-47D6-9E1A-8A989FD2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897" y="2417697"/>
            <a:ext cx="5391150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864B40-097D-4E1A-BC34-1EE7139595F6}"/>
              </a:ext>
            </a:extLst>
          </p:cNvPr>
          <p:cNvSpPr txBox="1"/>
          <p:nvPr/>
        </p:nvSpPr>
        <p:spPr>
          <a:xfrm>
            <a:off x="4983061" y="5738070"/>
            <a:ext cx="4764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Courtesy: https://dotnet.microsoft.com/apps/aspnet/web-apps/blazor</a:t>
            </a:r>
            <a:endParaRPr lang="en-NZ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Sharing code and libraries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3528C-D7EE-46CC-A463-5B8F333D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897" y="1933089"/>
            <a:ext cx="5514975" cy="3495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E24912-A851-4828-9330-8A89D00BAEB5}"/>
              </a:ext>
            </a:extLst>
          </p:cNvPr>
          <p:cNvSpPr txBox="1"/>
          <p:nvPr/>
        </p:nvSpPr>
        <p:spPr>
          <a:xfrm>
            <a:off x="5041784" y="5730009"/>
            <a:ext cx="4764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Courtesy: https://dotnet.microsoft.com/apps/aspnet/web-apps/blazor</a:t>
            </a:r>
            <a:endParaRPr lang="en-NZ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0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JavaScript interop</a:t>
            </a:r>
          </a:p>
          <a:p>
            <a:pPr marL="0" indent="0">
              <a:buNone/>
            </a:pPr>
            <a:endParaRPr lang="en-US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87B546-0C27-4956-A9D7-8357EF0D48CF}"/>
              </a:ext>
            </a:extLst>
          </p:cNvPr>
          <p:cNvGrpSpPr/>
          <p:nvPr/>
        </p:nvGrpSpPr>
        <p:grpSpPr>
          <a:xfrm>
            <a:off x="5252077" y="1668951"/>
            <a:ext cx="4327398" cy="3067099"/>
            <a:chOff x="5252077" y="1668951"/>
            <a:chExt cx="4327398" cy="3067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FE720C5E-1AE8-473C-B580-15863C185D96}"/>
                </a:ext>
              </a:extLst>
            </p:cNvPr>
            <p:cNvSpPr/>
            <p:nvPr/>
          </p:nvSpPr>
          <p:spPr>
            <a:xfrm>
              <a:off x="5252077" y="1714548"/>
              <a:ext cx="1681395" cy="2129664"/>
            </a:xfrm>
            <a:prstGeom prst="foldedCorne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  <a:endParaRPr lang="en-NZ" dirty="0"/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CA3C8ACE-33AF-4CB1-9B24-69238BF207EE}"/>
                </a:ext>
              </a:extLst>
            </p:cNvPr>
            <p:cNvSpPr/>
            <p:nvPr/>
          </p:nvSpPr>
          <p:spPr>
            <a:xfrm>
              <a:off x="7750675" y="1668951"/>
              <a:ext cx="1809582" cy="2241631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JS</a:t>
              </a:r>
              <a:endParaRPr lang="en-NZ" dirty="0"/>
            </a:p>
          </p:txBody>
        </p:sp>
        <p:pic>
          <p:nvPicPr>
            <p:cNvPr id="12" name="Graphic 11" descr="Handshake">
              <a:extLst>
                <a:ext uri="{FF2B5EF4-FFF2-40B4-BE49-F238E27FC236}">
                  <a16:creationId xmlns:a16="http://schemas.microsoft.com/office/drawing/2014/main" id="{EC8782E2-3178-445D-A97E-09E811A26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4151">
              <a:off x="6880581" y="2102995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Foot">
              <a:extLst>
                <a:ext uri="{FF2B5EF4-FFF2-40B4-BE49-F238E27FC236}">
                  <a16:creationId xmlns:a16="http://schemas.microsoft.com/office/drawing/2014/main" id="{BF57AB7C-6CFA-4D01-A208-EAD4E9D1A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2201" y="373194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Foot">
              <a:extLst>
                <a:ext uri="{FF2B5EF4-FFF2-40B4-BE49-F238E27FC236}">
                  <a16:creationId xmlns:a16="http://schemas.microsoft.com/office/drawing/2014/main" id="{0EBA117D-4367-44F8-B1FC-EAB5F63EF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65075" y="3793307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Foot">
              <a:extLst>
                <a:ext uri="{FF2B5EF4-FFF2-40B4-BE49-F238E27FC236}">
                  <a16:creationId xmlns:a16="http://schemas.microsoft.com/office/drawing/2014/main" id="{F14D160F-927B-4426-9031-40794E045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97041" y="373194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Foot">
              <a:extLst>
                <a:ext uri="{FF2B5EF4-FFF2-40B4-BE49-F238E27FC236}">
                  <a16:creationId xmlns:a16="http://schemas.microsoft.com/office/drawing/2014/main" id="{58E296D7-9320-4D7B-BB2B-AB9F8298A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1066" y="3764965"/>
              <a:ext cx="914400" cy="971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75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UI component ecosystem</a:t>
            </a:r>
          </a:p>
          <a:p>
            <a:pPr marL="0" indent="0">
              <a:buNone/>
            </a:pP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B322E-42AB-4CD3-B13D-E6A7A6D9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659" y="2187928"/>
            <a:ext cx="4829175" cy="2933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4722D0-76BE-43CE-B6DF-0D7433672D50}"/>
              </a:ext>
            </a:extLst>
          </p:cNvPr>
          <p:cNvSpPr txBox="1"/>
          <p:nvPr/>
        </p:nvSpPr>
        <p:spPr>
          <a:xfrm>
            <a:off x="5285065" y="5121628"/>
            <a:ext cx="4764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Courtesy: https://dotnet.microsoft.com/apps/aspnet/web-apps/blazor</a:t>
            </a:r>
            <a:endParaRPr lang="en-NZ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Open-source and free</a:t>
            </a:r>
          </a:p>
          <a:p>
            <a:pPr marL="0" indent="0">
              <a:buNone/>
            </a:pPr>
            <a:endParaRPr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9CFE5-AB37-4EBF-924E-EA827196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59" y="1932396"/>
            <a:ext cx="6000750" cy="2905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08508-FC30-40AD-A734-36E4AE44D969}"/>
              </a:ext>
            </a:extLst>
          </p:cNvPr>
          <p:cNvSpPr txBox="1"/>
          <p:nvPr/>
        </p:nvSpPr>
        <p:spPr>
          <a:xfrm>
            <a:off x="4821897" y="5041784"/>
            <a:ext cx="4764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Courtesy: https://dotnet.microsoft.com/apps/aspnet/web-apps/blazor</a:t>
            </a:r>
            <a:endParaRPr lang="en-NZ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Introduction to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1"/>
            <a:ext cx="5827472" cy="6769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Active Community </a:t>
            </a:r>
          </a:p>
          <a:p>
            <a:pPr marL="0" indent="0">
              <a:buNone/>
            </a:pP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35347-2BC0-452F-97CD-C380B634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84" y="1989546"/>
            <a:ext cx="6362700" cy="2790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8A311E-3196-4A6E-B01D-39EEA1C83E93}"/>
              </a:ext>
            </a:extLst>
          </p:cNvPr>
          <p:cNvSpPr txBox="1"/>
          <p:nvPr/>
        </p:nvSpPr>
        <p:spPr>
          <a:xfrm>
            <a:off x="5150841" y="4657261"/>
            <a:ext cx="4764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Courtesy: https://dotnet.microsoft.com/apps/aspnet/web-apps/blazor</a:t>
            </a:r>
            <a:endParaRPr lang="en-NZ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822" y="664633"/>
            <a:ext cx="3599477" cy="5528734"/>
          </a:xfrm>
          <a:noFill/>
        </p:spPr>
        <p:txBody>
          <a:bodyPr anchor="t">
            <a:normAutofit/>
          </a:bodyPr>
          <a:lstStyle/>
          <a:p>
            <a:pPr algn="ctr"/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2800" spc="0" dirty="0">
                <a:solidFill>
                  <a:prstClr val="white"/>
                </a:solidFill>
                <a:latin typeface="Trebuchet MS" panose="020B0603020202020204"/>
              </a:rPr>
              <a:t>What’s new in           </a:t>
            </a:r>
            <a:r>
              <a:rPr lang="en-US" sz="28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2800" spc="0" dirty="0">
                <a:solidFill>
                  <a:prstClr val="white"/>
                </a:solidFill>
                <a:latin typeface="Trebuchet MS" panose="020B0603020202020204"/>
              </a:rPr>
              <a:t> in  ASP.NET Core 3.1?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775143"/>
            <a:ext cx="6108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this tutorial we shall discuss the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following changes to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Blazor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Server Apps: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partial classes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Component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tags usage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C5771-2732-4FCB-933D-B8B9FC406171}"/>
              </a:ext>
            </a:extLst>
          </p:cNvPr>
          <p:cNvSpPr txBox="1"/>
          <p:nvPr/>
        </p:nvSpPr>
        <p:spPr>
          <a:xfrm>
            <a:off x="564642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988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 fontScale="90000"/>
          </a:bodyPr>
          <a:lstStyle/>
          <a:p>
            <a:br>
              <a:rPr lang="en-US" sz="1100"/>
            </a:br>
            <a:br>
              <a:rPr lang="en-US" sz="1100"/>
            </a:br>
            <a:br>
              <a:rPr lang="en-US" sz="1100"/>
            </a:br>
            <a:br>
              <a:rPr lang="en-US" sz="1100"/>
            </a:br>
            <a:br>
              <a:rPr lang="en-US" sz="1100"/>
            </a:br>
            <a:br>
              <a:rPr lang="en-US" sz="1100"/>
            </a:br>
            <a:br>
              <a:rPr lang="en-US" sz="1100"/>
            </a:br>
            <a:br>
              <a:rPr lang="en-US" sz="1100"/>
            </a:br>
            <a:endParaRPr lang="en-US" sz="110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616619C-4EC0-4E0B-8720-F230474B2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0" r="19713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290" y="1028541"/>
            <a:ext cx="6015571" cy="417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This course is about </a:t>
            </a:r>
            <a:r>
              <a:rPr lang="en-GB" sz="2400" dirty="0" err="1"/>
              <a:t>Blazor</a:t>
            </a:r>
            <a:r>
              <a:rPr lang="en-GB" sz="2400" dirty="0"/>
              <a:t>, Microsoft’s latest web framework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So what is this buzzword </a:t>
            </a:r>
            <a:r>
              <a:rPr lang="en-GB" sz="2400" dirty="0" err="1"/>
              <a:t>Blazor</a:t>
            </a:r>
            <a:r>
              <a:rPr lang="en-GB" sz="2400" dirty="0"/>
              <a:t> heard quite frequently these days?</a:t>
            </a:r>
          </a:p>
        </p:txBody>
      </p:sp>
    </p:spTree>
    <p:extLst>
      <p:ext uri="{BB962C8B-B14F-4D97-AF65-F5344CB8AC3E}">
        <p14:creationId xmlns:p14="http://schemas.microsoft.com/office/powerpoint/2010/main" val="10191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822" y="664633"/>
            <a:ext cx="3599477" cy="5528734"/>
          </a:xfrm>
          <a:noFill/>
        </p:spPr>
        <p:txBody>
          <a:bodyPr anchor="t">
            <a:normAutofit/>
          </a:bodyPr>
          <a:lstStyle/>
          <a:p>
            <a:pPr algn="ctr"/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2800" spc="0" dirty="0">
                <a:solidFill>
                  <a:prstClr val="white"/>
                </a:solidFill>
                <a:latin typeface="Trebuchet MS" panose="020B0603020202020204"/>
              </a:rPr>
              <a:t>What’s new in           </a:t>
            </a:r>
            <a:r>
              <a:rPr lang="en-US" sz="28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2800" spc="0" dirty="0">
                <a:solidFill>
                  <a:prstClr val="white"/>
                </a:solidFill>
                <a:latin typeface="Trebuchet MS" panose="020B0603020202020204"/>
              </a:rPr>
              <a:t> in  ASP.NET Core 3.1?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775143"/>
            <a:ext cx="61089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this tutorial we shall discuss the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following changes to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Blazor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Server Apps: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to top-level components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Default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action prevention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C5771-2732-4FCB-933D-B8B9FC406171}"/>
              </a:ext>
            </a:extLst>
          </p:cNvPr>
          <p:cNvSpPr txBox="1"/>
          <p:nvPr/>
        </p:nvSpPr>
        <p:spPr>
          <a:xfrm>
            <a:off x="564642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81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822" y="664633"/>
            <a:ext cx="3599477" cy="5528734"/>
          </a:xfrm>
          <a:noFill/>
        </p:spPr>
        <p:txBody>
          <a:bodyPr anchor="t">
            <a:normAutofit/>
          </a:bodyPr>
          <a:lstStyle/>
          <a:p>
            <a:pPr algn="ctr"/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2800" spc="0" dirty="0">
                <a:solidFill>
                  <a:prstClr val="white"/>
                </a:solidFill>
                <a:latin typeface="Trebuchet MS" panose="020B0603020202020204"/>
              </a:rPr>
              <a:t>What’s new in           </a:t>
            </a:r>
            <a:r>
              <a:rPr lang="en-US" sz="28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2800" spc="0" dirty="0">
                <a:solidFill>
                  <a:prstClr val="white"/>
                </a:solidFill>
                <a:latin typeface="Trebuchet MS" panose="020B0603020202020204"/>
              </a:rPr>
              <a:t> in  ASP.NET Core 3.1?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775143"/>
            <a:ext cx="61089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this tutorial we shall discuss the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following changes to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Blazor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Server Apps: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 propagation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Detailed error handling during app development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C5771-2732-4FCB-933D-B8B9FC406171}"/>
              </a:ext>
            </a:extLst>
          </p:cNvPr>
          <p:cNvSpPr txBox="1"/>
          <p:nvPr/>
        </p:nvSpPr>
        <p:spPr>
          <a:xfrm>
            <a:off x="564642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239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  </a:t>
            </a: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  Preview of   Completed App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this tutorial we shall see 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Preview demo of the completed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the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test the application with data</a:t>
            </a:r>
          </a:p>
        </p:txBody>
      </p:sp>
    </p:spTree>
    <p:extLst>
      <p:ext uri="{BB962C8B-B14F-4D97-AF65-F5344CB8AC3E}">
        <p14:creationId xmlns:p14="http://schemas.microsoft.com/office/powerpoint/2010/main" val="113871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	Create your 	First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	Component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this tutorial we shall learn to: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razor component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the app to see the result</a:t>
            </a:r>
          </a:p>
        </p:txBody>
      </p:sp>
    </p:spTree>
    <p:extLst>
      <p:ext uri="{BB962C8B-B14F-4D97-AF65-F5344CB8AC3E}">
        <p14:creationId xmlns:p14="http://schemas.microsoft.com/office/powerpoint/2010/main" val="15888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Nested   Component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this tutorial we shall: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child Dialog component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parent component that nests the child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 about the parameter attribute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 the concept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RenderFragment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the app </a:t>
            </a:r>
          </a:p>
        </p:txBody>
      </p:sp>
    </p:spTree>
    <p:extLst>
      <p:ext uri="{BB962C8B-B14F-4D97-AF65-F5344CB8AC3E}">
        <p14:creationId xmlns:p14="http://schemas.microsoft.com/office/powerpoint/2010/main" val="311730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FC5D2F24-7604-4CDE-9345-50B757190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52" y="242597"/>
            <a:ext cx="6155266" cy="6279502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Get Started with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Install the latest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 Core 3 SDK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templates by running the following command in a command window :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dotnet new -</a:t>
            </a:r>
            <a:r>
              <a:rPr lang="en-US" sz="36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Microsoft.AspNetCore.Blazor.Templates</a:t>
            </a:r>
            <a:r>
              <a:rPr lang="en-US" sz="3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::3.0.0-preview9.19465.2</a:t>
            </a:r>
          </a:p>
          <a:p>
            <a:pPr marL="0" indent="0">
              <a:buNone/>
            </a:pP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Make sure you’ve installed the latest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Visual Studio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with the ASP.NET and web development workload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highlight>
                  <a:srgbClr val="0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 I have installed the Visual Studio 2019 Community Edition and updated it to version 16.3 that has the required SDK already installed) 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highlight>
                <a:srgbClr val="0000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>
              <a:buSzPct val="125000"/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200000"/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Z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78475-FE71-4797-B733-66DDF535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042" y="1541228"/>
            <a:ext cx="4345559" cy="2175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Started with ASP.NET Core </a:t>
            </a:r>
            <a:r>
              <a:rPr lang="en-US" dirty="0" err="1">
                <a:solidFill>
                  <a:schemeClr val="bg1"/>
                </a:solidFill>
              </a:rPr>
              <a:t>Blazor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1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One-way data binding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60" y="324685"/>
            <a:ext cx="6771174" cy="601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lecture we shall learn: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In this lecture, we shall discuss the concept of one-way binding in </a:t>
            </a:r>
            <a:r>
              <a:rPr lang="en-GB" sz="2400" dirty="0" err="1"/>
              <a:t>Blazor</a:t>
            </a:r>
            <a:endParaRPr lang="en-GB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Build a one-way razor component in </a:t>
            </a:r>
            <a:r>
              <a:rPr lang="en-GB" sz="2400" dirty="0" err="1"/>
              <a:t>Blazor</a:t>
            </a:r>
            <a:r>
              <a:rPr lang="en-GB" sz="2400" dirty="0"/>
              <a:t> that increments a counter on a button click and toggles between two messages with different styles on a paragraph</a:t>
            </a:r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532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One-way data binding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FE5D3-8715-4AE5-842C-1CC9F4937AA9}"/>
              </a:ext>
            </a:extLst>
          </p:cNvPr>
          <p:cNvSpPr/>
          <p:nvPr/>
        </p:nvSpPr>
        <p:spPr>
          <a:xfrm>
            <a:off x="4590035" y="405638"/>
            <a:ext cx="67028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spc="10" dirty="0"/>
              <a:t>In One Way Binding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spc="10" dirty="0"/>
              <a:t>Updates to the value that a control has is unidirectional, or flows one way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sz="2000" spc="10" dirty="0"/>
              <a:t>To render a label with updated text dynamically is an example of one way binding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sz="2000" spc="10" dirty="0"/>
              <a:t>In </a:t>
            </a:r>
            <a:r>
              <a:rPr lang="en-GB" sz="2000" spc="10" dirty="0" err="1"/>
              <a:t>Blazor</a:t>
            </a:r>
            <a:r>
              <a:rPr lang="en-GB" sz="2000" spc="10" dirty="0"/>
              <a:t>, one way binding could be in response to the triggering of an event by the user, such as a button click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sz="2000" spc="10" dirty="0"/>
              <a:t>One way binding will modify the value of the label above as the user will not be able to do so directly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B16A12-6AA8-4989-A4D4-770972199777}"/>
              </a:ext>
            </a:extLst>
          </p:cNvPr>
          <p:cNvGrpSpPr/>
          <p:nvPr/>
        </p:nvGrpSpPr>
        <p:grpSpPr>
          <a:xfrm>
            <a:off x="5032357" y="3775047"/>
            <a:ext cx="4557657" cy="2160164"/>
            <a:chOff x="1743873" y="3762463"/>
            <a:chExt cx="4557657" cy="20385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275210-1177-4DF8-AD16-3D4C94F1AE34}"/>
                </a:ext>
              </a:extLst>
            </p:cNvPr>
            <p:cNvSpPr/>
            <p:nvPr/>
          </p:nvSpPr>
          <p:spPr>
            <a:xfrm>
              <a:off x="1743873" y="3766657"/>
              <a:ext cx="411061" cy="20301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DB73EFE-4E45-4FAF-8F64-99C0ED1A4045}"/>
                </a:ext>
              </a:extLst>
            </p:cNvPr>
            <p:cNvSpPr/>
            <p:nvPr/>
          </p:nvSpPr>
          <p:spPr>
            <a:xfrm>
              <a:off x="2165326" y="4542638"/>
              <a:ext cx="1642288" cy="3355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005BC5-81B1-42D6-A611-D48E02685307}"/>
                </a:ext>
              </a:extLst>
            </p:cNvPr>
            <p:cNvSpPr/>
            <p:nvPr/>
          </p:nvSpPr>
          <p:spPr>
            <a:xfrm>
              <a:off x="5890469" y="3762463"/>
              <a:ext cx="411061" cy="2038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5C065C-FFAF-4DAF-863B-E063E6580D05}"/>
                </a:ext>
              </a:extLst>
            </p:cNvPr>
            <p:cNvSpPr/>
            <p:nvPr/>
          </p:nvSpPr>
          <p:spPr>
            <a:xfrm>
              <a:off x="3824509" y="3766658"/>
              <a:ext cx="411061" cy="20301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5BAC307-E8B4-4507-9D84-91CB3BC778D7}"/>
                </a:ext>
              </a:extLst>
            </p:cNvPr>
            <p:cNvSpPr/>
            <p:nvPr/>
          </p:nvSpPr>
          <p:spPr>
            <a:xfrm>
              <a:off x="4252465" y="4542638"/>
              <a:ext cx="1638004" cy="3932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76004B-7EED-4C9F-9182-FEB98853BCAB}"/>
              </a:ext>
            </a:extLst>
          </p:cNvPr>
          <p:cNvGrpSpPr/>
          <p:nvPr/>
        </p:nvGrpSpPr>
        <p:grpSpPr>
          <a:xfrm>
            <a:off x="4427617" y="5930767"/>
            <a:ext cx="6466125" cy="701165"/>
            <a:chOff x="931179" y="5899792"/>
            <a:chExt cx="6466125" cy="7011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5E8F25-1370-4D3F-B3B5-157AEF63FF5C}"/>
                </a:ext>
              </a:extLst>
            </p:cNvPr>
            <p:cNvSpPr txBox="1"/>
            <p:nvPr/>
          </p:nvSpPr>
          <p:spPr>
            <a:xfrm>
              <a:off x="931179" y="5910046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Event Triggered by User </a:t>
              </a:r>
              <a:endParaRPr lang="en-NZ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603A04-4DF7-4211-98B2-60EDFD08C92D}"/>
                </a:ext>
              </a:extLst>
            </p:cNvPr>
            <p:cNvSpPr txBox="1"/>
            <p:nvPr/>
          </p:nvSpPr>
          <p:spPr>
            <a:xfrm>
              <a:off x="3386790" y="5954626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Value gets Updated</a:t>
              </a:r>
              <a:endParaRPr lang="en-NZ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36F00C-80E0-4683-8171-405977C31844}"/>
                </a:ext>
              </a:extLst>
            </p:cNvPr>
            <p:cNvSpPr txBox="1"/>
            <p:nvPr/>
          </p:nvSpPr>
          <p:spPr>
            <a:xfrm>
              <a:off x="5244456" y="5899792"/>
              <a:ext cx="215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Updated Value is Rendered(Shown)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19449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Two-way data binding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60" y="324685"/>
            <a:ext cx="6771174" cy="601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lecture we shall learn: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In this lecture, we shall discuss the concept of two-way binding in </a:t>
            </a:r>
            <a:r>
              <a:rPr lang="en-GB" sz="2400" dirty="0" err="1"/>
              <a:t>Blazor</a:t>
            </a:r>
            <a:endParaRPr lang="en-GB" sz="2400" dirty="0"/>
          </a:p>
          <a:p>
            <a:pPr>
              <a:defRPr/>
            </a:pPr>
            <a:r>
              <a:rPr lang="en-GB" sz="2400" dirty="0"/>
              <a:t>Create a </a:t>
            </a:r>
            <a:r>
              <a:rPr lang="en-GB" sz="2400" dirty="0" err="1"/>
              <a:t>Blazor</a:t>
            </a:r>
            <a:r>
              <a:rPr lang="en-GB" sz="2400" dirty="0"/>
              <a:t> component which collects form-based user data and demonstrates two-way data binding(by rendering user updated data on the browser immediately)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GB" sz="24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1655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Two-way data binding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60" y="324685"/>
            <a:ext cx="6771174" cy="601739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In Two Way Binding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It has a two direction flow, allowing values to be updated from two directions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As the user types in the data into an form input control, the data updates and renders on the browser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Two way binding can be used anywhere that an application needs a user input, primary use still being in forms 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The main way that two way binding is used in </a:t>
            </a:r>
            <a:r>
              <a:rPr lang="en-GB" sz="2400" dirty="0" err="1"/>
              <a:t>Blazor</a:t>
            </a:r>
            <a:r>
              <a:rPr lang="en-GB" sz="2400" dirty="0"/>
              <a:t> is through the use of bind attribute</a:t>
            </a:r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642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 fontScale="90000"/>
          </a:bodyPr>
          <a:lstStyle/>
          <a:p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7936C6B-05CC-48BF-86AA-EBAFFB8C5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0" r="19713"/>
          <a:stretch/>
        </p:blipFill>
        <p:spPr>
          <a:xfrm>
            <a:off x="21" y="10"/>
            <a:ext cx="4535404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555" y="365760"/>
            <a:ext cx="6253413" cy="6126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Course Features:</a:t>
            </a:r>
          </a:p>
          <a:p>
            <a:r>
              <a:rPr lang="en-GB" sz="2400" dirty="0"/>
              <a:t>Follow along complete CRUD application</a:t>
            </a:r>
          </a:p>
          <a:p>
            <a:r>
              <a:rPr lang="en-GB" sz="2400" dirty="0"/>
              <a:t>Application uses data protection feature to show user profile data to logged in users</a:t>
            </a:r>
          </a:p>
          <a:p>
            <a:r>
              <a:rPr lang="en-GB" sz="2400" dirty="0"/>
              <a:t>Integration of </a:t>
            </a:r>
            <a:r>
              <a:rPr lang="en-GB" sz="2400" dirty="0" err="1"/>
              <a:t>Spinkit</a:t>
            </a:r>
            <a:r>
              <a:rPr lang="en-GB" sz="2400" dirty="0"/>
              <a:t> component to show cool animated indicators as the application loads</a:t>
            </a:r>
          </a:p>
          <a:p>
            <a:r>
              <a:rPr lang="en-GB" sz="2400" dirty="0"/>
              <a:t>Concept building in </a:t>
            </a:r>
            <a:r>
              <a:rPr lang="en-GB" sz="2400" dirty="0" err="1"/>
              <a:t>Blazor</a:t>
            </a:r>
            <a:r>
              <a:rPr lang="en-GB" sz="2400" dirty="0"/>
              <a:t> through many hands-on coding examples</a:t>
            </a:r>
          </a:p>
          <a:p>
            <a:r>
              <a:rPr lang="en-GB" sz="2400" dirty="0"/>
              <a:t>Emphasis on learning by doing rather than long theoretical discussions</a:t>
            </a:r>
          </a:p>
          <a:p>
            <a:r>
              <a:rPr lang="en-GB" sz="2400" dirty="0"/>
              <a:t>End of the course assignment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013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Two-way data binding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60" y="324685"/>
            <a:ext cx="6771174" cy="601739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GB" sz="2400" dirty="0"/>
              <a:t>Bind Attribute Forms: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The bind attribute is a very flexible and versatile method for binding in </a:t>
            </a:r>
            <a:r>
              <a:rPr lang="en-GB" sz="2400" dirty="0" err="1"/>
              <a:t>Blazor</a:t>
            </a:r>
            <a:endParaRPr lang="en-GB" sz="2400" dirty="0"/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It has three different forms 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/>
              <a:t>The various forms allow developers to be specific about how to implement the binding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2400" spc="10" dirty="0">
                <a:solidFill>
                  <a:schemeClr val="tx1"/>
                </a:solidFill>
              </a:rPr>
              <a:t>@bind = Property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2400" spc="10" dirty="0">
                <a:solidFill>
                  <a:schemeClr val="tx1"/>
                </a:solidFill>
              </a:rPr>
              <a:t>@bind-value = Property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GB" sz="2400" spc="10" dirty="0">
                <a:solidFill>
                  <a:schemeClr val="tx1"/>
                </a:solidFill>
              </a:rPr>
              <a:t>@bind-value = Property @bind-value:event = “</a:t>
            </a:r>
            <a:r>
              <a:rPr lang="en-GB" sz="2400" spc="10" dirty="0" err="1">
                <a:solidFill>
                  <a:schemeClr val="tx1"/>
                </a:solidFill>
              </a:rPr>
              <a:t>onevent</a:t>
            </a:r>
            <a:r>
              <a:rPr lang="en-GB" sz="2400" spc="10" dirty="0">
                <a:solidFill>
                  <a:schemeClr val="tx1"/>
                </a:solidFill>
              </a:rPr>
              <a:t>”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GB" sz="24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145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Two-way data binding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60" y="324685"/>
            <a:ext cx="6771174" cy="601739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GB" sz="2400" dirty="0"/>
              <a:t>Conclusions: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GB" sz="2400" dirty="0"/>
              <a:t>We discussed the concept of basic two way binding in </a:t>
            </a:r>
            <a:r>
              <a:rPr lang="en-GB" sz="2400" dirty="0" err="1"/>
              <a:t>Blazor</a:t>
            </a:r>
            <a:endParaRPr lang="en-GB" sz="2400" dirty="0"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sz="2400" dirty="0"/>
              <a:t>Created a </a:t>
            </a:r>
            <a:r>
              <a:rPr lang="en-GB" sz="2400" dirty="0" err="1"/>
              <a:t>Blazor</a:t>
            </a:r>
            <a:r>
              <a:rPr lang="en-GB" sz="2400" dirty="0"/>
              <a:t> component which collects form based user data and demonstrates two way data binding(by rendering user updated data on the browser immediately)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GB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GB" sz="2400" spc="0" dirty="0">
              <a:solidFill>
                <a:prstClr val="black"/>
              </a:solidFill>
              <a:latin typeface="Trebuchet MS" panose="020B0603020202020204"/>
            </a:endParaRPr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574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Inheritance in </a:t>
            </a:r>
            <a:r>
              <a:rPr lang="en-US" sz="2800" dirty="0" err="1">
                <a:solidFill>
                  <a:srgbClr val="FFFFFF"/>
                </a:solidFill>
              </a:rPr>
              <a:t>Blazor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627303" cy="6017393"/>
          </a:xfrm>
        </p:spPr>
        <p:txBody>
          <a:bodyPr>
            <a:normAutofit/>
          </a:bodyPr>
          <a:lstStyle/>
          <a:p>
            <a:r>
              <a:rPr lang="en-US" sz="2400" dirty="0"/>
              <a:t>When a </a:t>
            </a:r>
            <a:r>
              <a:rPr lang="en-US" sz="2400" dirty="0" err="1"/>
              <a:t>Blazor</a:t>
            </a:r>
            <a:r>
              <a:rPr lang="en-US" sz="2400" dirty="0"/>
              <a:t> component is created it  should inherit from </a:t>
            </a:r>
            <a:r>
              <a:rPr lang="en-US" sz="2400" dirty="0" err="1"/>
              <a:t>ComponentBase</a:t>
            </a:r>
            <a:r>
              <a:rPr lang="en-US" sz="2400" dirty="0"/>
              <a:t> class.</a:t>
            </a:r>
          </a:p>
          <a:p>
            <a:r>
              <a:rPr lang="en-US" sz="2400" dirty="0"/>
              <a:t>The first reason is that it implements </a:t>
            </a:r>
            <a:r>
              <a:rPr lang="en-US" sz="2400" dirty="0" err="1"/>
              <a:t>IComponent</a:t>
            </a:r>
            <a:r>
              <a:rPr lang="en-US" sz="2400" dirty="0"/>
              <a:t> interface which </a:t>
            </a:r>
            <a:r>
              <a:rPr lang="en-US" sz="2400" dirty="0" err="1"/>
              <a:t>Blazor</a:t>
            </a:r>
            <a:r>
              <a:rPr lang="en-US" sz="2400" dirty="0"/>
              <a:t> uses to locate components throughout the project</a:t>
            </a:r>
          </a:p>
          <a:p>
            <a:r>
              <a:rPr lang="en-US" sz="2400" dirty="0"/>
              <a:t>Secondly, </a:t>
            </a:r>
            <a:r>
              <a:rPr lang="en-US" sz="2400" dirty="0" err="1"/>
              <a:t>ComponentBase</a:t>
            </a:r>
            <a:r>
              <a:rPr lang="en-US" sz="2400" dirty="0"/>
              <a:t> contains important lifecycle methods which will be taken in another tutorial  </a:t>
            </a:r>
          </a:p>
          <a:p>
            <a:r>
              <a:rPr lang="en-US" sz="2400" dirty="0"/>
              <a:t>In this tutorial, we shall see how a component can inherit a base class, </a:t>
            </a:r>
            <a:r>
              <a:rPr lang="en-US" sz="2400" dirty="0" err="1"/>
              <a:t>CoolBlazorBase</a:t>
            </a:r>
            <a:r>
              <a:rPr lang="en-US" sz="2400" dirty="0"/>
              <a:t> to provide its properties and methods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2077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Inheritance in </a:t>
            </a:r>
            <a:r>
              <a:rPr lang="en-US" sz="2800" dirty="0" err="1">
                <a:solidFill>
                  <a:srgbClr val="FFFFFF"/>
                </a:solidFill>
              </a:rPr>
              <a:t>Blazor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627303" cy="601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Code: (</a:t>
            </a:r>
            <a:r>
              <a:rPr lang="en-US" sz="2400" dirty="0" err="1"/>
              <a:t>CoolBlazor.razor</a:t>
            </a:r>
            <a:r>
              <a:rPr lang="en-US" sz="2400" dirty="0"/>
              <a:t>) 																													</a:t>
            </a:r>
          </a:p>
          <a:p>
            <a:pPr marL="0" indent="0">
              <a:buNone/>
            </a:pPr>
            <a:r>
              <a:rPr lang="en-US" sz="2400" dirty="0" err="1"/>
              <a:t>CoolBlazorBase.cs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3A4C2-35E0-4ECA-A1C7-08EF81E4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37" y="3044680"/>
            <a:ext cx="5143500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D8A7F-6E33-464B-82C7-A7A8BC3F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94" y="1147457"/>
            <a:ext cx="6626375" cy="10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Lifecycle Methods in </a:t>
            </a:r>
            <a:r>
              <a:rPr lang="en-US" sz="2800" dirty="0" err="1">
                <a:solidFill>
                  <a:srgbClr val="FFFFFF"/>
                </a:solidFill>
              </a:rPr>
              <a:t>Blazor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352338"/>
            <a:ext cx="6627303" cy="630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lecture we shall study </a:t>
            </a:r>
          </a:p>
          <a:p>
            <a:r>
              <a:rPr lang="en-US" sz="2400" dirty="0"/>
              <a:t>What does lifecycle in </a:t>
            </a:r>
            <a:r>
              <a:rPr lang="en-US" sz="2400" dirty="0" err="1"/>
              <a:t>Blazor</a:t>
            </a:r>
            <a:r>
              <a:rPr lang="en-US" sz="2400" dirty="0"/>
              <a:t> means?</a:t>
            </a:r>
          </a:p>
          <a:p>
            <a:r>
              <a:rPr lang="en-US" sz="2400" dirty="0"/>
              <a:t>The lifecycle methods in </a:t>
            </a:r>
            <a:r>
              <a:rPr lang="en-US" sz="2400" dirty="0" err="1"/>
              <a:t>Blazor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8826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Lifecycle Methods in </a:t>
            </a:r>
            <a:r>
              <a:rPr lang="en-US" sz="2800" dirty="0" err="1">
                <a:solidFill>
                  <a:srgbClr val="FFFFFF"/>
                </a:solidFill>
              </a:rPr>
              <a:t>Blazor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352338"/>
            <a:ext cx="6627303" cy="6308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Q1. What does a </a:t>
            </a:r>
            <a:r>
              <a:rPr lang="en-US" sz="2400" dirty="0" err="1"/>
              <a:t>Blazor</a:t>
            </a:r>
            <a:r>
              <a:rPr lang="en-US" sz="2400" dirty="0"/>
              <a:t> lifecycle refer to?</a:t>
            </a:r>
          </a:p>
          <a:p>
            <a:r>
              <a:rPr lang="en-US" sz="2400" dirty="0"/>
              <a:t>Lifecycle refers to the various stages during the creation, updating and disposal of instances of </a:t>
            </a:r>
            <a:r>
              <a:rPr lang="en-US" sz="2400" dirty="0" err="1"/>
              <a:t>Blazor</a:t>
            </a:r>
            <a:r>
              <a:rPr lang="en-US" sz="2400" dirty="0"/>
              <a:t> components</a:t>
            </a:r>
          </a:p>
          <a:p>
            <a:r>
              <a:rPr lang="en-US" sz="2400" dirty="0"/>
              <a:t> Lifecycle methods tap into the various key moments of the lifecycle </a:t>
            </a:r>
          </a:p>
          <a:p>
            <a:r>
              <a:rPr lang="en-US" sz="2400" dirty="0"/>
              <a:t>These methods are also known as lifecycle hooks</a:t>
            </a:r>
          </a:p>
          <a:p>
            <a:pPr marL="0" indent="0">
              <a:buNone/>
            </a:pPr>
            <a:r>
              <a:rPr lang="en-US" sz="2400" dirty="0"/>
              <a:t>Q2. How these components can call the lifecycle methods?</a:t>
            </a:r>
          </a:p>
          <a:p>
            <a:r>
              <a:rPr lang="en-US" sz="2400" dirty="0"/>
              <a:t>Every </a:t>
            </a:r>
            <a:r>
              <a:rPr lang="en-US" sz="2400" dirty="0" err="1"/>
              <a:t>Blazor</a:t>
            </a:r>
            <a:r>
              <a:rPr lang="en-US" sz="2400" dirty="0"/>
              <a:t> component is derived from the </a:t>
            </a:r>
            <a:r>
              <a:rPr lang="en-NZ" sz="2400" dirty="0" err="1"/>
              <a:t>Microsoft.AspNetCore.Components.ComponentBase</a:t>
            </a:r>
            <a:r>
              <a:rPr lang="en-NZ" sz="2400" dirty="0"/>
              <a:t> class.</a:t>
            </a:r>
            <a:r>
              <a:rPr lang="en-US" sz="2400" dirty="0"/>
              <a:t>   </a:t>
            </a:r>
          </a:p>
          <a:p>
            <a:r>
              <a:rPr lang="en-US" sz="2400" dirty="0"/>
              <a:t>This class contains all the lifecycle methods which can be overridden for each component.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0431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Lifecycle Methods in </a:t>
            </a:r>
            <a:r>
              <a:rPr lang="en-US" sz="2800" dirty="0" err="1">
                <a:solidFill>
                  <a:srgbClr val="FFFFFF"/>
                </a:solidFill>
              </a:rPr>
              <a:t>Blazor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595" y="253572"/>
            <a:ext cx="6627303" cy="6308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Lifecycle method sequence:</a:t>
            </a:r>
          </a:p>
          <a:p>
            <a:pPr marL="0" indent="0">
              <a:buNone/>
            </a:pPr>
            <a:r>
              <a:rPr lang="en-NZ" b="1" dirty="0" err="1"/>
              <a:t>OnParametersSet</a:t>
            </a:r>
            <a:r>
              <a:rPr lang="en-NZ" b="1" dirty="0"/>
              <a:t> and </a:t>
            </a:r>
            <a:r>
              <a:rPr lang="en-NZ" b="1" dirty="0" err="1"/>
              <a:t>OnParametersSetAsync</a:t>
            </a:r>
            <a:r>
              <a:rPr lang="en-NZ" b="1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They are invoked after </a:t>
            </a:r>
            <a:r>
              <a:rPr lang="en-GB" dirty="0" err="1"/>
              <a:t>SetParametersAsync</a:t>
            </a:r>
            <a:r>
              <a:rPr lang="en-GB" dirty="0"/>
              <a:t> and </a:t>
            </a:r>
            <a:r>
              <a:rPr lang="en-GB" dirty="0" err="1"/>
              <a:t>OnInit</a:t>
            </a:r>
            <a:r>
              <a:rPr lang="en-GB" dirty="0"/>
              <a:t> are finished and then each time new or updated parameters are received.</a:t>
            </a:r>
          </a:p>
          <a:p>
            <a:pPr marL="342900" indent="-342900">
              <a:buFont typeface="+mj-lt"/>
              <a:buAutoNum type="arabicPeriod"/>
            </a:pPr>
            <a:r>
              <a:rPr lang="en-NZ" b="1" dirty="0" err="1"/>
              <a:t>OnParametersSetAsync</a:t>
            </a:r>
            <a:r>
              <a:rPr lang="en-GB" dirty="0"/>
              <a:t> is called when the component performs an asynchronous operation</a:t>
            </a:r>
          </a:p>
          <a:p>
            <a:pPr marL="0" indent="0">
              <a:buNone/>
            </a:pPr>
            <a:r>
              <a:rPr lang="en-NZ" b="1" dirty="0" err="1"/>
              <a:t>OnAfterRender</a:t>
            </a:r>
            <a:r>
              <a:rPr lang="en-NZ" b="1" dirty="0"/>
              <a:t> and </a:t>
            </a:r>
            <a:r>
              <a:rPr lang="en-NZ" b="1" dirty="0" err="1"/>
              <a:t>OnAfterRenderAsync</a:t>
            </a:r>
            <a:r>
              <a:rPr lang="en-NZ" b="1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They are called after a component has finished rendering when element and component references have been populated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 can perform additional steps such as activating third-party JavaScript libraries that operate on the rendered DOM elements</a:t>
            </a:r>
          </a:p>
          <a:p>
            <a:pPr marL="0" indent="0">
              <a:buNone/>
            </a:pPr>
            <a:r>
              <a:rPr lang="en-GB" b="1" dirty="0" err="1"/>
              <a:t>ShouldRender</a:t>
            </a:r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Override </a:t>
            </a:r>
            <a:r>
              <a:rPr lang="en-GB" dirty="0" err="1"/>
              <a:t>ShouldRender</a:t>
            </a:r>
            <a:r>
              <a:rPr lang="en-GB" dirty="0"/>
              <a:t> to suppress UI refreshing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Even if </a:t>
            </a:r>
            <a:r>
              <a:rPr lang="en-GB" dirty="0" err="1"/>
              <a:t>ShouldRender</a:t>
            </a:r>
            <a:r>
              <a:rPr lang="en-GB" dirty="0"/>
              <a:t> is overridden, the component is always initially rendered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2039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Lifecycle Methods in </a:t>
            </a:r>
            <a:r>
              <a:rPr lang="en-US" sz="2800" dirty="0" err="1">
                <a:solidFill>
                  <a:srgbClr val="FFFFFF"/>
                </a:solidFill>
              </a:rPr>
              <a:t>Blazor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352338"/>
            <a:ext cx="6627303" cy="630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Lifecycle method sequence:</a:t>
            </a:r>
          </a:p>
          <a:p>
            <a:pPr marL="0" indent="0">
              <a:buNone/>
            </a:pPr>
            <a:r>
              <a:rPr lang="en-NZ" b="1" dirty="0" err="1"/>
              <a:t>SetParametersAsync</a:t>
            </a:r>
            <a:r>
              <a:rPr lang="en-NZ" b="1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Sets parameters to their respective properties and supplied by the component's parent in the render tree.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Also called each time new or updated parameters are received</a:t>
            </a:r>
          </a:p>
          <a:p>
            <a:pPr marL="0" indent="0">
              <a:buNone/>
            </a:pPr>
            <a:r>
              <a:rPr lang="en-GB" b="1" dirty="0" err="1"/>
              <a:t>OnInitialized</a:t>
            </a:r>
            <a:r>
              <a:rPr lang="en-GB" b="1" dirty="0"/>
              <a:t> and </a:t>
            </a:r>
            <a:r>
              <a:rPr lang="en-GB" b="1" dirty="0" err="1"/>
              <a:t>OnInitializedAsync</a:t>
            </a:r>
            <a:r>
              <a:rPr lang="en-GB" b="1" dirty="0"/>
              <a:t> 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They are invoked when the component is initialized after having received its initial parameters from its parent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These methods are called only one time when the component is first instantiated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OnInitializedAsync</a:t>
            </a:r>
            <a:r>
              <a:rPr lang="en-GB" dirty="0"/>
              <a:t> is called when the component performs an asynchronous operation and should refresh when completed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733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Lifecycle Methods - </a:t>
            </a:r>
            <a:r>
              <a:rPr lang="en-US" sz="2800" dirty="0" err="1">
                <a:solidFill>
                  <a:srgbClr val="FFFFFF"/>
                </a:solidFill>
              </a:rPr>
              <a:t>SetParametersAsync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352338"/>
            <a:ext cx="6627303" cy="630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lecture we shall see the: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SetParametersAsync</a:t>
            </a:r>
            <a:r>
              <a:rPr lang="en-US" sz="2400" dirty="0"/>
              <a:t> method in action in code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1650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Lifecycle Methods – </a:t>
            </a:r>
            <a:r>
              <a:rPr lang="en-US" sz="2800" dirty="0" err="1">
                <a:solidFill>
                  <a:srgbClr val="FFFFFF"/>
                </a:solidFill>
              </a:rPr>
              <a:t>OnInitialized</a:t>
            </a:r>
            <a:r>
              <a:rPr lang="en-US" sz="2800" dirty="0">
                <a:solidFill>
                  <a:srgbClr val="FFFFFF"/>
                </a:solidFill>
              </a:rPr>
              <a:t>/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OnInitializedAsync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352338"/>
            <a:ext cx="6627303" cy="630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lecture we shall see the: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OnInitialized</a:t>
            </a:r>
            <a:r>
              <a:rPr lang="en-US" sz="2400" dirty="0"/>
              <a:t> and </a:t>
            </a:r>
            <a:r>
              <a:rPr lang="en-US" sz="2400" dirty="0" err="1"/>
              <a:t>OnInitializedAsync</a:t>
            </a:r>
            <a:r>
              <a:rPr lang="en-US" sz="2400" dirty="0"/>
              <a:t> methods in action in code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189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Demo Of Completed Application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60" y="324685"/>
            <a:ext cx="6771174" cy="601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lecture we shall:</a:t>
            </a:r>
          </a:p>
          <a:p>
            <a:r>
              <a:rPr lang="en-US" sz="2400" dirty="0"/>
              <a:t>View a demo of the completed web application with all the features</a:t>
            </a:r>
          </a:p>
          <a:p>
            <a:r>
              <a:rPr lang="en-US" sz="2400" dirty="0"/>
              <a:t>The salient points of this CRUD application 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Demonstrates 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It enforces user data protection(through authorization) to show only the user profile data to logged-in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Integrates a </a:t>
            </a:r>
            <a:r>
              <a:rPr lang="en-US" sz="2400" dirty="0" err="1"/>
              <a:t>SpinLoader</a:t>
            </a:r>
            <a:r>
              <a:rPr lang="en-US" sz="2400" dirty="0"/>
              <a:t> component that presents animated CSS loading indicators</a:t>
            </a:r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369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643466"/>
            <a:ext cx="4093827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Lifecycle Methods – </a:t>
            </a:r>
            <a:r>
              <a:rPr lang="en-US" sz="2800" dirty="0" err="1">
                <a:solidFill>
                  <a:srgbClr val="FFFFFF"/>
                </a:solidFill>
              </a:rPr>
              <a:t>OnParametersSet</a:t>
            </a:r>
            <a:r>
              <a:rPr lang="en-US" sz="2800" dirty="0">
                <a:solidFill>
                  <a:srgbClr val="FFFFFF"/>
                </a:solidFill>
              </a:rPr>
              <a:t>/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OnParametersSetAsync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352338"/>
            <a:ext cx="7230709" cy="630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lecture we shall see the:</a:t>
            </a:r>
          </a:p>
          <a:p>
            <a:r>
              <a:rPr lang="en-NZ" sz="2000" dirty="0" err="1"/>
              <a:t>OnParametersSet</a:t>
            </a:r>
            <a:r>
              <a:rPr lang="en-US" sz="2000" dirty="0"/>
              <a:t> and </a:t>
            </a:r>
            <a:r>
              <a:rPr lang="en-NZ" sz="2000" dirty="0" err="1"/>
              <a:t>OnParametersSetAsync</a:t>
            </a:r>
            <a:r>
              <a:rPr lang="en-US" sz="2000" dirty="0"/>
              <a:t> methods in action in code</a:t>
            </a:r>
          </a:p>
          <a:p>
            <a:endParaRPr lang="en-US" sz="20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460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643466"/>
            <a:ext cx="4093827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Lifecycle Methods – </a:t>
            </a:r>
            <a:r>
              <a:rPr lang="en-US" sz="2800" dirty="0" err="1">
                <a:solidFill>
                  <a:srgbClr val="FFFFFF"/>
                </a:solidFill>
              </a:rPr>
              <a:t>OnAfterRender</a:t>
            </a:r>
            <a:r>
              <a:rPr lang="en-US" sz="2800" dirty="0">
                <a:solidFill>
                  <a:srgbClr val="FFFFFF"/>
                </a:solidFill>
              </a:rPr>
              <a:t>/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OnAfterRenderAsync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352338"/>
            <a:ext cx="6651869" cy="630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lecture we shall see the:</a:t>
            </a:r>
          </a:p>
          <a:p>
            <a:r>
              <a:rPr lang="en-NZ" sz="2000" dirty="0" err="1"/>
              <a:t>OnAfterRender</a:t>
            </a:r>
            <a:r>
              <a:rPr lang="en-US" sz="2000" dirty="0"/>
              <a:t> and </a:t>
            </a:r>
            <a:r>
              <a:rPr lang="en-NZ" sz="2000" dirty="0" err="1"/>
              <a:t>OnAfterRenderAsync</a:t>
            </a:r>
            <a:r>
              <a:rPr lang="en-US" sz="2000" dirty="0"/>
              <a:t> methods in action in code</a:t>
            </a:r>
          </a:p>
          <a:p>
            <a:pPr marL="0" indent="0">
              <a:buNone/>
            </a:pPr>
            <a:r>
              <a:rPr lang="en-US" sz="2000" dirty="0"/>
              <a:t>( The code samples shown are courtesy: </a:t>
            </a:r>
            <a:r>
              <a:rPr lang="en-NZ" sz="2000" dirty="0">
                <a:hlinkClick r:id="rId2"/>
              </a:rPr>
              <a:t>https://github.com/nativoplus/BlazorWorkshop</a:t>
            </a:r>
            <a:r>
              <a:rPr lang="en-NZ" sz="2000" dirty="0"/>
              <a:t> )</a:t>
            </a:r>
            <a:endParaRPr lang="en-US" sz="20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74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5" y="643466"/>
            <a:ext cx="4093827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Lifecycle Methods – </a:t>
            </a:r>
            <a:r>
              <a:rPr lang="en-US" sz="2800" dirty="0" err="1">
                <a:solidFill>
                  <a:srgbClr val="FFFFFF"/>
                </a:solidFill>
              </a:rPr>
              <a:t>ShouldRender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654" y="352338"/>
            <a:ext cx="6651869" cy="630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lecture we shall see the:</a:t>
            </a:r>
          </a:p>
          <a:p>
            <a:r>
              <a:rPr lang="en-US" sz="2000" dirty="0" err="1"/>
              <a:t>ShouldRender</a:t>
            </a:r>
            <a:r>
              <a:rPr lang="en-US" sz="2000" dirty="0"/>
              <a:t> method in action in code</a:t>
            </a:r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630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EventCallback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60" y="324685"/>
            <a:ext cx="6771174" cy="601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lecture we shall learn:</a:t>
            </a:r>
          </a:p>
          <a:p>
            <a:r>
              <a:rPr lang="en-US" sz="2400" dirty="0"/>
              <a:t>What are Event Callbacks?</a:t>
            </a:r>
          </a:p>
          <a:p>
            <a:r>
              <a:rPr lang="en-US" sz="2400" dirty="0"/>
              <a:t>How they help in exposing events across components?   </a:t>
            </a:r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6948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EventCallback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771174" cy="6017393"/>
          </a:xfrm>
        </p:spPr>
        <p:txBody>
          <a:bodyPr>
            <a:normAutofit/>
          </a:bodyPr>
          <a:lstStyle/>
          <a:p>
            <a:r>
              <a:rPr lang="en-US" sz="2400" dirty="0"/>
              <a:t>A common scenario when there are nested components is that the parent component’s method should run when a child component’s event gets triggered</a:t>
            </a:r>
          </a:p>
          <a:p>
            <a:r>
              <a:rPr lang="en-US" sz="2400" dirty="0"/>
              <a:t>An </a:t>
            </a:r>
            <a:r>
              <a:rPr lang="en-US" sz="2400" dirty="0" err="1"/>
              <a:t>EventCallback</a:t>
            </a:r>
            <a:r>
              <a:rPr lang="en-US" sz="2400" dirty="0"/>
              <a:t> is used to expose events across components</a:t>
            </a:r>
          </a:p>
          <a:p>
            <a:r>
              <a:rPr lang="en-US" sz="2400" dirty="0"/>
              <a:t>In this case, a parent component can assign a callback method to a child’s </a:t>
            </a:r>
            <a:r>
              <a:rPr lang="en-US" sz="2400" dirty="0" err="1"/>
              <a:t>EventCallback</a:t>
            </a:r>
            <a:endParaRPr lang="en-US" sz="2400" dirty="0"/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6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Conclusion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666" y="643466"/>
            <a:ext cx="6771174" cy="6017393"/>
          </a:xfrm>
        </p:spPr>
        <p:txBody>
          <a:bodyPr>
            <a:normAutofit/>
          </a:bodyPr>
          <a:lstStyle/>
          <a:p>
            <a:r>
              <a:rPr lang="en-US" sz="2400" dirty="0"/>
              <a:t>Event Callbacks were seen and how they help in exposing events across components   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467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78475-FE71-4797-B733-66DDF535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4" y="1369551"/>
            <a:ext cx="9397647" cy="12073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err="1"/>
              <a:t>Blazor</a:t>
            </a:r>
            <a:r>
              <a:rPr lang="en-US" sz="4800" dirty="0"/>
              <a:t> Hosting Models 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4681EF8-1F50-419E-83C5-0DF3B6AE674D}"/>
              </a:ext>
            </a:extLst>
          </p:cNvPr>
          <p:cNvSpPr txBox="1">
            <a:spLocks/>
          </p:cNvSpPr>
          <p:nvPr/>
        </p:nvSpPr>
        <p:spPr>
          <a:xfrm>
            <a:off x="510204" y="898496"/>
            <a:ext cx="9015459" cy="566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9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DF9C0-298A-499C-8519-AA4537545247}"/>
              </a:ext>
            </a:extLst>
          </p:cNvPr>
          <p:cNvSpPr txBox="1"/>
          <p:nvPr/>
        </p:nvSpPr>
        <p:spPr>
          <a:xfrm>
            <a:off x="1820558" y="3628454"/>
            <a:ext cx="6394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Kaushik Roy Chowdhury</a:t>
            </a:r>
            <a:endParaRPr kumimoji="0" lang="en-NZ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837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919433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/>
              <a:t>Blazor</a:t>
            </a:r>
            <a:r>
              <a:rPr lang="en-GB" sz="2400" b="1" dirty="0"/>
              <a:t> Hosting</a:t>
            </a:r>
          </a:p>
          <a:p>
            <a:endParaRPr lang="en-GB" sz="2400" dirty="0"/>
          </a:p>
          <a:p>
            <a:r>
              <a:rPr lang="en-GB" sz="2400" dirty="0"/>
              <a:t>There are two hosting types for a </a:t>
            </a:r>
            <a:r>
              <a:rPr lang="en-GB" sz="2400" dirty="0" err="1"/>
              <a:t>Blazor</a:t>
            </a:r>
            <a:r>
              <a:rPr lang="en-GB" sz="2400" dirty="0"/>
              <a:t> App: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err="1"/>
              <a:t>Blazor</a:t>
            </a:r>
            <a:r>
              <a:rPr lang="en-GB" sz="2400" dirty="0"/>
              <a:t> </a:t>
            </a:r>
            <a:r>
              <a:rPr lang="en-GB" sz="2400" dirty="0" err="1"/>
              <a:t>WebAssembly</a:t>
            </a:r>
            <a:r>
              <a:rPr lang="en-GB" sz="2400" dirty="0"/>
              <a:t> (Is in preview for ASP.NET Core 3.1)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err="1"/>
              <a:t>Blazor</a:t>
            </a:r>
            <a:r>
              <a:rPr lang="en-GB" sz="2400" dirty="0"/>
              <a:t> Server (Supported in ASP.NET Core 3.0)</a:t>
            </a:r>
          </a:p>
          <a:p>
            <a:pPr marL="342900" indent="-342900">
              <a:buFont typeface="+mj-lt"/>
              <a:buAutoNum type="arabicPeriod"/>
            </a:pPr>
            <a:endParaRPr lang="en-GB" b="1" i="1" dirty="0">
              <a:solidFill>
                <a:srgbClr val="FF0000"/>
              </a:solidFill>
            </a:endParaRPr>
          </a:p>
          <a:p>
            <a:r>
              <a:rPr lang="en-GB" sz="2400" b="1" dirty="0" err="1"/>
              <a:t>Blazor</a:t>
            </a:r>
            <a:r>
              <a:rPr lang="en-GB" sz="2400" b="1" dirty="0"/>
              <a:t> </a:t>
            </a:r>
            <a:r>
              <a:rPr lang="en-GB" sz="2400" b="1" dirty="0" err="1"/>
              <a:t>WebAssembly</a:t>
            </a:r>
            <a:r>
              <a:rPr lang="en-GB" sz="2400" b="1" dirty="0"/>
              <a:t> :</a:t>
            </a:r>
          </a:p>
          <a:p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principle hosting model for </a:t>
            </a:r>
            <a:r>
              <a:rPr lang="en-GB" sz="2400" dirty="0" err="1"/>
              <a:t>Blazor</a:t>
            </a:r>
            <a:r>
              <a:rPr lang="en-GB" sz="2400" dirty="0"/>
              <a:t> is running client-side in the browser using </a:t>
            </a:r>
            <a:r>
              <a:rPr lang="en-GB" sz="2400" dirty="0" err="1"/>
              <a:t>WebAssembly</a:t>
            </a:r>
            <a:r>
              <a:rPr lang="en-GB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app, its dependencies and the .NET runtime are downloaded to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app is executed directly on the browser UI thread (Fig1)</a:t>
            </a:r>
          </a:p>
          <a:p>
            <a:r>
              <a:rPr lang="en-GB" sz="24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1098957" y="1774518"/>
            <a:ext cx="86293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                Fig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0DF167-EAE8-4235-B15E-8C0D22B8C391}"/>
              </a:ext>
            </a:extLst>
          </p:cNvPr>
          <p:cNvGrpSpPr/>
          <p:nvPr/>
        </p:nvGrpSpPr>
        <p:grpSpPr>
          <a:xfrm>
            <a:off x="3238150" y="2263027"/>
            <a:ext cx="4538444" cy="3416320"/>
            <a:chOff x="3607264" y="4142597"/>
            <a:chExt cx="3137483" cy="26483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BA8303-3FF8-4DA4-B7C0-1305627E59AD}"/>
                </a:ext>
              </a:extLst>
            </p:cNvPr>
            <p:cNvSpPr/>
            <p:nvPr/>
          </p:nvSpPr>
          <p:spPr>
            <a:xfrm>
              <a:off x="3607264" y="4142597"/>
              <a:ext cx="3137483" cy="2648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Browser</a:t>
              </a:r>
              <a:endParaRPr lang="en-NZ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CB71ED-8A24-4875-9BFB-FF9EE97A1C81}"/>
                </a:ext>
              </a:extLst>
            </p:cNvPr>
            <p:cNvSpPr/>
            <p:nvPr/>
          </p:nvSpPr>
          <p:spPr>
            <a:xfrm>
              <a:off x="3926045" y="4507363"/>
              <a:ext cx="2499919" cy="17201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UI Thread</a:t>
              </a:r>
              <a:endParaRPr lang="en-NZ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11E8B8-D001-4397-AD80-94D752433108}"/>
                </a:ext>
              </a:extLst>
            </p:cNvPr>
            <p:cNvSpPr/>
            <p:nvPr/>
          </p:nvSpPr>
          <p:spPr>
            <a:xfrm>
              <a:off x="4207078" y="4852813"/>
              <a:ext cx="1937856" cy="8053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7095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232379"/>
            <a:ext cx="8629373" cy="648720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lvl="1"/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1082351" y="232379"/>
            <a:ext cx="79397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F9B737-B3E2-4662-B964-07CBB85AB81C}"/>
              </a:ext>
            </a:extLst>
          </p:cNvPr>
          <p:cNvGrpSpPr/>
          <p:nvPr/>
        </p:nvGrpSpPr>
        <p:grpSpPr>
          <a:xfrm>
            <a:off x="2799371" y="1701429"/>
            <a:ext cx="4691997" cy="4021298"/>
            <a:chOff x="2799371" y="1701429"/>
            <a:chExt cx="4691997" cy="40212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AED674-80FD-47F0-B8AA-81522FF428C4}"/>
                </a:ext>
              </a:extLst>
            </p:cNvPr>
            <p:cNvSpPr/>
            <p:nvPr/>
          </p:nvSpPr>
          <p:spPr>
            <a:xfrm>
              <a:off x="2983301" y="2559650"/>
              <a:ext cx="4377388" cy="3163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C52913-E491-4503-904C-7ADCF9EFC317}"/>
                </a:ext>
              </a:extLst>
            </p:cNvPr>
            <p:cNvSpPr/>
            <p:nvPr/>
          </p:nvSpPr>
          <p:spPr>
            <a:xfrm>
              <a:off x="2799371" y="1701429"/>
              <a:ext cx="4691997" cy="724526"/>
            </a:xfrm>
            <a:prstGeom prst="rect">
              <a:avLst/>
            </a:prstGeom>
            <a:gradFill>
              <a:gsLst>
                <a:gs pos="3000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E70E1C-5E00-4285-84B8-40E769FD2EB6}"/>
                </a:ext>
              </a:extLst>
            </p:cNvPr>
            <p:cNvSpPr/>
            <p:nvPr/>
          </p:nvSpPr>
          <p:spPr>
            <a:xfrm>
              <a:off x="2998085" y="1961539"/>
              <a:ext cx="3452514" cy="321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https://.....</a:t>
              </a:r>
              <a:endParaRPr lang="en-NZ" dirty="0">
                <a:solidFill>
                  <a:schemeClr val="tx2"/>
                </a:solidFill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8A8C17A-3665-4DB5-91D4-86781C0FE526}"/>
                </a:ext>
              </a:extLst>
            </p:cNvPr>
            <p:cNvSpPr/>
            <p:nvPr/>
          </p:nvSpPr>
          <p:spPr>
            <a:xfrm rot="15958931">
              <a:off x="2762170" y="2040621"/>
              <a:ext cx="273116" cy="180019"/>
            </a:xfrm>
            <a:prstGeom prst="triangle">
              <a:avLst>
                <a:gd name="adj" fmla="val 4348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B6747E-7C58-4037-A824-DAC1775A0D42}"/>
                </a:ext>
              </a:extLst>
            </p:cNvPr>
            <p:cNvSpPr/>
            <p:nvPr/>
          </p:nvSpPr>
          <p:spPr>
            <a:xfrm>
              <a:off x="3134163" y="2644341"/>
              <a:ext cx="2790722" cy="24179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cap="rnd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blazor</a:t>
              </a:r>
              <a:endParaRPr lang="en-NZ" sz="3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13307C-FE4A-4373-9DD6-89F1F32AD5F4}"/>
                </a:ext>
              </a:extLst>
            </p:cNvPr>
            <p:cNvSpPr/>
            <p:nvPr/>
          </p:nvSpPr>
          <p:spPr>
            <a:xfrm>
              <a:off x="3343411" y="3306039"/>
              <a:ext cx="2180518" cy="547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Razor Components</a:t>
              </a:r>
              <a:endParaRPr lang="en-NZ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FEF8D5-CE2E-4661-B369-EEB26B7E30C8}"/>
                </a:ext>
              </a:extLst>
            </p:cNvPr>
            <p:cNvSpPr/>
            <p:nvPr/>
          </p:nvSpPr>
          <p:spPr>
            <a:xfrm>
              <a:off x="3361605" y="4525727"/>
              <a:ext cx="2144130" cy="34347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WebAssembly</a:t>
              </a:r>
              <a:endParaRPr lang="en-NZ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946E53E-C04F-4FA2-97EC-9A0A2F98D0CC}"/>
                </a:ext>
              </a:extLst>
            </p:cNvPr>
            <p:cNvSpPr/>
            <p:nvPr/>
          </p:nvSpPr>
          <p:spPr>
            <a:xfrm>
              <a:off x="3361605" y="4013867"/>
              <a:ext cx="2144130" cy="372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.NET</a:t>
              </a:r>
              <a:endParaRPr lang="en-NZ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307CC1-067A-44A3-BDC7-46A7943C1C90}"/>
                </a:ext>
              </a:extLst>
            </p:cNvPr>
            <p:cNvSpPr/>
            <p:nvPr/>
          </p:nvSpPr>
          <p:spPr>
            <a:xfrm>
              <a:off x="6457966" y="3608775"/>
              <a:ext cx="857622" cy="6169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  <a:endParaRPr lang="en-NZ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59D5906-101F-45F2-A9A4-D9FDEF6E9E4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5924885" y="3841130"/>
              <a:ext cx="525714" cy="1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A2885B-C82D-4411-B10E-BDA7E7021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4886" y="4141188"/>
              <a:ext cx="525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5B5E16-C8DA-406B-9514-90927CD1F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4914" y="1969677"/>
              <a:ext cx="895350" cy="3333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3C073F-821E-4FAC-AB58-8D74EED52398}"/>
              </a:ext>
            </a:extLst>
          </p:cNvPr>
          <p:cNvSpPr txBox="1"/>
          <p:nvPr/>
        </p:nvSpPr>
        <p:spPr>
          <a:xfrm>
            <a:off x="1082351" y="2927758"/>
            <a:ext cx="165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8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643466"/>
            <a:ext cx="3560623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Blazor</a:t>
            </a:r>
            <a:r>
              <a:rPr lang="en-US" sz="2800" dirty="0">
                <a:solidFill>
                  <a:srgbClr val="FFFFFF"/>
                </a:solidFill>
              </a:rPr>
              <a:t> Installation &amp; Configuration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(Note: Please view the resources for the links)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60" y="324685"/>
            <a:ext cx="6771174" cy="601739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Install the </a:t>
            </a:r>
            <a:r>
              <a:rPr lang="en-US" sz="2400" dirty="0">
                <a:hlinkClick r:id="rId2"/>
              </a:rPr>
              <a:t>.NET Core 3.1 SDK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Visual Studio perform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</a:t>
            </a:r>
            <a:r>
              <a:rPr lang="en-US" sz="2400" dirty="0">
                <a:hlinkClick r:id="rId3"/>
              </a:rPr>
              <a:t>Visual Studio Community 2019 </a:t>
            </a:r>
            <a:r>
              <a:rPr lang="en-US" sz="2400" dirty="0"/>
              <a:t>with the ASP.NET and web development workload </a:t>
            </a:r>
          </a:p>
          <a:p>
            <a:pPr marL="0" indent="0">
              <a:buNone/>
            </a:pPr>
            <a:r>
              <a:rPr lang="en-US" sz="2400" dirty="0"/>
              <a:t>For Visual Studio for Mac, do the following:</a:t>
            </a:r>
          </a:p>
          <a:p>
            <a:r>
              <a:rPr lang="en-US" sz="2400" dirty="0"/>
              <a:t>Install </a:t>
            </a:r>
            <a:r>
              <a:rPr lang="en-US" sz="2400" dirty="0">
                <a:hlinkClick r:id="rId4"/>
              </a:rPr>
              <a:t>Visual Studio for Mac</a:t>
            </a:r>
            <a:endParaRPr lang="en-US" sz="2400" dirty="0"/>
          </a:p>
          <a:p>
            <a:r>
              <a:rPr lang="en-GB" sz="2400" dirty="0"/>
              <a:t>Select File &gt; New Solution or create a New Project</a:t>
            </a:r>
          </a:p>
          <a:p>
            <a:r>
              <a:rPr lang="en-GB" sz="2400" dirty="0"/>
              <a:t>In the sidebar, select .NET Core &gt; App</a:t>
            </a:r>
            <a:endParaRPr lang="en-GB" dirty="0"/>
          </a:p>
          <a:p>
            <a:r>
              <a:rPr lang="en-GB" sz="2400" dirty="0"/>
              <a:t>Select the </a:t>
            </a:r>
            <a:r>
              <a:rPr lang="en-GB" sz="2400" dirty="0" err="1"/>
              <a:t>Blazor</a:t>
            </a:r>
            <a:r>
              <a:rPr lang="en-GB" sz="2400" dirty="0"/>
              <a:t> Server App template. Only the </a:t>
            </a:r>
            <a:r>
              <a:rPr lang="en-GB" sz="2400" dirty="0" err="1"/>
              <a:t>Blazor</a:t>
            </a:r>
            <a:r>
              <a:rPr lang="en-GB" sz="2400" dirty="0"/>
              <a:t> Server template is available in Visual Studio for Mac at this time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345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i="1" dirty="0">
              <a:solidFill>
                <a:srgbClr val="FF0000"/>
              </a:solidFill>
            </a:endParaRPr>
          </a:p>
          <a:p>
            <a:r>
              <a:rPr lang="en-GB" sz="2400" b="1" dirty="0" err="1"/>
              <a:t>Blazor</a:t>
            </a:r>
            <a:r>
              <a:rPr lang="en-GB" sz="2400" b="1" dirty="0"/>
              <a:t> </a:t>
            </a:r>
            <a:r>
              <a:rPr lang="en-GB" sz="2400" b="1" dirty="0" err="1"/>
              <a:t>WebAssembly</a:t>
            </a:r>
            <a:r>
              <a:rPr lang="en-GB" sz="2400" b="1" dirty="0"/>
              <a:t> (Pros)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Apps run purely client-side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Such apps can be deployed to static site hosting solutions like GitHub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.NET isn’t required on the server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 get all the benefits of </a:t>
            </a:r>
            <a:r>
              <a:rPr lang="en-GB" sz="2400" dirty="0" err="1"/>
              <a:t>Blazor</a:t>
            </a:r>
            <a:r>
              <a:rPr lang="en-GB" sz="2400" dirty="0"/>
              <a:t> and full-stack .NET web development, host your </a:t>
            </a:r>
            <a:r>
              <a:rPr lang="en-GB" sz="2400" dirty="0" err="1"/>
              <a:t>Blazor</a:t>
            </a:r>
            <a:r>
              <a:rPr lang="en-GB" sz="2400" dirty="0"/>
              <a:t> </a:t>
            </a:r>
            <a:r>
              <a:rPr lang="en-GB" sz="2400" dirty="0" err="1"/>
              <a:t>WebAssembly</a:t>
            </a:r>
            <a:r>
              <a:rPr lang="en-GB" sz="2400" dirty="0"/>
              <a:t> app with 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By using .NET on both client and server, we can easily share code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i="1" dirty="0">
              <a:solidFill>
                <a:srgbClr val="FF0000"/>
              </a:solidFill>
            </a:endParaRPr>
          </a:p>
          <a:p>
            <a:r>
              <a:rPr lang="en-GB" sz="2400" b="1" dirty="0" err="1"/>
              <a:t>Blazor</a:t>
            </a:r>
            <a:r>
              <a:rPr lang="en-GB" sz="2400" b="1" dirty="0"/>
              <a:t> </a:t>
            </a:r>
            <a:r>
              <a:rPr lang="en-GB" sz="2400" b="1" dirty="0" err="1"/>
              <a:t>WebAssembly</a:t>
            </a:r>
            <a:r>
              <a:rPr lang="en-GB" sz="2400" b="1" dirty="0"/>
              <a:t> (Cons)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Big download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Requires support for </a:t>
            </a:r>
            <a:r>
              <a:rPr lang="en-GB" sz="2400" dirty="0" err="1"/>
              <a:t>WebAssembly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Less mature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Debugging functionalities not so great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Still in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DLLs are also downloaded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9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i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3076" name="Picture 4" descr="Image result for server side blazor">
            <a:extLst>
              <a:ext uri="{FF2B5EF4-FFF2-40B4-BE49-F238E27FC236}">
                <a16:creationId xmlns:a16="http://schemas.microsoft.com/office/drawing/2014/main" id="{D734D47D-1454-4325-89D4-B60AA404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25" y="2281407"/>
            <a:ext cx="61912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9B6318-C2D6-4AC0-A475-24781EDA2F47}"/>
              </a:ext>
            </a:extLst>
          </p:cNvPr>
          <p:cNvSpPr txBox="1"/>
          <p:nvPr/>
        </p:nvSpPr>
        <p:spPr>
          <a:xfrm>
            <a:off x="3892493" y="1209876"/>
            <a:ext cx="322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Server Side</a:t>
            </a:r>
            <a:endParaRPr lang="en-NZ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6A7CE-7643-4070-A15F-86F1772BEF8A}"/>
              </a:ext>
            </a:extLst>
          </p:cNvPr>
          <p:cNvSpPr txBox="1"/>
          <p:nvPr/>
        </p:nvSpPr>
        <p:spPr>
          <a:xfrm>
            <a:off x="4135772" y="5578679"/>
            <a:ext cx="15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03561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i="1" dirty="0">
              <a:solidFill>
                <a:srgbClr val="FF0000"/>
              </a:solidFill>
            </a:endParaRPr>
          </a:p>
          <a:p>
            <a:r>
              <a:rPr lang="en-GB" sz="2400" b="1" dirty="0" err="1"/>
              <a:t>Blazor</a:t>
            </a:r>
            <a:r>
              <a:rPr lang="en-GB" sz="2400" b="1" dirty="0"/>
              <a:t> Server (Difference from Client Side)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Instead of downloading everything on the client and running on Web Assembly it uses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An ASP.NET Core application running on the server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Opening a real-time Signal R connection from the browser to the server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3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i="1" dirty="0">
              <a:solidFill>
                <a:srgbClr val="FF0000"/>
              </a:solidFill>
            </a:endParaRPr>
          </a:p>
          <a:p>
            <a:r>
              <a:rPr lang="en-GB" sz="3600" dirty="0" err="1"/>
              <a:t>Blazor</a:t>
            </a:r>
            <a:r>
              <a:rPr lang="en-GB" sz="3600" dirty="0"/>
              <a:t> Server (Pros) </a:t>
            </a:r>
            <a:r>
              <a:rPr lang="en-GB" sz="24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No need for </a:t>
            </a:r>
            <a:r>
              <a:rPr lang="en-GB" sz="3200" dirty="0" err="1"/>
              <a:t>Javascript</a:t>
            </a:r>
            <a:endParaRPr lang="en-GB" sz="3200" dirty="0"/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Small size, fast loading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Use of .NET Core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Debugging works great as expected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Runs on any browser as no web assembly needed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Secure code as it never leaves the server</a:t>
            </a:r>
          </a:p>
          <a:p>
            <a:pPr marL="342900" indent="-342900">
              <a:buFont typeface="+mj-lt"/>
              <a:buAutoNum type="arabicPeriod"/>
            </a:pPr>
            <a:endParaRPr lang="en-GB" sz="3200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5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19512"/>
            <a:ext cx="8629373" cy="5683293"/>
          </a:xfrm>
        </p:spPr>
        <p:txBody>
          <a:bodyPr>
            <a:normAutofit/>
          </a:bodyPr>
          <a:lstStyle/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NZ" sz="3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51D6C-F331-4F77-81A5-8457D3D60337}"/>
              </a:ext>
            </a:extLst>
          </p:cNvPr>
          <p:cNvSpPr/>
          <p:nvPr/>
        </p:nvSpPr>
        <p:spPr>
          <a:xfrm>
            <a:off x="788564" y="289421"/>
            <a:ext cx="8629373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i="1" dirty="0">
              <a:solidFill>
                <a:srgbClr val="FF0000"/>
              </a:solidFill>
            </a:endParaRPr>
          </a:p>
          <a:p>
            <a:r>
              <a:rPr lang="en-GB" sz="3200" dirty="0" err="1"/>
              <a:t>Blazor</a:t>
            </a:r>
            <a:r>
              <a:rPr lang="en-GB" sz="3200" dirty="0"/>
              <a:t> Server (Cons) </a:t>
            </a:r>
            <a:r>
              <a:rPr lang="en-GB" sz="32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Need for a server-side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No offline support(without server availability)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Higher latency and worse user experience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Hard to maintain and scale (as there are millions of Signal R connections to be managed if there are number of browser tabs opened by hundreds of thousands of users)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One of the solutions to the maintainability and scaling issues is to use Microsoft’s Azure </a:t>
            </a:r>
            <a:r>
              <a:rPr lang="en-GB" sz="2800" dirty="0" err="1"/>
              <a:t>SignalR</a:t>
            </a:r>
            <a:r>
              <a:rPr lang="en-GB" sz="2800" dirty="0"/>
              <a:t> service</a:t>
            </a:r>
          </a:p>
          <a:p>
            <a:endParaRPr lang="en-GB" sz="2800" dirty="0"/>
          </a:p>
          <a:p>
            <a:endParaRPr lang="en-GB" sz="2800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3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46" y="1510018"/>
            <a:ext cx="8629373" cy="5683293"/>
          </a:xfrm>
        </p:spPr>
        <p:txBody>
          <a:bodyPr>
            <a:normAutofit/>
          </a:bodyPr>
          <a:lstStyle/>
          <a:p>
            <a:pPr lvl="1" indent="-342900"/>
            <a:r>
              <a:rPr lang="en-GB" sz="2400" dirty="0"/>
              <a:t>In this lecture, we shall learn asynchronous programming concepts (which is essential for learning ASP.NET Core 3.1 </a:t>
            </a:r>
            <a:r>
              <a:rPr lang="en-GB" sz="2400" dirty="0" err="1"/>
              <a:t>Blazor</a:t>
            </a:r>
            <a:r>
              <a:rPr lang="en-GB" sz="2400" dirty="0"/>
              <a:t>)</a:t>
            </a:r>
          </a:p>
          <a:p>
            <a:pPr lvl="1" indent="-342900"/>
            <a:r>
              <a:rPr lang="en-GB" sz="2400" dirty="0"/>
              <a:t>Create and Run an ASP.NET Core 3 Console Asynchronous Demo Application with Visual Studio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78475-FE71-4797-B733-66DDF535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1" y="419878"/>
            <a:ext cx="8833608" cy="1090140"/>
          </a:xfrm>
        </p:spPr>
        <p:txBody>
          <a:bodyPr>
            <a:normAutofit/>
          </a:bodyPr>
          <a:lstStyle/>
          <a:p>
            <a:r>
              <a:rPr lang="en-GB" sz="2800" dirty="0"/>
              <a:t>Asynchronous Programming Fundamentals</a:t>
            </a:r>
            <a:endParaRPr lang="en-NZ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8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58"/>
    </mc:Choice>
    <mc:Fallback xmlns="">
      <p:transition spd="slow" advTm="3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48" y="1031846"/>
            <a:ext cx="8629373" cy="568329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As per Microsoft, </a:t>
            </a:r>
            <a:r>
              <a:rPr lang="en-GB" sz="2400" dirty="0">
                <a:hlinkClick r:id="rId3"/>
              </a:rPr>
              <a:t>Task Class</a:t>
            </a:r>
            <a:r>
              <a:rPr lang="en-GB" sz="2400" dirty="0"/>
              <a:t> represents an asynchronous operation. In a few words, the Task class represents a single operation that doesn’t return a value and usually executes asynchronously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 simple words, an asynchronous operation consists of tasks that do not happen in sequence (one after the other) and can happen simultaneously(in parallel) or in different contexts.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These async operations occur on a thread pool thread rather than on the main thread as in a synchronous operation (which blocks it till the operation is over).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juggler juggling with several balls at the same time with his hands to maintain balance so that they don’t fall off his hands is an example of asynchronous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Another daily life example of a series of asynchronous operations is of </a:t>
            </a:r>
            <a:r>
              <a:rPr lang="en-GB" sz="2400">
                <a:hlinkClick r:id="rId4"/>
              </a:rPr>
              <a:t>cooking breakfast</a:t>
            </a:r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78475-FE71-4797-B733-66DDF535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1" y="419879"/>
            <a:ext cx="8833608" cy="611968"/>
          </a:xfrm>
        </p:spPr>
        <p:txBody>
          <a:bodyPr>
            <a:normAutofit/>
          </a:bodyPr>
          <a:lstStyle/>
          <a:p>
            <a:r>
              <a:rPr lang="en-GB" sz="3200" dirty="0"/>
              <a:t>Asynchronous Programming Fundamentals</a:t>
            </a:r>
            <a:endParaRPr lang="en-NZ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1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58"/>
    </mc:Choice>
    <mc:Fallback xmlns="">
      <p:transition spd="slow" advTm="3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48" y="1031846"/>
            <a:ext cx="8629373" cy="5683293"/>
          </a:xfrm>
        </p:spPr>
        <p:txBody>
          <a:bodyPr>
            <a:normAutofit/>
          </a:bodyPr>
          <a:lstStyle/>
          <a:p>
            <a:r>
              <a:rPr lang="en-GB" sz="2400" dirty="0"/>
              <a:t>What does async and await keywords mean in asynchronous programming?</a:t>
            </a:r>
          </a:p>
          <a:p>
            <a:r>
              <a:rPr lang="en-GB" sz="2400" dirty="0"/>
              <a:t>The async keyword on a method means that it will be executed asynchronously. Await keyword signifies a point, usually a code block executing a long running operation, from where the control flow is returned back to the caller (without waiting for the operation to complete) </a:t>
            </a:r>
          </a:p>
          <a:p>
            <a:r>
              <a:rPr lang="en-GB" sz="2400" dirty="0"/>
              <a:t>What is the purpose of the </a:t>
            </a:r>
            <a:r>
              <a:rPr lang="en-GB" sz="2400" dirty="0" err="1"/>
              <a:t>WaitAll</a:t>
            </a:r>
            <a:r>
              <a:rPr lang="en-GB" sz="2400" dirty="0"/>
              <a:t>() method commonly used in the Task class?</a:t>
            </a:r>
          </a:p>
          <a:p>
            <a:r>
              <a:rPr lang="en-GB" sz="2400" dirty="0"/>
              <a:t>The </a:t>
            </a:r>
            <a:r>
              <a:rPr lang="en-GB" sz="2400" dirty="0" err="1"/>
              <a:t>WaitAll</a:t>
            </a:r>
            <a:r>
              <a:rPr lang="en-GB" sz="2400" dirty="0"/>
              <a:t>() waits for all of the provided Task objects to complete execution</a:t>
            </a:r>
          </a:p>
          <a:p>
            <a:r>
              <a:rPr lang="en-GB" sz="2400" dirty="0"/>
              <a:t>(NOTE: This will be clear with the forthcoming demo on Visual Studio) 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78475-FE71-4797-B733-66DDF535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1" y="419878"/>
            <a:ext cx="8833608" cy="611968"/>
          </a:xfrm>
        </p:spPr>
        <p:txBody>
          <a:bodyPr>
            <a:normAutofit/>
          </a:bodyPr>
          <a:lstStyle/>
          <a:p>
            <a:r>
              <a:rPr lang="en-GB" sz="3200" dirty="0"/>
              <a:t>Asynchronous Programming Fundamentals</a:t>
            </a:r>
            <a:endParaRPr lang="en-NZ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83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58"/>
    </mc:Choice>
    <mc:Fallback xmlns="">
      <p:transition spd="slow" advTm="3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82059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this tutorial we shall: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(Server) App with Individual User Accounts</a:t>
            </a:r>
          </a:p>
        </p:txBody>
      </p:sp>
    </p:spTree>
    <p:extLst>
      <p:ext uri="{BB962C8B-B14F-4D97-AF65-F5344CB8AC3E}">
        <p14:creationId xmlns:p14="http://schemas.microsoft.com/office/powerpoint/2010/main" val="22133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60" y="643466"/>
            <a:ext cx="3736189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Blazor</a:t>
            </a:r>
            <a:r>
              <a:rPr lang="en-US" sz="2800" dirty="0">
                <a:solidFill>
                  <a:srgbClr val="FFFFFF"/>
                </a:solidFill>
              </a:rPr>
              <a:t> Installation &amp; Configuration(Visual Studio for Mac)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60" y="324685"/>
            <a:ext cx="6771174" cy="6017393"/>
          </a:xfrm>
        </p:spPr>
        <p:txBody>
          <a:bodyPr>
            <a:normAutofit/>
          </a:bodyPr>
          <a:lstStyle/>
          <a:p>
            <a:r>
              <a:rPr lang="en-GB" sz="2400" dirty="0"/>
              <a:t>For a </a:t>
            </a:r>
            <a:r>
              <a:rPr lang="en-GB" sz="2400" dirty="0" err="1"/>
              <a:t>Blazor</a:t>
            </a:r>
            <a:r>
              <a:rPr lang="en-GB" sz="2400" dirty="0"/>
              <a:t> </a:t>
            </a:r>
            <a:r>
              <a:rPr lang="en-GB" sz="2400" dirty="0" err="1"/>
              <a:t>WebAssembly</a:t>
            </a:r>
            <a:r>
              <a:rPr lang="en-GB" sz="2400" dirty="0"/>
              <a:t> experience, follow the instructions on the </a:t>
            </a:r>
            <a:r>
              <a:rPr lang="en-GB" sz="2400" b="1" dirty="0"/>
              <a:t>.NET Core CLI</a:t>
            </a:r>
            <a:r>
              <a:rPr lang="en-GB" sz="2400" dirty="0"/>
              <a:t> tab. After selecting the </a:t>
            </a:r>
            <a:r>
              <a:rPr lang="en-GB" sz="2400" dirty="0" err="1"/>
              <a:t>Blazor</a:t>
            </a:r>
            <a:r>
              <a:rPr lang="en-GB" sz="2400" dirty="0"/>
              <a:t> Server template, select </a:t>
            </a:r>
            <a:r>
              <a:rPr lang="en-GB" sz="2400" b="1" dirty="0"/>
              <a:t>Next</a:t>
            </a:r>
            <a:endParaRPr lang="en-GB" sz="2400" dirty="0"/>
          </a:p>
          <a:p>
            <a:r>
              <a:rPr lang="en-GB" sz="2400" dirty="0"/>
              <a:t>Set the Target Framework to .NET Core 3.1 and select Next</a:t>
            </a:r>
          </a:p>
          <a:p>
            <a:pPr lvl="0">
              <a:buClr>
                <a:srgbClr val="6F6F74"/>
              </a:buClr>
            </a:pPr>
            <a:r>
              <a:rPr lang="en-GB" sz="2400" dirty="0">
                <a:solidFill>
                  <a:srgbClr val="000000"/>
                </a:solidFill>
              </a:rPr>
              <a:t>In the Project Name field, name the app “Web Application1”. Select Create</a:t>
            </a:r>
          </a:p>
          <a:p>
            <a:pPr lvl="0">
              <a:buClr>
                <a:srgbClr val="6F6F74"/>
              </a:buClr>
            </a:pPr>
            <a:r>
              <a:rPr lang="en-GB" sz="2400" dirty="0">
                <a:solidFill>
                  <a:srgbClr val="000000"/>
                </a:solidFill>
              </a:rPr>
              <a:t>Select Run &gt; Run Without Debugging to run the app without the debugger. Run the app with Start Debugging to run the app with the debugger.</a:t>
            </a:r>
          </a:p>
          <a:p>
            <a:pPr marL="0" lvl="0" indent="0">
              <a:buClr>
                <a:srgbClr val="6F6F74"/>
              </a:buClr>
              <a:buNone/>
            </a:pPr>
            <a:r>
              <a:rPr lang="en-GB" sz="2400" dirty="0">
                <a:solidFill>
                  <a:srgbClr val="000000"/>
                </a:solidFill>
              </a:rPr>
              <a:t>(If a prompt appears to trust the development certificate, trust the certificate and continue) </a:t>
            </a:r>
          </a:p>
          <a:p>
            <a:pPr lvl="0">
              <a:buClr>
                <a:srgbClr val="6F6F74"/>
              </a:buClr>
            </a:pPr>
            <a:endParaRPr lang="en-GB" sz="2400" dirty="0">
              <a:solidFill>
                <a:srgbClr val="000000"/>
              </a:solidFill>
            </a:endParaRP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304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82059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this tutorial we shall: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the Application and Inspect the Elements on the Browser</a:t>
            </a:r>
          </a:p>
        </p:txBody>
      </p:sp>
    </p:spTree>
    <p:extLst>
      <p:ext uri="{BB962C8B-B14F-4D97-AF65-F5344CB8AC3E}">
        <p14:creationId xmlns:p14="http://schemas.microsoft.com/office/powerpoint/2010/main" val="154081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82059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this tutorial we shall: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 the Project Structure </a:t>
            </a:r>
          </a:p>
        </p:txBody>
      </p:sp>
    </p:spTree>
    <p:extLst>
      <p:ext uri="{BB962C8B-B14F-4D97-AF65-F5344CB8AC3E}">
        <p14:creationId xmlns:p14="http://schemas.microsoft.com/office/powerpoint/2010/main" val="32806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82059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2697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this tutorial we shall: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 the Program Class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Program.cs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and the Host Object</a:t>
            </a:r>
          </a:p>
        </p:txBody>
      </p:sp>
    </p:spTree>
    <p:extLst>
      <p:ext uri="{BB962C8B-B14F-4D97-AF65-F5344CB8AC3E}">
        <p14:creationId xmlns:p14="http://schemas.microsoft.com/office/powerpoint/2010/main" val="34396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82059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269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this tutorial we shall: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 the Startup Class </a:t>
            </a:r>
          </a:p>
        </p:txBody>
      </p:sp>
    </p:spTree>
    <p:extLst>
      <p:ext uri="{BB962C8B-B14F-4D97-AF65-F5344CB8AC3E}">
        <p14:creationId xmlns:p14="http://schemas.microsoft.com/office/powerpoint/2010/main" val="416496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82059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269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this tutorial we shall: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 the _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Imports.razor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157163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82059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2697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following _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Imports.razor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file imports:</a:t>
            </a:r>
          </a:p>
          <a:p>
            <a:pPr lvl="2"/>
            <a:endParaRPr lang="en-GB" sz="1600" i="1" dirty="0">
              <a:solidFill>
                <a:srgbClr val="0070C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sz="1600" i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@layout </a:t>
            </a:r>
            <a:r>
              <a:rPr lang="en-GB" sz="1600" i="1" dirty="0" err="1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MyCoolLayout</a:t>
            </a:r>
            <a:endParaRPr lang="en-GB" sz="1600" i="1" dirty="0">
              <a:solidFill>
                <a:srgbClr val="0070C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sz="1600" i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@using </a:t>
            </a:r>
            <a:r>
              <a:rPr lang="en-GB" sz="1600" i="1" dirty="0" err="1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Microsoft.AspNetCore.Components</a:t>
            </a:r>
            <a:endParaRPr lang="en-GB" sz="1600" i="1" dirty="0">
              <a:solidFill>
                <a:srgbClr val="0070C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GB" sz="1600" i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@using BlazorApp1.Data</a:t>
            </a:r>
          </a:p>
          <a:p>
            <a:pPr lvl="2"/>
            <a:endParaRPr lang="en-GB" sz="2400" dirty="0">
              <a:solidFill>
                <a:srgbClr val="0070C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MyCoolLayout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All Razor components in the same folder and any subfolders.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BlazorApp1.Data namespace.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2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820598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269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this tutorial we shall: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Discuss the Shared Folder </a:t>
            </a:r>
          </a:p>
        </p:txBody>
      </p:sp>
    </p:spTree>
    <p:extLst>
      <p:ext uri="{BB962C8B-B14F-4D97-AF65-F5344CB8AC3E}">
        <p14:creationId xmlns:p14="http://schemas.microsoft.com/office/powerpoint/2010/main" val="19151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the application database and tables to store user and roles details</a:t>
            </a:r>
          </a:p>
        </p:txBody>
      </p:sp>
    </p:spTree>
    <p:extLst>
      <p:ext uri="{BB962C8B-B14F-4D97-AF65-F5344CB8AC3E}">
        <p14:creationId xmlns:p14="http://schemas.microsoft.com/office/powerpoint/2010/main" val="36741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User and Roles</a:t>
            </a:r>
          </a:p>
        </p:txBody>
      </p:sp>
    </p:spTree>
    <p:extLst>
      <p:ext uri="{BB962C8B-B14F-4D97-AF65-F5344CB8AC3E}">
        <p14:creationId xmlns:p14="http://schemas.microsoft.com/office/powerpoint/2010/main" val="39999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 Basic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7985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60" y="643466"/>
            <a:ext cx="3736189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Blazor</a:t>
            </a:r>
            <a:r>
              <a:rPr lang="en-US" sz="2800" dirty="0">
                <a:solidFill>
                  <a:srgbClr val="FFFFFF"/>
                </a:solidFill>
              </a:rPr>
              <a:t> Installation &amp; Configuration(Visual Studio Code)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60" y="324685"/>
            <a:ext cx="6771174" cy="6319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Install </a:t>
            </a:r>
            <a:r>
              <a:rPr lang="en-GB" sz="2400" dirty="0">
                <a:hlinkClick r:id="rId2"/>
              </a:rPr>
              <a:t>Visual Studio Code 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Install the latest </a:t>
            </a:r>
            <a:r>
              <a:rPr lang="fr-FR" sz="2400" dirty="0">
                <a:solidFill>
                  <a:srgbClr val="000000"/>
                </a:solidFill>
                <a:hlinkClick r:id="rId3"/>
              </a:rPr>
              <a:t>C# for VS Code Extension</a:t>
            </a:r>
            <a:endParaRPr lang="fr-F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</a:rPr>
              <a:t>For a </a:t>
            </a:r>
            <a:r>
              <a:rPr lang="fr-FR" sz="2400" dirty="0" err="1">
                <a:solidFill>
                  <a:srgbClr val="000000"/>
                </a:solidFill>
              </a:rPr>
              <a:t>Blazor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fr-FR" sz="2400" dirty="0" err="1">
                <a:solidFill>
                  <a:srgbClr val="000000"/>
                </a:solidFill>
              </a:rPr>
              <a:t>WebAssembly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fr-FR" sz="2400" dirty="0" err="1">
                <a:solidFill>
                  <a:srgbClr val="000000"/>
                </a:solidFill>
              </a:rPr>
              <a:t>experience</a:t>
            </a:r>
            <a:r>
              <a:rPr lang="fr-FR" sz="2400" dirty="0">
                <a:solidFill>
                  <a:srgbClr val="000000"/>
                </a:solidFill>
              </a:rPr>
              <a:t>, </a:t>
            </a:r>
            <a:r>
              <a:rPr lang="fr-FR" sz="2400" dirty="0" err="1">
                <a:solidFill>
                  <a:srgbClr val="000000"/>
                </a:solidFill>
              </a:rPr>
              <a:t>execute</a:t>
            </a:r>
            <a:r>
              <a:rPr lang="fr-FR" sz="2400" dirty="0">
                <a:solidFill>
                  <a:srgbClr val="000000"/>
                </a:solidFill>
              </a:rPr>
              <a:t> the </a:t>
            </a:r>
            <a:r>
              <a:rPr lang="fr-FR" sz="2400" dirty="0" err="1">
                <a:solidFill>
                  <a:srgbClr val="000000"/>
                </a:solidFill>
              </a:rPr>
              <a:t>following</a:t>
            </a:r>
            <a:r>
              <a:rPr lang="fr-FR" sz="2400" dirty="0">
                <a:solidFill>
                  <a:srgbClr val="000000"/>
                </a:solidFill>
              </a:rPr>
              <a:t> command in a command </a:t>
            </a:r>
            <a:r>
              <a:rPr lang="fr-FR" sz="2400" dirty="0" err="1">
                <a:solidFill>
                  <a:srgbClr val="000000"/>
                </a:solidFill>
              </a:rPr>
              <a:t>shell</a:t>
            </a:r>
            <a:r>
              <a:rPr lang="fr-FR" sz="24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2400" i="1" dirty="0">
                <a:solidFill>
                  <a:srgbClr val="FF0000"/>
                </a:solidFill>
              </a:rPr>
              <a:t>dotnet new </a:t>
            </a:r>
            <a:r>
              <a:rPr lang="en-GB" sz="2400" i="1" dirty="0" err="1">
                <a:solidFill>
                  <a:srgbClr val="FF0000"/>
                </a:solidFill>
              </a:rPr>
              <a:t>blazorwasm</a:t>
            </a:r>
            <a:r>
              <a:rPr lang="en-GB" sz="2400" i="1" dirty="0">
                <a:solidFill>
                  <a:srgbClr val="FF0000"/>
                </a:solidFill>
              </a:rPr>
              <a:t> -o WebApplication1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</a:rPr>
              <a:t>For a </a:t>
            </a:r>
            <a:r>
              <a:rPr lang="fr-FR" sz="2400" dirty="0" err="1">
                <a:solidFill>
                  <a:srgbClr val="000000"/>
                </a:solidFill>
              </a:rPr>
              <a:t>Blazor</a:t>
            </a:r>
            <a:r>
              <a:rPr lang="fr-FR" sz="2400" dirty="0">
                <a:solidFill>
                  <a:srgbClr val="000000"/>
                </a:solidFill>
              </a:rPr>
              <a:t> Server </a:t>
            </a:r>
            <a:r>
              <a:rPr lang="fr-FR" sz="2400" dirty="0" err="1">
                <a:solidFill>
                  <a:srgbClr val="000000"/>
                </a:solidFill>
              </a:rPr>
              <a:t>experience</a:t>
            </a:r>
            <a:r>
              <a:rPr lang="fr-FR" sz="2400" dirty="0">
                <a:solidFill>
                  <a:srgbClr val="000000"/>
                </a:solidFill>
              </a:rPr>
              <a:t>, </a:t>
            </a:r>
            <a:r>
              <a:rPr lang="fr-FR" sz="2400" dirty="0" err="1">
                <a:solidFill>
                  <a:srgbClr val="000000"/>
                </a:solidFill>
              </a:rPr>
              <a:t>execute</a:t>
            </a:r>
            <a:r>
              <a:rPr lang="fr-FR" sz="2400" dirty="0">
                <a:solidFill>
                  <a:srgbClr val="000000"/>
                </a:solidFill>
              </a:rPr>
              <a:t> the </a:t>
            </a:r>
            <a:r>
              <a:rPr lang="fr-FR" sz="2400" dirty="0" err="1">
                <a:solidFill>
                  <a:srgbClr val="000000"/>
                </a:solidFill>
              </a:rPr>
              <a:t>following</a:t>
            </a:r>
            <a:r>
              <a:rPr lang="fr-FR" sz="2400" dirty="0">
                <a:solidFill>
                  <a:srgbClr val="000000"/>
                </a:solidFill>
              </a:rPr>
              <a:t> command in a command </a:t>
            </a:r>
            <a:r>
              <a:rPr lang="fr-FR" sz="2400" dirty="0" err="1">
                <a:solidFill>
                  <a:srgbClr val="000000"/>
                </a:solidFill>
              </a:rPr>
              <a:t>shell</a:t>
            </a:r>
            <a:r>
              <a:rPr lang="fr-FR" sz="24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2400" i="1" dirty="0">
                <a:solidFill>
                  <a:srgbClr val="FF0000"/>
                </a:solidFill>
              </a:rPr>
              <a:t>dotnet new </a:t>
            </a:r>
            <a:r>
              <a:rPr lang="en-GB" sz="2400" i="1" dirty="0" err="1">
                <a:solidFill>
                  <a:srgbClr val="FF0000"/>
                </a:solidFill>
              </a:rPr>
              <a:t>blazorserver</a:t>
            </a:r>
            <a:r>
              <a:rPr lang="en-GB" sz="2400" i="1" dirty="0">
                <a:solidFill>
                  <a:srgbClr val="FF0000"/>
                </a:solidFill>
              </a:rPr>
              <a:t> -o WebApplication1</a:t>
            </a:r>
          </a:p>
          <a:p>
            <a:pPr marL="0" indent="0">
              <a:buNone/>
            </a:pPr>
            <a:endParaRPr lang="en-GB" sz="2400" i="1" dirty="0">
              <a:solidFill>
                <a:srgbClr val="0070C0"/>
              </a:solidFill>
            </a:endParaRP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4174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shall discuss the basic authorization with &lt;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AuthorizeView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component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Later in the application, this will change to detailed authorization to show only authenticated user profile data (not all data to everyone)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directives as building blocks used in razor pages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Component)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821897" y="1140903"/>
            <a:ext cx="6108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Movie Class as Model for the Application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2" y="1140903"/>
            <a:ext cx="67531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the Movie Entity in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ApplicationDbContext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5998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the Migration and Create the Table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1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an Interface for Data Access Service to Access the Movies Table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44085" y="664633"/>
            <a:ext cx="6342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Data Access Service Class that Implements the </a:t>
            </a:r>
            <a:r>
              <a:rPr lang="en-NZ" sz="2400" dirty="0" err="1">
                <a:latin typeface="Arial" panose="020B0604020202020204" pitchFamily="34" charset="0"/>
                <a:cs typeface="Arial" panose="020B0604020202020204" pitchFamily="34" charset="0"/>
              </a:rPr>
              <a:t>IMovieDbService</a:t>
            </a:r>
            <a:r>
              <a:rPr lang="en-NZ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dependency injection to the public constructor of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methods to retrieve all the movies as a list and a specific movie by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44085" y="664633"/>
            <a:ext cx="6342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create 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 to add a movie to the movies table in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 an existing movie and save the changes to the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Delete a particular movie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0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 the Data Access Service to the Startup Class for further usage in the components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Seed the database with some movie records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60" y="643466"/>
            <a:ext cx="3736189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Blazor</a:t>
            </a:r>
            <a:r>
              <a:rPr lang="en-US" sz="2800" dirty="0">
                <a:solidFill>
                  <a:srgbClr val="FFFFFF"/>
                </a:solidFill>
              </a:rPr>
              <a:t> Installation &amp; Configuration(Visual Studio Code)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59" y="324685"/>
            <a:ext cx="6706699" cy="6319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Open the WebApplication1 folder in Visual Studio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For a </a:t>
            </a:r>
            <a:r>
              <a:rPr lang="en-GB" sz="2400" dirty="0" err="1">
                <a:solidFill>
                  <a:srgbClr val="000000"/>
                </a:solidFill>
              </a:rPr>
              <a:t>Blazor</a:t>
            </a:r>
            <a:r>
              <a:rPr lang="en-GB" sz="2400" dirty="0">
                <a:solidFill>
                  <a:srgbClr val="000000"/>
                </a:solidFill>
              </a:rPr>
              <a:t> Server project, the IDE requests that you add assets to build and debug the project. Select Yes.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If using a </a:t>
            </a:r>
            <a:r>
              <a:rPr lang="en-GB" sz="2400" dirty="0" err="1">
                <a:solidFill>
                  <a:srgbClr val="000000"/>
                </a:solidFill>
              </a:rPr>
              <a:t>Blazor</a:t>
            </a:r>
            <a:r>
              <a:rPr lang="en-GB" sz="2400" dirty="0">
                <a:solidFill>
                  <a:srgbClr val="000000"/>
                </a:solidFill>
              </a:rPr>
              <a:t> Server app, run the app using the Visual Studio Code debugger. If using a </a:t>
            </a:r>
            <a:r>
              <a:rPr lang="en-GB" sz="2400" dirty="0" err="1">
                <a:solidFill>
                  <a:srgbClr val="000000"/>
                </a:solidFill>
              </a:rPr>
              <a:t>Blazor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WebAssembly</a:t>
            </a:r>
            <a:r>
              <a:rPr lang="en-GB" sz="2400" dirty="0">
                <a:solidFill>
                  <a:srgbClr val="000000"/>
                </a:solidFill>
              </a:rPr>
              <a:t> app, execute dotnet run from the app's project folder.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In a browser, navigate to https://localhost:5001</a:t>
            </a:r>
          </a:p>
          <a:p>
            <a:endParaRPr lang="fr-F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400" i="1" dirty="0">
              <a:solidFill>
                <a:srgbClr val="0070C0"/>
              </a:solidFill>
            </a:endParaRP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563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the Details Page to List Movies from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Modify the Navigation to Show the Clickable Navigation Menu for Movies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Bootstrap to the Project (to use the Bootstrap Modal Dialog)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Razor Component as a Modal Dialog to accept User Inputs for Adding a New Movie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536895"/>
            <a:ext cx="6178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 the Column of the Movies Table to Make them Non-Nullable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Data Annotations to Validate User Inputs</a:t>
            </a:r>
          </a:p>
        </p:txBody>
      </p:sp>
    </p:spTree>
    <p:extLst>
      <p:ext uri="{BB962C8B-B14F-4D97-AF65-F5344CB8AC3E}">
        <p14:creationId xmlns:p14="http://schemas.microsoft.com/office/powerpoint/2010/main" val="269199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Saving Data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173937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JavaScript Interop to close the modal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dialog (still open after saving to database)</a:t>
            </a:r>
          </a:p>
        </p:txBody>
      </p:sp>
    </p:spTree>
    <p:extLst>
      <p:ext uri="{BB962C8B-B14F-4D97-AF65-F5344CB8AC3E}">
        <p14:creationId xmlns:p14="http://schemas.microsoft.com/office/powerpoint/2010/main" val="401956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444617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Communicate between child and parent components (so that when the modal is closed on saving, the record added is visible without refreshing the browser)</a:t>
            </a:r>
          </a:p>
        </p:txBody>
      </p:sp>
    </p:spTree>
    <p:extLst>
      <p:ext uri="{BB962C8B-B14F-4D97-AF65-F5344CB8AC3E}">
        <p14:creationId xmlns:p14="http://schemas.microsoft.com/office/powerpoint/2010/main" val="389587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 a Movie Record</a:t>
            </a:r>
          </a:p>
        </p:txBody>
      </p:sp>
    </p:spTree>
    <p:extLst>
      <p:ext uri="{BB962C8B-B14F-4D97-AF65-F5344CB8AC3E}">
        <p14:creationId xmlns:p14="http://schemas.microsoft.com/office/powerpoint/2010/main" val="53482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Introduce Visual Difference (Titles) between Add and Edit Modal via Render Fragments</a:t>
            </a:r>
          </a:p>
        </p:txBody>
      </p:sp>
    </p:spTree>
    <p:extLst>
      <p:ext uri="{BB962C8B-B14F-4D97-AF65-F5344CB8AC3E}">
        <p14:creationId xmlns:p14="http://schemas.microsoft.com/office/powerpoint/2010/main" val="37616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60" y="643466"/>
            <a:ext cx="3736189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Additional Tools 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659" y="324685"/>
            <a:ext cx="6706699" cy="6319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optionally download and install </a:t>
            </a:r>
            <a:r>
              <a:rPr lang="en-US" sz="2400" dirty="0">
                <a:hlinkClick r:id="rId2"/>
              </a:rPr>
              <a:t>SQL Server 2019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4211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ConfirmDelete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(Child) Modal to Confirm before Deleting a Record</a:t>
            </a:r>
          </a:p>
        </p:txBody>
      </p:sp>
    </p:spTree>
    <p:extLst>
      <p:ext uri="{BB962C8B-B14F-4D97-AF65-F5344CB8AC3E}">
        <p14:creationId xmlns:p14="http://schemas.microsoft.com/office/powerpoint/2010/main" val="12822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Create a CRUD Application in </a:t>
            </a:r>
            <a:r>
              <a:rPr lang="en-US" sz="3600" spc="0" dirty="0" err="1">
                <a:solidFill>
                  <a:prstClr val="white"/>
                </a:solidFill>
                <a:latin typeface="Trebuchet MS" panose="020B0603020202020204"/>
              </a:rPr>
              <a:t>Blazor</a:t>
            </a: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Movies.razor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(Parent)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Component to Complete the Delete Operation</a:t>
            </a:r>
          </a:p>
        </p:txBody>
      </p:sp>
    </p:spTree>
    <p:extLst>
      <p:ext uri="{BB962C8B-B14F-4D97-AF65-F5344CB8AC3E}">
        <p14:creationId xmlns:p14="http://schemas.microsoft.com/office/powerpoint/2010/main" val="36152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Authentication of the Movies App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Introduce Authentication so that only Logged-in Users could View the Movie Records</a:t>
            </a:r>
          </a:p>
        </p:txBody>
      </p:sp>
    </p:spTree>
    <p:extLst>
      <p:ext uri="{BB962C8B-B14F-4D97-AF65-F5344CB8AC3E}">
        <p14:creationId xmlns:p14="http://schemas.microsoft.com/office/powerpoint/2010/main" val="52535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Authorization of the Movies App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 learn how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Authorize the logged-in users (authenticated) to view their user profile data (not all the data)</a:t>
            </a:r>
          </a:p>
        </p:txBody>
      </p:sp>
    </p:spTree>
    <p:extLst>
      <p:ext uri="{BB962C8B-B14F-4D97-AF65-F5344CB8AC3E}">
        <p14:creationId xmlns:p14="http://schemas.microsoft.com/office/powerpoint/2010/main" val="134068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55" y="664633"/>
            <a:ext cx="3599477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Authorization of the Movies App</a:t>
            </a: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(Testing the Completed App)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the Movie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the App with Movie Data</a:t>
            </a:r>
          </a:p>
        </p:txBody>
      </p:sp>
    </p:spTree>
    <p:extLst>
      <p:ext uri="{BB962C8B-B14F-4D97-AF65-F5344CB8AC3E}">
        <p14:creationId xmlns:p14="http://schemas.microsoft.com/office/powerpoint/2010/main" val="416347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83" y="664633"/>
            <a:ext cx="3893696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Loading Animated Indicators to the Movie App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NZ" sz="2400" dirty="0" err="1">
                <a:latin typeface="Arial" panose="020B0604020202020204" pitchFamily="34" charset="0"/>
                <a:cs typeface="Arial" panose="020B0604020202020204" pitchFamily="34" charset="0"/>
              </a:rPr>
              <a:t>BlazorPro</a:t>
            </a:r>
            <a:r>
              <a:rPr lang="en-N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2400" dirty="0" err="1">
                <a:latin typeface="Arial" panose="020B0604020202020204" pitchFamily="34" charset="0"/>
                <a:cs typeface="Arial" panose="020B0604020202020204" pitchFamily="34" charset="0"/>
              </a:rPr>
              <a:t>Spinkit</a:t>
            </a:r>
            <a:r>
              <a:rPr lang="en-NZ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collection of loading indicators animated with CSS for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into the app.</a:t>
            </a:r>
            <a:endParaRPr lang="en-N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3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83" y="664633"/>
            <a:ext cx="3893696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Loading Animated Indicators to the Movie App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 the usage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Spinkit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Spinloader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Component) into the Movies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and Test the app with loading indicator</a:t>
            </a:r>
            <a:endParaRPr lang="en-N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83" y="664633"/>
            <a:ext cx="3893696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Loading Animated Indicators to the Movie App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Try a few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Spinkit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elements and see the animated loaders in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the application without delay </a:t>
            </a:r>
            <a:endParaRPr lang="en-N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1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12" y="664633"/>
            <a:ext cx="4145367" cy="5528734"/>
          </a:xfrm>
          <a:noFill/>
        </p:spPr>
        <p:txBody>
          <a:bodyPr anchor="t">
            <a:normAutofit/>
          </a:bodyPr>
          <a:lstStyle/>
          <a:p>
            <a:pPr algn="ctr"/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  Pagination of the     Movie Records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471331" y="1140903"/>
            <a:ext cx="6178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 and do the pagination of the movie listing to display only a limited number of movies on a page</a:t>
            </a:r>
          </a:p>
        </p:txBody>
      </p:sp>
    </p:spTree>
    <p:extLst>
      <p:ext uri="{BB962C8B-B14F-4D97-AF65-F5344CB8AC3E}">
        <p14:creationId xmlns:p14="http://schemas.microsoft.com/office/powerpoint/2010/main" val="31173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12" y="664633"/>
            <a:ext cx="4145367" cy="5528734"/>
          </a:xfrm>
          <a:noFill/>
        </p:spPr>
        <p:txBody>
          <a:bodyPr anchor="t">
            <a:normAutofit/>
          </a:bodyPr>
          <a:lstStyle/>
          <a:p>
            <a:pPr algn="ctr"/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b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US" sz="3600" spc="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2400" spc="0" dirty="0">
                <a:solidFill>
                  <a:prstClr val="white"/>
                </a:solidFill>
                <a:latin typeface="Trebuchet MS" panose="020B0603020202020204"/>
              </a:rPr>
              <a:t>Migrating the Course    Projects to ASP.NET 6.0</a:t>
            </a: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330" y="327171"/>
            <a:ext cx="5827472" cy="63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C5B-53BC-4D1A-BB93-794B72930C98}"/>
              </a:ext>
            </a:extLst>
          </p:cNvPr>
          <p:cNvSpPr txBox="1"/>
          <p:nvPr/>
        </p:nvSpPr>
        <p:spPr>
          <a:xfrm>
            <a:off x="4747227" y="1878021"/>
            <a:ext cx="6178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tutorial, we shall: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Show the migration path to the current ASP.NET 6.0 (for all the Visual Studio projects covered in this course)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Migrate the Blazor Movie App Written in ASP.NET Core 3.1 to ASP.NET 6.0</a:t>
            </a:r>
          </a:p>
        </p:txBody>
      </p:sp>
    </p:spTree>
    <p:extLst>
      <p:ext uri="{BB962C8B-B14F-4D97-AF65-F5344CB8AC3E}">
        <p14:creationId xmlns:p14="http://schemas.microsoft.com/office/powerpoint/2010/main" val="41182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"/>
</p:tagLst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0227F55-5433-4824-B53D-A1D53BD9D52C}"/>
</file>

<file path=customXml/itemProps2.xml><?xml version="1.0" encoding="utf-8"?>
<ds:datastoreItem xmlns:ds="http://schemas.openxmlformats.org/officeDocument/2006/customXml" ds:itemID="{6B94B1F0-07F0-41B8-A879-D8CDE15AAC11}"/>
</file>

<file path=customXml/itemProps3.xml><?xml version="1.0" encoding="utf-8"?>
<ds:datastoreItem xmlns:ds="http://schemas.openxmlformats.org/officeDocument/2006/customXml" ds:itemID="{315A5FA1-3129-4B05-B861-93EC149317BD}"/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4166</Words>
  <Application>Microsoft Office PowerPoint</Application>
  <PresentationFormat>Widescreen</PresentationFormat>
  <Paragraphs>513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Century Schoolbook</vt:lpstr>
      <vt:lpstr>Times New Roman</vt:lpstr>
      <vt:lpstr>Trebuchet MS</vt:lpstr>
      <vt:lpstr>Wingdings 2</vt:lpstr>
      <vt:lpstr>Wingdings 3</vt:lpstr>
      <vt:lpstr>Facet</vt:lpstr>
      <vt:lpstr>View</vt:lpstr>
      <vt:lpstr>Welcome to the Course</vt:lpstr>
      <vt:lpstr>        </vt:lpstr>
      <vt:lpstr>        </vt:lpstr>
      <vt:lpstr>Demo Of Completed Application   </vt:lpstr>
      <vt:lpstr>Blazor Installation &amp; Configuration (Note: Please view the resources for the links) </vt:lpstr>
      <vt:lpstr>Blazor Installation &amp; Configuration(Visual Studio for Mac) </vt:lpstr>
      <vt:lpstr>Blazor Installation &amp; Configuration(Visual Studio Code) </vt:lpstr>
      <vt:lpstr>Blazor Installation &amp; Configuration(Visual Studio Code) </vt:lpstr>
      <vt:lpstr>Additional Tools </vt:lpstr>
      <vt:lpstr>Introduction to Blazor</vt:lpstr>
      <vt:lpstr>    Introduction to Blazor</vt:lpstr>
      <vt:lpstr>    Introduction to Blazor</vt:lpstr>
      <vt:lpstr>    Introduction to Blazor</vt:lpstr>
      <vt:lpstr>    Introduction to Blazor</vt:lpstr>
      <vt:lpstr>    Introduction to Blazor</vt:lpstr>
      <vt:lpstr>    Introduction to Blazor</vt:lpstr>
      <vt:lpstr>    Introduction to Blazor</vt:lpstr>
      <vt:lpstr>    Introduction to Blazor</vt:lpstr>
      <vt:lpstr>    What’s new in           Blazor in  ASP.NET Core 3.1?</vt:lpstr>
      <vt:lpstr>    What’s new in           Blazor in  ASP.NET Core 3.1?</vt:lpstr>
      <vt:lpstr>    What’s new in           Blazor in  ASP.NET Core 3.1?</vt:lpstr>
      <vt:lpstr>          Preview of   Completed App </vt:lpstr>
      <vt:lpstr>     Create your  First Blazor  Component</vt:lpstr>
      <vt:lpstr>    Create a Nested   Component</vt:lpstr>
      <vt:lpstr>Get Started with ASP.NET Core Blazor</vt:lpstr>
      <vt:lpstr>One-way data binding     </vt:lpstr>
      <vt:lpstr>One-way data binding     </vt:lpstr>
      <vt:lpstr>Two-way data binding     </vt:lpstr>
      <vt:lpstr>Two-way data binding     </vt:lpstr>
      <vt:lpstr>Two-way data binding     </vt:lpstr>
      <vt:lpstr>Two-way data binding     </vt:lpstr>
      <vt:lpstr>Inheritance in Blazor </vt:lpstr>
      <vt:lpstr>Inheritance in Blazor  </vt:lpstr>
      <vt:lpstr>Lifecycle Methods in Blazor </vt:lpstr>
      <vt:lpstr>Lifecycle Methods in Blazor </vt:lpstr>
      <vt:lpstr>Lifecycle Methods in Blazor </vt:lpstr>
      <vt:lpstr>Lifecycle Methods in Blazor </vt:lpstr>
      <vt:lpstr>Lifecycle Methods - SetParametersAsync </vt:lpstr>
      <vt:lpstr>Lifecycle Methods – OnInitialized/ OnInitializedAsync </vt:lpstr>
      <vt:lpstr>Lifecycle Methods – OnParametersSet/ OnParametersSetAsync </vt:lpstr>
      <vt:lpstr>Lifecycle Methods – OnAfterRender/ OnAfterRenderAsync </vt:lpstr>
      <vt:lpstr>Lifecycle Methods – ShouldRender</vt:lpstr>
      <vt:lpstr>EventCallback     </vt:lpstr>
      <vt:lpstr>EventCallback     </vt:lpstr>
      <vt:lpstr>Conclusion     </vt:lpstr>
      <vt:lpstr>Blazor Hosting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Asynchronous Programming Fundamentals</vt:lpstr>
      <vt:lpstr>Asynchronous Programming Fundamentals</vt:lpstr>
      <vt:lpstr>Asynchronous Programming Fundamentals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Create a CRUD Application in Blazor </vt:lpstr>
      <vt:lpstr>    Authentication of the Movies App</vt:lpstr>
      <vt:lpstr>    Authorization of the Movies App</vt:lpstr>
      <vt:lpstr>    Authorization of the Movies App (Testing the Completed App)</vt:lpstr>
      <vt:lpstr>    Loading Animated Indicators to the Movie App</vt:lpstr>
      <vt:lpstr>    Loading Animated Indicators to the Movie App</vt:lpstr>
      <vt:lpstr>    Loading Animated Indicators to the Movie App</vt:lpstr>
      <vt:lpstr>       Pagination of the     Movie Records</vt:lpstr>
      <vt:lpstr>     Migrating the Course    Projects to ASP.NET 6.0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Kaushik Roy Chowdhury</dc:creator>
  <cp:lastModifiedBy>Kaushik Roy Chowdhury</cp:lastModifiedBy>
  <cp:revision>13</cp:revision>
  <dcterms:created xsi:type="dcterms:W3CDTF">2020-02-14T05:53:53Z</dcterms:created>
  <dcterms:modified xsi:type="dcterms:W3CDTF">2022-10-17T06:26:53Z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