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8" Type="http://schemas.openxmlformats.org/officeDocument/2006/relationships/font" Target="fonts/Montserrat-boldItalic.fntdata"/><Relationship Id="rId3" Type="http://schemas.openxmlformats.org/officeDocument/2006/relationships/presProps" Target="presProps.xml"/><Relationship Id="rId21" Type="http://schemas.openxmlformats.org/officeDocument/2006/relationships/font" Target="fonts/OpenSansSemiBold-italic.fntdata"/><Relationship Id="rId7" Type="http://schemas.openxmlformats.org/officeDocument/2006/relationships/slide" Target="slides/slide1.xml"/><Relationship Id="rId25" Type="http://schemas.openxmlformats.org/officeDocument/2006/relationships/font" Target="fonts/OpenSans-italic.fntdata"/><Relationship Id="rId12" Type="http://schemas.openxmlformats.org/officeDocument/2006/relationships/slide" Target="slides/slide6.xml"/><Relationship Id="rId17" Type="http://schemas.openxmlformats.org/officeDocument/2006/relationships/font" Target="fonts/Montserrat-italic.fntdata"/><Relationship Id="rId2" Type="http://schemas.openxmlformats.org/officeDocument/2006/relationships/viewProps" Target="viewProps.xml"/><Relationship Id="rId20" Type="http://schemas.openxmlformats.org/officeDocument/2006/relationships/font" Target="fonts/OpenSansSemiBold-bold.fntdata"/><Relationship Id="rId16" Type="http://schemas.openxmlformats.org/officeDocument/2006/relationships/font" Target="fonts/Montserrat-bold.fntdata"/><Relationship Id="rId29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font" Target="fonts/OpenSans-bold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23" Type="http://schemas.openxmlformats.org/officeDocument/2006/relationships/font" Target="fonts/OpenSans-regular.fntdata"/><Relationship Id="rId15" Type="http://schemas.openxmlformats.org/officeDocument/2006/relationships/font" Target="fonts/Montserrat-regular.fntdata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OpenSansSemiBo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2" Type="http://schemas.openxmlformats.org/officeDocument/2006/relationships/font" Target="fonts/OpenSansSemiBold-boldItalic.fntdata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8e42c6e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78e42c6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e42c6e50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8e42c6e50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8e42c6e50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8e42c6e50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9345fb5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79345fb5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8e42c6e50_0_5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8e42c6e50_0_5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9345fb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79345fb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9345fb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79345fb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78e42c6e50_0_4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78e42c6e50_0_4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10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02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84" name="Google Shape;484;p1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102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6" name="Google Shape;486;p102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3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103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90" name="Google Shape;490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105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6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06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7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8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108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08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108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9" name="Google Shape;509;p108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8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108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8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0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0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10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10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5" name="Google Shape;95;p22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6" name="Google Shape;96;p22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4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64" name="Google Shape;164;p37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7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7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70" name="Google Shape;170;p38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98" name="Google Shape;198;p45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3" name="Google Shape;203;p46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8" name="Google Shape;208;p47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7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15" name="Google Shape;215;p48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8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1" name="Google Shape;221;p49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9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3" name="Google Shape;233;p51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51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9" name="Google Shape;239;p52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52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45" name="Google Shape;245;p53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53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3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3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3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54" name="Google Shape;254;p54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4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4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5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56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66" name="Google Shape;266;p56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0" name="Google Shape;280;p60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0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60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7" name="Google Shape;287;p61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61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1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63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63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63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63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4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5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7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7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7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68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69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32" name="Google Shape;332;p70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70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70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1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71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71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71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71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71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71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71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71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71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71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71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71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1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71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71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58" name="Google Shape;358;p73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0" cy="4522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7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5" name="Google Shape;365;p74"/>
          <p:cNvSpPr/>
          <p:nvPr>
            <p:ph idx="2" type="pic"/>
          </p:nvPr>
        </p:nvSpPr>
        <p:spPr>
          <a:xfrm rot="-2292254">
            <a:off x="5698458" y="1847606"/>
            <a:ext cx="1437750" cy="3626187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74"/>
          <p:cNvSpPr/>
          <p:nvPr>
            <p:ph idx="3" type="pic"/>
          </p:nvPr>
        </p:nvSpPr>
        <p:spPr>
          <a:xfrm rot="2445790">
            <a:off x="7634146" y="826057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69" name="Google Shape;36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5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9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9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79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0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80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91" name="Google Shape;391;p80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80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1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8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0" name="Google Shape;400;p82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4" name="Google Shape;404;p83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83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8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0" name="Google Shape;410;p84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7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8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88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425" name="Google Shape;425;p88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9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89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3" name="Google Shape;433;p90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90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90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9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9" name="Google Shape;439;p9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2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3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93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4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94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52" name="Google Shape;452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5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56" name="Google Shape;45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6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7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66" name="Google Shape;466;p98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98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98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98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99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73" name="Google Shape;473;p9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11370"/>
              </a:srgbClr>
            </a:outerShdw>
          </a:effectLst>
        </p:spPr>
      </p:sp>
      <p:sp>
        <p:nvSpPr>
          <p:cNvPr id="476" name="Google Shape;476;p10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84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54.xml"/><Relationship Id="rId86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53.xml"/><Relationship Id="rId8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56.xml"/><Relationship Id="rId88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55.xml"/><Relationship Id="rId8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89" Type="http://schemas.openxmlformats.org/officeDocument/2006/relationships/slideLayout" Target="../slideLayouts/slideLayout101.xml"/><Relationship Id="rId80" Type="http://schemas.openxmlformats.org/officeDocument/2006/relationships/slideLayout" Target="../slideLayouts/slideLayout92.xml"/><Relationship Id="rId82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73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43.xml"/><Relationship Id="rId75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42.xml"/><Relationship Id="rId7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45.xml"/><Relationship Id="rId77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44.xml"/><Relationship Id="rId7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47.xml"/><Relationship Id="rId79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46.xml"/><Relationship Id="rId78" Type="http://schemas.openxmlformats.org/officeDocument/2006/relationships/slideLayout" Target="../slideLayouts/slideLayout90.xml"/><Relationship Id="rId71" Type="http://schemas.openxmlformats.org/officeDocument/2006/relationships/slideLayout" Target="../slideLayouts/slideLayout83.xml"/><Relationship Id="rId70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4.xml"/><Relationship Id="rId6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2.xml"/><Relationship Id="rId64" Type="http://schemas.openxmlformats.org/officeDocument/2006/relationships/slideLayout" Target="../slideLayouts/slideLayout76.xml"/><Relationship Id="rId6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34.xml"/><Relationship Id="rId6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33.xml"/><Relationship Id="rId6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36.xml"/><Relationship Id="rId68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35.xml"/><Relationship Id="rId67" Type="http://schemas.openxmlformats.org/officeDocument/2006/relationships/slideLayout" Target="../slideLayouts/slideLayout79.xml"/><Relationship Id="rId60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6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95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62.xml"/><Relationship Id="rId94" Type="http://schemas.openxmlformats.org/officeDocument/2006/relationships/slideLayout" Target="../slideLayouts/slideLayout106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96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91" Type="http://schemas.openxmlformats.org/officeDocument/2006/relationships/slideLayout" Target="../slideLayouts/slideLayout103.xml"/><Relationship Id="rId90" Type="http://schemas.openxmlformats.org/officeDocument/2006/relationships/slideLayout" Target="../slideLayouts/slideLayout102.xml"/><Relationship Id="rId93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27.xml"/><Relationship Id="rId5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0"/>
          <p:cNvSpPr txBox="1"/>
          <p:nvPr>
            <p:ph type="ctrTitle"/>
          </p:nvPr>
        </p:nvSpPr>
        <p:spPr>
          <a:xfrm>
            <a:off x="1106144" y="1503251"/>
            <a:ext cx="7302900" cy="1822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lt1"/>
                </a:solidFill>
              </a:rPr>
              <a:t>E-Commerce Chatbot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Picture 6" id="524" name="Google Shape;52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6" name="Google Shape;526;p110"/>
          <p:cNvSpPr txBox="1"/>
          <p:nvPr/>
        </p:nvSpPr>
        <p:spPr>
          <a:xfrm>
            <a:off x="813785" y="3165764"/>
            <a:ext cx="7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1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Objectives</a:t>
            </a:r>
            <a:endParaRPr/>
          </a:p>
        </p:txBody>
      </p:sp>
      <p:sp>
        <p:nvSpPr>
          <p:cNvPr id="532" name="Google Shape;532;p111"/>
          <p:cNvSpPr txBox="1"/>
          <p:nvPr>
            <p:ph idx="1" type="subTitle"/>
          </p:nvPr>
        </p:nvSpPr>
        <p:spPr>
          <a:xfrm>
            <a:off x="654900" y="177915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chatbot for personalized shopping assistance using advanced NLP algorithms.</a:t>
            </a:r>
            <a:endParaRPr/>
          </a:p>
        </p:txBody>
      </p:sp>
      <p:sp>
        <p:nvSpPr>
          <p:cNvPr id="533" name="Google Shape;533;p111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2"/>
          <p:cNvSpPr txBox="1"/>
          <p:nvPr>
            <p:ph type="ctrTitle"/>
          </p:nvPr>
        </p:nvSpPr>
        <p:spPr>
          <a:xfrm>
            <a:off x="320500" y="164275"/>
            <a:ext cx="4722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Technologies</a:t>
            </a:r>
            <a:endParaRPr/>
          </a:p>
        </p:txBody>
      </p:sp>
      <p:sp>
        <p:nvSpPr>
          <p:cNvPr id="539" name="Google Shape;539;p112"/>
          <p:cNvSpPr txBox="1"/>
          <p:nvPr>
            <p:ph idx="1" type="subTitle"/>
          </p:nvPr>
        </p:nvSpPr>
        <p:spPr>
          <a:xfrm>
            <a:off x="654900" y="1779150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OpenAI’s GPT models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Streamlit</a:t>
            </a:r>
            <a:endParaRPr/>
          </a:p>
        </p:txBody>
      </p:sp>
      <p:sp>
        <p:nvSpPr>
          <p:cNvPr id="540" name="Google Shape;540;p112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3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endParaRPr/>
          </a:p>
        </p:txBody>
      </p:sp>
      <p:sp>
        <p:nvSpPr>
          <p:cNvPr id="546" name="Google Shape;546;p113"/>
          <p:cNvSpPr txBox="1"/>
          <p:nvPr>
            <p:ph idx="1" type="subTitle"/>
          </p:nvPr>
        </p:nvSpPr>
        <p:spPr>
          <a:xfrm>
            <a:off x="654900" y="1506375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Generate Vector Embeddings using OpenAI Embeddings in 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Store the Vector Embeddings in Faiss Vector Database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Fetch the chunk of source most relevant to user input using the vector embeddings</a:t>
            </a:r>
            <a:endParaRPr/>
          </a:p>
        </p:txBody>
      </p:sp>
      <p:sp>
        <p:nvSpPr>
          <p:cNvPr id="547" name="Google Shape;547;p113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4"/>
          <p:cNvSpPr txBox="1"/>
          <p:nvPr>
            <p:ph type="ctrTitle"/>
          </p:nvPr>
        </p:nvSpPr>
        <p:spPr>
          <a:xfrm>
            <a:off x="320499" y="164275"/>
            <a:ext cx="87825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r>
              <a:rPr lang="en" sz="4800"/>
              <a:t> </a:t>
            </a:r>
            <a:r>
              <a:rPr lang="en" sz="4800"/>
              <a:t>Continued</a:t>
            </a:r>
            <a:r>
              <a:rPr lang="en" sz="4800"/>
              <a:t> …</a:t>
            </a:r>
            <a:endParaRPr/>
          </a:p>
        </p:txBody>
      </p:sp>
      <p:sp>
        <p:nvSpPr>
          <p:cNvPr id="553" name="Google Shape;553;p114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Prompt Template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4"/>
                </a:solidFill>
              </a:rPr>
              <a:t>Get user input and send it to ChatGPT along with the relevant chunk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6"/>
                </a:solidFill>
              </a:rPr>
              <a:t>Show the chat on Streamlit dashboard</a:t>
            </a:r>
            <a:endParaRPr/>
          </a:p>
        </p:txBody>
      </p:sp>
      <p:sp>
        <p:nvSpPr>
          <p:cNvPr id="554" name="Google Shape;554;p114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5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0" name="Google Shape;560;p115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Personalized Marketing: Suggest products based on user behavior and preferences, enhancing cross-selling and upselling.</a:t>
            </a:r>
            <a:endParaRPr sz="2600"/>
          </a:p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4"/>
                </a:solidFill>
              </a:rPr>
              <a:t>Shopping Cart Assistance: Help customers navigate the checkout process, offering promo codes and payment options.</a:t>
            </a:r>
            <a:endParaRPr sz="2600"/>
          </a:p>
        </p:txBody>
      </p:sp>
      <p:sp>
        <p:nvSpPr>
          <p:cNvPr id="561" name="Google Shape;561;p115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6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7" name="Google Shape;567;p116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User Onboarding: Guide first-time users through the platform, showcasing features and offering personalized recommendations.</a:t>
            </a:r>
            <a:endParaRPr b="1" sz="2600">
              <a:solidFill>
                <a:schemeClr val="accent3"/>
              </a:solidFill>
            </a:endParaRPr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6"/>
                </a:solidFill>
              </a:rPr>
              <a:t>Product Discovery: Help users find products that match their needs and preferences, making shopping more efficient.</a:t>
            </a:r>
            <a:endParaRPr b="1" sz="2600">
              <a:solidFill>
                <a:schemeClr val="accent6"/>
              </a:solidFill>
            </a:endParaRPr>
          </a:p>
        </p:txBody>
      </p:sp>
      <p:sp>
        <p:nvSpPr>
          <p:cNvPr id="568" name="Google Shape;568;p116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7"/>
          <p:cNvSpPr txBox="1"/>
          <p:nvPr>
            <p:ph type="ctrTitle"/>
          </p:nvPr>
        </p:nvSpPr>
        <p:spPr>
          <a:xfrm>
            <a:off x="1008630" y="1530927"/>
            <a:ext cx="7255500" cy="1877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solidFill>
                  <a:srgbClr val="FFFFFF"/>
                </a:solidFill>
              </a:rPr>
              <a:t>Thank you</a:t>
            </a:r>
            <a:br>
              <a:rPr lang="en" sz="7000">
                <a:solidFill>
                  <a:srgbClr val="FFFFFF"/>
                </a:solidFill>
              </a:rPr>
            </a:br>
            <a:r>
              <a:rPr lang="en" sz="7000">
                <a:solidFill>
                  <a:srgbClr val="FFFFFF"/>
                </a:solidFill>
              </a:rPr>
              <a:t>&amp; Welcome </a:t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Picture 6" id="574" name="Google Shape;574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17"/>
          <p:cNvSpPr txBox="1"/>
          <p:nvPr/>
        </p:nvSpPr>
        <p:spPr>
          <a:xfrm>
            <a:off x="278884" y="4836140"/>
            <a:ext cx="21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6A175B8-7B49-441B-B6B3-80E14022EBE7}"/>
</file>

<file path=customXml/itemProps2.xml><?xml version="1.0" encoding="utf-8"?>
<ds:datastoreItem xmlns:ds="http://schemas.openxmlformats.org/officeDocument/2006/customXml" ds:itemID="{7718432A-C4D4-4040-BAAA-A0E9FFD305FF}"/>
</file>

<file path=customXml/itemProps3.xml><?xml version="1.0" encoding="utf-8"?>
<ds:datastoreItem xmlns:ds="http://schemas.openxmlformats.org/officeDocument/2006/customXml" ds:itemID="{56D8AAC0-707D-4021-A2F7-812DF6820E4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20513200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