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54"/>
  </p:notesMasterIdLst>
  <p:sldIdLst>
    <p:sldId id="260" r:id="rId2"/>
    <p:sldId id="261" r:id="rId3"/>
    <p:sldId id="262" r:id="rId4"/>
    <p:sldId id="263" r:id="rId5"/>
    <p:sldId id="331" r:id="rId6"/>
    <p:sldId id="344" r:id="rId7"/>
    <p:sldId id="345" r:id="rId8"/>
    <p:sldId id="346" r:id="rId9"/>
    <p:sldId id="332" r:id="rId10"/>
    <p:sldId id="336" r:id="rId11"/>
    <p:sldId id="333" r:id="rId12"/>
    <p:sldId id="337" r:id="rId13"/>
    <p:sldId id="341" r:id="rId14"/>
    <p:sldId id="342" r:id="rId15"/>
    <p:sldId id="271" r:id="rId16"/>
    <p:sldId id="272" r:id="rId17"/>
    <p:sldId id="358" r:id="rId18"/>
    <p:sldId id="362" r:id="rId19"/>
    <p:sldId id="338" r:id="rId20"/>
    <p:sldId id="339" r:id="rId21"/>
    <p:sldId id="360" r:id="rId22"/>
    <p:sldId id="359" r:id="rId23"/>
    <p:sldId id="308" r:id="rId24"/>
    <p:sldId id="309" r:id="rId25"/>
    <p:sldId id="322" r:id="rId26"/>
    <p:sldId id="310" r:id="rId27"/>
    <p:sldId id="311" r:id="rId28"/>
    <p:sldId id="312" r:id="rId29"/>
    <p:sldId id="324" r:id="rId30"/>
    <p:sldId id="325" r:id="rId31"/>
    <p:sldId id="348" r:id="rId32"/>
    <p:sldId id="349" r:id="rId33"/>
    <p:sldId id="350" r:id="rId34"/>
    <p:sldId id="347" r:id="rId35"/>
    <p:sldId id="351" r:id="rId36"/>
    <p:sldId id="327" r:id="rId37"/>
    <p:sldId id="328" r:id="rId38"/>
    <p:sldId id="313" r:id="rId39"/>
    <p:sldId id="314" r:id="rId40"/>
    <p:sldId id="352" r:id="rId41"/>
    <p:sldId id="356" r:id="rId42"/>
    <p:sldId id="353" r:id="rId43"/>
    <p:sldId id="315" r:id="rId44"/>
    <p:sldId id="316" r:id="rId45"/>
    <p:sldId id="317" r:id="rId46"/>
    <p:sldId id="318" r:id="rId47"/>
    <p:sldId id="319" r:id="rId48"/>
    <p:sldId id="354" r:id="rId49"/>
    <p:sldId id="355" r:id="rId50"/>
    <p:sldId id="357" r:id="rId51"/>
    <p:sldId id="320" r:id="rId52"/>
    <p:sldId id="321" r:id="rId5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04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251AE6-F123-4FE9-9EAB-6BB8A84920B0}">
  <a:tblStyle styleId="{C2251AE6-F123-4FE9-9EAB-6BB8A84920B0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19"/>
    <p:restoredTop sz="50760"/>
  </p:normalViewPr>
  <p:slideViewPr>
    <p:cSldViewPr snapToGrid="0" snapToObjects="1">
      <p:cViewPr>
        <p:scale>
          <a:sx n="115" d="100"/>
          <a:sy n="115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-8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131C69-D286-EF40-8D8F-01DF82952D95}" type="doc">
      <dgm:prSet loTypeId="urn:microsoft.com/office/officeart/2005/8/layout/process2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4BE356-00DA-104F-A288-13C62FA52238}">
      <dgm:prSet phldrT="[Text]" custT="1"/>
      <dgm:spPr/>
      <dgm:t>
        <a:bodyPr/>
        <a:lstStyle/>
        <a:p>
          <a:r>
            <a:rPr lang="en-US" sz="1600" dirty="0" smtClean="0"/>
            <a:t>constructor</a:t>
          </a:r>
          <a:endParaRPr lang="en-US" sz="1600" dirty="0"/>
        </a:p>
      </dgm:t>
    </dgm:pt>
    <dgm:pt modelId="{FB89FF43-6AAD-4C47-87AE-9E3450743B77}" type="parTrans" cxnId="{5189F792-BEC8-B948-BDE1-0A9968F46473}">
      <dgm:prSet/>
      <dgm:spPr/>
      <dgm:t>
        <a:bodyPr/>
        <a:lstStyle/>
        <a:p>
          <a:endParaRPr lang="en-US" sz="2800"/>
        </a:p>
      </dgm:t>
    </dgm:pt>
    <dgm:pt modelId="{0D25EE24-309B-D745-A839-98166BA591E4}" type="sibTrans" cxnId="{5189F792-BEC8-B948-BDE1-0A9968F46473}">
      <dgm:prSet custT="1"/>
      <dgm:spPr/>
      <dgm:t>
        <a:bodyPr/>
        <a:lstStyle/>
        <a:p>
          <a:endParaRPr lang="en-US" sz="900"/>
        </a:p>
      </dgm:t>
    </dgm:pt>
    <dgm:pt modelId="{3CB9F81A-44C4-7B42-9D80-133CF58F9309}">
      <dgm:prSet phldrT="[Text]" custT="1"/>
      <dgm:spPr/>
      <dgm:t>
        <a:bodyPr/>
        <a:lstStyle/>
        <a:p>
          <a:r>
            <a:rPr lang="en-US" sz="1600" dirty="0" err="1" smtClean="0"/>
            <a:t>ngAfterContentChecked</a:t>
          </a:r>
          <a:endParaRPr lang="en-US" sz="1600" dirty="0"/>
        </a:p>
      </dgm:t>
    </dgm:pt>
    <dgm:pt modelId="{6327EF37-F296-8446-9E75-13E917F5B917}" type="parTrans" cxnId="{7052D372-62A4-0146-9E4D-D5E987A3AF2B}">
      <dgm:prSet/>
      <dgm:spPr/>
      <dgm:t>
        <a:bodyPr/>
        <a:lstStyle/>
        <a:p>
          <a:endParaRPr lang="en-US" sz="2800"/>
        </a:p>
      </dgm:t>
    </dgm:pt>
    <dgm:pt modelId="{C2771FEA-1536-274D-B2A0-7F6F9C5AD06B}" type="sibTrans" cxnId="{7052D372-62A4-0146-9E4D-D5E987A3AF2B}">
      <dgm:prSet custT="1"/>
      <dgm:spPr/>
      <dgm:t>
        <a:bodyPr/>
        <a:lstStyle/>
        <a:p>
          <a:endParaRPr lang="en-US" sz="900"/>
        </a:p>
      </dgm:t>
    </dgm:pt>
    <dgm:pt modelId="{BA6C18F7-C638-A147-90B3-496DB24DAF37}">
      <dgm:prSet phldrT="[Text]" custT="1"/>
      <dgm:spPr/>
      <dgm:t>
        <a:bodyPr/>
        <a:lstStyle/>
        <a:p>
          <a:r>
            <a:rPr lang="en-US" sz="1600" dirty="0" err="1" smtClean="0"/>
            <a:t>ngAfterViewInit</a:t>
          </a:r>
          <a:endParaRPr lang="en-US" sz="1600" dirty="0"/>
        </a:p>
      </dgm:t>
    </dgm:pt>
    <dgm:pt modelId="{681216F8-A60F-CF42-9A2E-624AD35DF9DA}" type="parTrans" cxnId="{0EEEC3AE-E725-684B-B321-22CD5814798A}">
      <dgm:prSet/>
      <dgm:spPr/>
      <dgm:t>
        <a:bodyPr/>
        <a:lstStyle/>
        <a:p>
          <a:endParaRPr lang="en-US" sz="2800"/>
        </a:p>
      </dgm:t>
    </dgm:pt>
    <dgm:pt modelId="{C1EA5412-7532-9840-91D6-B07637B51511}" type="sibTrans" cxnId="{0EEEC3AE-E725-684B-B321-22CD5814798A}">
      <dgm:prSet custT="1"/>
      <dgm:spPr/>
      <dgm:t>
        <a:bodyPr/>
        <a:lstStyle/>
        <a:p>
          <a:endParaRPr lang="en-US" sz="900"/>
        </a:p>
      </dgm:t>
    </dgm:pt>
    <dgm:pt modelId="{FBF7BD50-696D-9B4B-8BE3-7D89EBE2AC35}">
      <dgm:prSet custT="1"/>
      <dgm:spPr/>
      <dgm:t>
        <a:bodyPr/>
        <a:lstStyle/>
        <a:p>
          <a:r>
            <a:rPr lang="en-US" sz="1600" dirty="0" err="1" smtClean="0"/>
            <a:t>ngOnChanges</a:t>
          </a:r>
          <a:endParaRPr lang="en-US" sz="1600" dirty="0"/>
        </a:p>
      </dgm:t>
    </dgm:pt>
    <dgm:pt modelId="{4AB44A39-F16E-D24E-B8EF-11C323CE50DE}" type="parTrans" cxnId="{E28B35EB-701B-B744-A6BE-BFE738B83AF3}">
      <dgm:prSet/>
      <dgm:spPr/>
      <dgm:t>
        <a:bodyPr/>
        <a:lstStyle/>
        <a:p>
          <a:endParaRPr lang="en-US" sz="2800"/>
        </a:p>
      </dgm:t>
    </dgm:pt>
    <dgm:pt modelId="{B37821D6-9FAE-0B41-BBC3-6ACB7178D342}" type="sibTrans" cxnId="{E28B35EB-701B-B744-A6BE-BFE738B83AF3}">
      <dgm:prSet custT="1"/>
      <dgm:spPr/>
      <dgm:t>
        <a:bodyPr/>
        <a:lstStyle/>
        <a:p>
          <a:endParaRPr lang="en-US" sz="900"/>
        </a:p>
      </dgm:t>
    </dgm:pt>
    <dgm:pt modelId="{C9C3DF28-58A4-0E45-BDEA-5289D860AAE7}">
      <dgm:prSet custT="1"/>
      <dgm:spPr/>
      <dgm:t>
        <a:bodyPr/>
        <a:lstStyle/>
        <a:p>
          <a:r>
            <a:rPr lang="en-US" sz="1600" dirty="0" err="1" smtClean="0"/>
            <a:t>ngOnInit</a:t>
          </a:r>
          <a:endParaRPr lang="en-US" sz="1600" dirty="0"/>
        </a:p>
      </dgm:t>
    </dgm:pt>
    <dgm:pt modelId="{C61BDC16-096F-9546-97EE-45542DF3A705}" type="parTrans" cxnId="{7A1ABB05-F5B2-034C-BD94-9FEFE397DEBA}">
      <dgm:prSet/>
      <dgm:spPr/>
      <dgm:t>
        <a:bodyPr/>
        <a:lstStyle/>
        <a:p>
          <a:endParaRPr lang="en-US" sz="2800"/>
        </a:p>
      </dgm:t>
    </dgm:pt>
    <dgm:pt modelId="{8D3FB0BD-B207-3841-AE5A-2A9BF056E1AC}" type="sibTrans" cxnId="{7A1ABB05-F5B2-034C-BD94-9FEFE397DEBA}">
      <dgm:prSet custT="1"/>
      <dgm:spPr/>
      <dgm:t>
        <a:bodyPr/>
        <a:lstStyle/>
        <a:p>
          <a:endParaRPr lang="en-US" sz="900"/>
        </a:p>
      </dgm:t>
    </dgm:pt>
    <dgm:pt modelId="{7E9C120E-AAC4-EE4C-ACAA-ED442BB99C23}">
      <dgm:prSet custT="1"/>
      <dgm:spPr/>
      <dgm:t>
        <a:bodyPr/>
        <a:lstStyle/>
        <a:p>
          <a:r>
            <a:rPr lang="en-US" sz="1600" dirty="0" err="1" smtClean="0"/>
            <a:t>ngDoCheck</a:t>
          </a:r>
          <a:endParaRPr lang="en-US" sz="1600" dirty="0"/>
        </a:p>
      </dgm:t>
    </dgm:pt>
    <dgm:pt modelId="{0F73B98E-EB1E-C342-9514-332F99BA0403}" type="parTrans" cxnId="{F0F9EAC8-661F-E64E-BCC8-5CF35D308A7F}">
      <dgm:prSet/>
      <dgm:spPr/>
      <dgm:t>
        <a:bodyPr/>
        <a:lstStyle/>
        <a:p>
          <a:endParaRPr lang="en-US" sz="2800"/>
        </a:p>
      </dgm:t>
    </dgm:pt>
    <dgm:pt modelId="{05812E5F-128A-1242-A3B0-100FB86F9735}" type="sibTrans" cxnId="{F0F9EAC8-661F-E64E-BCC8-5CF35D308A7F}">
      <dgm:prSet custT="1"/>
      <dgm:spPr/>
      <dgm:t>
        <a:bodyPr/>
        <a:lstStyle/>
        <a:p>
          <a:endParaRPr lang="en-US" sz="900"/>
        </a:p>
      </dgm:t>
    </dgm:pt>
    <dgm:pt modelId="{47FCD5D9-4930-2B4C-9FEE-E9E2BE7A144C}">
      <dgm:prSet custT="1"/>
      <dgm:spPr/>
      <dgm:t>
        <a:bodyPr/>
        <a:lstStyle/>
        <a:p>
          <a:r>
            <a:rPr lang="en-US" sz="1600" dirty="0" err="1" smtClean="0"/>
            <a:t>ngAfterContentInit</a:t>
          </a:r>
          <a:endParaRPr lang="en-US" sz="1600" dirty="0"/>
        </a:p>
      </dgm:t>
    </dgm:pt>
    <dgm:pt modelId="{09A0DC61-4CB6-2B41-B26B-259589C9A73D}" type="parTrans" cxnId="{450BD0A0-CA50-B540-B9E9-7FE2539743DA}">
      <dgm:prSet/>
      <dgm:spPr/>
      <dgm:t>
        <a:bodyPr/>
        <a:lstStyle/>
        <a:p>
          <a:endParaRPr lang="en-US" sz="2800"/>
        </a:p>
      </dgm:t>
    </dgm:pt>
    <dgm:pt modelId="{48C687F6-516D-714A-B680-691E23D91CEE}" type="sibTrans" cxnId="{450BD0A0-CA50-B540-B9E9-7FE2539743DA}">
      <dgm:prSet custT="1"/>
      <dgm:spPr/>
      <dgm:t>
        <a:bodyPr/>
        <a:lstStyle/>
        <a:p>
          <a:endParaRPr lang="en-US" sz="900"/>
        </a:p>
      </dgm:t>
    </dgm:pt>
    <dgm:pt modelId="{F25986E5-D832-CB4F-8EB4-77C24B249B7E}">
      <dgm:prSet custT="1"/>
      <dgm:spPr/>
      <dgm:t>
        <a:bodyPr/>
        <a:lstStyle/>
        <a:p>
          <a:r>
            <a:rPr lang="en-US" sz="1600" dirty="0" err="1" smtClean="0"/>
            <a:t>ngAfterViewChecked</a:t>
          </a:r>
          <a:endParaRPr lang="en-US" sz="1600" dirty="0"/>
        </a:p>
      </dgm:t>
    </dgm:pt>
    <dgm:pt modelId="{72CA8849-DC74-6A41-92AB-0830FB7A293E}" type="parTrans" cxnId="{E26A3D3E-0C47-C444-B31D-838A3FC070CD}">
      <dgm:prSet/>
      <dgm:spPr/>
      <dgm:t>
        <a:bodyPr/>
        <a:lstStyle/>
        <a:p>
          <a:endParaRPr lang="en-US" sz="2800"/>
        </a:p>
      </dgm:t>
    </dgm:pt>
    <dgm:pt modelId="{3EFAFD62-B42E-2741-9D5F-B71C6B3E78A7}" type="sibTrans" cxnId="{E26A3D3E-0C47-C444-B31D-838A3FC070CD}">
      <dgm:prSet custT="1"/>
      <dgm:spPr/>
      <dgm:t>
        <a:bodyPr/>
        <a:lstStyle/>
        <a:p>
          <a:endParaRPr lang="en-US" sz="900"/>
        </a:p>
      </dgm:t>
    </dgm:pt>
    <dgm:pt modelId="{AE412349-0A3B-0643-B7C0-BF9184CD3627}">
      <dgm:prSet custT="1"/>
      <dgm:spPr/>
      <dgm:t>
        <a:bodyPr/>
        <a:lstStyle/>
        <a:p>
          <a:r>
            <a:rPr lang="en-US" sz="1600" dirty="0" err="1" smtClean="0"/>
            <a:t>ngOnDestroy</a:t>
          </a:r>
          <a:endParaRPr lang="en-US" sz="1600" dirty="0"/>
        </a:p>
      </dgm:t>
    </dgm:pt>
    <dgm:pt modelId="{F1D57E50-2D14-B24B-BE94-ECAD00A961A5}" type="parTrans" cxnId="{FB96E7B3-2388-CE4F-B977-67FE283ACAA9}">
      <dgm:prSet/>
      <dgm:spPr/>
      <dgm:t>
        <a:bodyPr/>
        <a:lstStyle/>
        <a:p>
          <a:endParaRPr lang="en-US" sz="2800"/>
        </a:p>
      </dgm:t>
    </dgm:pt>
    <dgm:pt modelId="{F8BCA12A-19D1-3544-939D-69923ED0758E}" type="sibTrans" cxnId="{FB96E7B3-2388-CE4F-B977-67FE283ACAA9}">
      <dgm:prSet/>
      <dgm:spPr/>
      <dgm:t>
        <a:bodyPr/>
        <a:lstStyle/>
        <a:p>
          <a:endParaRPr lang="en-US" sz="2800"/>
        </a:p>
      </dgm:t>
    </dgm:pt>
    <dgm:pt modelId="{983BB6AB-60CE-9E46-8AEE-506A8977AAE1}" type="pres">
      <dgm:prSet presAssocID="{02131C69-D286-EF40-8D8F-01DF82952D95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75621D-1CA0-8A4B-9C83-FA091A2FEB35}" type="pres">
      <dgm:prSet presAssocID="{5E4BE356-00DA-104F-A288-13C62FA52238}" presName="node" presStyleLbl="node1" presStyleIdx="0" presStyleCnt="9" custScaleX="1773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2BB070-9CAF-2942-8C0B-D0DE1838ACC9}" type="pres">
      <dgm:prSet presAssocID="{0D25EE24-309B-D745-A839-98166BA591E4}" presName="sibTrans" presStyleLbl="sibTrans2D1" presStyleIdx="0" presStyleCnt="8"/>
      <dgm:spPr/>
      <dgm:t>
        <a:bodyPr/>
        <a:lstStyle/>
        <a:p>
          <a:endParaRPr lang="en-US"/>
        </a:p>
      </dgm:t>
    </dgm:pt>
    <dgm:pt modelId="{3C97045C-9421-A048-8A3B-0A7A536C1D8E}" type="pres">
      <dgm:prSet presAssocID="{0D25EE24-309B-D745-A839-98166BA591E4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B928516A-96CD-5848-8F91-001109785B3E}" type="pres">
      <dgm:prSet presAssocID="{FBF7BD50-696D-9B4B-8BE3-7D89EBE2AC35}" presName="node" presStyleLbl="node1" presStyleIdx="1" presStyleCnt="9" custScaleX="1773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31082C-2F6E-6B44-8177-9AE1F4A14C1F}" type="pres">
      <dgm:prSet presAssocID="{B37821D6-9FAE-0B41-BBC3-6ACB7178D342}" presName="sibTrans" presStyleLbl="sibTrans2D1" presStyleIdx="1" presStyleCnt="8"/>
      <dgm:spPr/>
      <dgm:t>
        <a:bodyPr/>
        <a:lstStyle/>
        <a:p>
          <a:endParaRPr lang="en-US"/>
        </a:p>
      </dgm:t>
    </dgm:pt>
    <dgm:pt modelId="{AE0464AF-E567-0F4B-A0F0-CC9680144352}" type="pres">
      <dgm:prSet presAssocID="{B37821D6-9FAE-0B41-BBC3-6ACB7178D342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08DAF456-5E6C-9442-9317-B847B73E2D69}" type="pres">
      <dgm:prSet presAssocID="{C9C3DF28-58A4-0E45-BDEA-5289D860AAE7}" presName="node" presStyleLbl="node1" presStyleIdx="2" presStyleCnt="9" custScaleX="1773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5E81D1-90DF-6C4D-B8E3-E24FCCDE387A}" type="pres">
      <dgm:prSet presAssocID="{8D3FB0BD-B207-3841-AE5A-2A9BF056E1AC}" presName="sibTrans" presStyleLbl="sibTrans2D1" presStyleIdx="2" presStyleCnt="8"/>
      <dgm:spPr/>
      <dgm:t>
        <a:bodyPr/>
        <a:lstStyle/>
        <a:p>
          <a:endParaRPr lang="en-US"/>
        </a:p>
      </dgm:t>
    </dgm:pt>
    <dgm:pt modelId="{9CB926B4-ABD3-7341-B8E2-163DA434CC96}" type="pres">
      <dgm:prSet presAssocID="{8D3FB0BD-B207-3841-AE5A-2A9BF056E1AC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D22FFBE2-F05B-1845-BE22-521746852D87}" type="pres">
      <dgm:prSet presAssocID="{7E9C120E-AAC4-EE4C-ACAA-ED442BB99C23}" presName="node" presStyleLbl="node1" presStyleIdx="3" presStyleCnt="9" custScaleX="1773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9E1CC3-AFD8-5341-BF66-BE0A2844FA64}" type="pres">
      <dgm:prSet presAssocID="{05812E5F-128A-1242-A3B0-100FB86F9735}" presName="sibTrans" presStyleLbl="sibTrans2D1" presStyleIdx="3" presStyleCnt="8"/>
      <dgm:spPr/>
      <dgm:t>
        <a:bodyPr/>
        <a:lstStyle/>
        <a:p>
          <a:endParaRPr lang="en-US"/>
        </a:p>
      </dgm:t>
    </dgm:pt>
    <dgm:pt modelId="{34586C9E-D78E-8945-BD03-4AE72E671D82}" type="pres">
      <dgm:prSet presAssocID="{05812E5F-128A-1242-A3B0-100FB86F9735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760116A5-5F79-AF47-A9EF-92E4A4EF4F5D}" type="pres">
      <dgm:prSet presAssocID="{47FCD5D9-4930-2B4C-9FEE-E9E2BE7A144C}" presName="node" presStyleLbl="node1" presStyleIdx="4" presStyleCnt="9" custScaleX="1773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BFAB8D-5324-B34F-8DCE-FC687EB8E720}" type="pres">
      <dgm:prSet presAssocID="{48C687F6-516D-714A-B680-691E23D91CEE}" presName="sibTrans" presStyleLbl="sibTrans2D1" presStyleIdx="4" presStyleCnt="8"/>
      <dgm:spPr/>
      <dgm:t>
        <a:bodyPr/>
        <a:lstStyle/>
        <a:p>
          <a:endParaRPr lang="en-US"/>
        </a:p>
      </dgm:t>
    </dgm:pt>
    <dgm:pt modelId="{5E229CA6-6A29-8742-B51E-08BCB3E83AD8}" type="pres">
      <dgm:prSet presAssocID="{48C687F6-516D-714A-B680-691E23D91CEE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38C83C77-42DE-B34C-999C-692756406D63}" type="pres">
      <dgm:prSet presAssocID="{3CB9F81A-44C4-7B42-9D80-133CF58F9309}" presName="node" presStyleLbl="node1" presStyleIdx="5" presStyleCnt="9" custScaleX="1773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0D09D9-C3F8-764E-AB87-9833F279E60E}" type="pres">
      <dgm:prSet presAssocID="{C2771FEA-1536-274D-B2A0-7F6F9C5AD06B}" presName="sibTrans" presStyleLbl="sibTrans2D1" presStyleIdx="5" presStyleCnt="8"/>
      <dgm:spPr/>
      <dgm:t>
        <a:bodyPr/>
        <a:lstStyle/>
        <a:p>
          <a:endParaRPr lang="en-US"/>
        </a:p>
      </dgm:t>
    </dgm:pt>
    <dgm:pt modelId="{72227A6A-B59F-6E4E-8B8F-67DF9CCDDF18}" type="pres">
      <dgm:prSet presAssocID="{C2771FEA-1536-274D-B2A0-7F6F9C5AD06B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FF765CA7-B1A4-694C-A05D-B5D4F5F4F24D}" type="pres">
      <dgm:prSet presAssocID="{BA6C18F7-C638-A147-90B3-496DB24DAF37}" presName="node" presStyleLbl="node1" presStyleIdx="6" presStyleCnt="9" custScaleX="1773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C39505-C06B-1546-AF35-65E8D46CC505}" type="pres">
      <dgm:prSet presAssocID="{C1EA5412-7532-9840-91D6-B07637B51511}" presName="sibTrans" presStyleLbl="sibTrans2D1" presStyleIdx="6" presStyleCnt="8"/>
      <dgm:spPr/>
      <dgm:t>
        <a:bodyPr/>
        <a:lstStyle/>
        <a:p>
          <a:endParaRPr lang="en-US"/>
        </a:p>
      </dgm:t>
    </dgm:pt>
    <dgm:pt modelId="{94EDF30C-3BCD-D34F-B487-C2CA61CBA343}" type="pres">
      <dgm:prSet presAssocID="{C1EA5412-7532-9840-91D6-B07637B51511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2F24C34D-56E3-3046-A058-D18CA545236E}" type="pres">
      <dgm:prSet presAssocID="{F25986E5-D832-CB4F-8EB4-77C24B249B7E}" presName="node" presStyleLbl="node1" presStyleIdx="7" presStyleCnt="9" custScaleX="1773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3B41D1-CA12-FA4E-8DBE-403B64B59936}" type="pres">
      <dgm:prSet presAssocID="{3EFAFD62-B42E-2741-9D5F-B71C6B3E78A7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E11799A-126D-824F-BC42-C59477205742}" type="pres">
      <dgm:prSet presAssocID="{3EFAFD62-B42E-2741-9D5F-B71C6B3E78A7}" presName="connectorText" presStyleLbl="sibTrans2D1" presStyleIdx="7" presStyleCnt="8"/>
      <dgm:spPr/>
      <dgm:t>
        <a:bodyPr/>
        <a:lstStyle/>
        <a:p>
          <a:endParaRPr lang="en-US"/>
        </a:p>
      </dgm:t>
    </dgm:pt>
    <dgm:pt modelId="{C80D2376-A1E5-FB48-8B2A-9A922440D2D9}" type="pres">
      <dgm:prSet presAssocID="{AE412349-0A3B-0643-B7C0-BF9184CD3627}" presName="node" presStyleLbl="node1" presStyleIdx="8" presStyleCnt="9" custScaleX="1773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ED5965-0B09-614D-858E-EF23B39AD317}" type="presOf" srcId="{0D25EE24-309B-D745-A839-98166BA591E4}" destId="{3C97045C-9421-A048-8A3B-0A7A536C1D8E}" srcOrd="1" destOrd="0" presId="urn:microsoft.com/office/officeart/2005/8/layout/process2"/>
    <dgm:cxn modelId="{7052D372-62A4-0146-9E4D-D5E987A3AF2B}" srcId="{02131C69-D286-EF40-8D8F-01DF82952D95}" destId="{3CB9F81A-44C4-7B42-9D80-133CF58F9309}" srcOrd="5" destOrd="0" parTransId="{6327EF37-F296-8446-9E75-13E917F5B917}" sibTransId="{C2771FEA-1536-274D-B2A0-7F6F9C5AD06B}"/>
    <dgm:cxn modelId="{450BD0A0-CA50-B540-B9E9-7FE2539743DA}" srcId="{02131C69-D286-EF40-8D8F-01DF82952D95}" destId="{47FCD5D9-4930-2B4C-9FEE-E9E2BE7A144C}" srcOrd="4" destOrd="0" parTransId="{09A0DC61-4CB6-2B41-B26B-259589C9A73D}" sibTransId="{48C687F6-516D-714A-B680-691E23D91CEE}"/>
    <dgm:cxn modelId="{F6623EEA-22B1-B944-861C-F4B604072B3E}" type="presOf" srcId="{8D3FB0BD-B207-3841-AE5A-2A9BF056E1AC}" destId="{3B5E81D1-90DF-6C4D-B8E3-E24FCCDE387A}" srcOrd="0" destOrd="0" presId="urn:microsoft.com/office/officeart/2005/8/layout/process2"/>
    <dgm:cxn modelId="{5AAF71FD-FBBD-CE4F-B2CA-73BA4BB2043F}" type="presOf" srcId="{48C687F6-516D-714A-B680-691E23D91CEE}" destId="{5E229CA6-6A29-8742-B51E-08BCB3E83AD8}" srcOrd="1" destOrd="0" presId="urn:microsoft.com/office/officeart/2005/8/layout/process2"/>
    <dgm:cxn modelId="{F0F9EAC8-661F-E64E-BCC8-5CF35D308A7F}" srcId="{02131C69-D286-EF40-8D8F-01DF82952D95}" destId="{7E9C120E-AAC4-EE4C-ACAA-ED442BB99C23}" srcOrd="3" destOrd="0" parTransId="{0F73B98E-EB1E-C342-9514-332F99BA0403}" sibTransId="{05812E5F-128A-1242-A3B0-100FB86F9735}"/>
    <dgm:cxn modelId="{147759C5-78DD-E640-9C41-3C975995D73F}" type="presOf" srcId="{AE412349-0A3B-0643-B7C0-BF9184CD3627}" destId="{C80D2376-A1E5-FB48-8B2A-9A922440D2D9}" srcOrd="0" destOrd="0" presId="urn:microsoft.com/office/officeart/2005/8/layout/process2"/>
    <dgm:cxn modelId="{363CD567-E24E-DC49-98EE-E71B2EF269E9}" type="presOf" srcId="{BA6C18F7-C638-A147-90B3-496DB24DAF37}" destId="{FF765CA7-B1A4-694C-A05D-B5D4F5F4F24D}" srcOrd="0" destOrd="0" presId="urn:microsoft.com/office/officeart/2005/8/layout/process2"/>
    <dgm:cxn modelId="{F56158A9-8DA4-AF47-B744-D4BCDA5021B1}" type="presOf" srcId="{05812E5F-128A-1242-A3B0-100FB86F9735}" destId="{AF9E1CC3-AFD8-5341-BF66-BE0A2844FA64}" srcOrd="0" destOrd="0" presId="urn:microsoft.com/office/officeart/2005/8/layout/process2"/>
    <dgm:cxn modelId="{D3826298-C805-AD44-9463-F1827E227340}" type="presOf" srcId="{3CB9F81A-44C4-7B42-9D80-133CF58F9309}" destId="{38C83C77-42DE-B34C-999C-692756406D63}" srcOrd="0" destOrd="0" presId="urn:microsoft.com/office/officeart/2005/8/layout/process2"/>
    <dgm:cxn modelId="{D07C3898-69B8-A34B-8F41-48514CA38EDF}" type="presOf" srcId="{8D3FB0BD-B207-3841-AE5A-2A9BF056E1AC}" destId="{9CB926B4-ABD3-7341-B8E2-163DA434CC96}" srcOrd="1" destOrd="0" presId="urn:microsoft.com/office/officeart/2005/8/layout/process2"/>
    <dgm:cxn modelId="{0EEEC3AE-E725-684B-B321-22CD5814798A}" srcId="{02131C69-D286-EF40-8D8F-01DF82952D95}" destId="{BA6C18F7-C638-A147-90B3-496DB24DAF37}" srcOrd="6" destOrd="0" parTransId="{681216F8-A60F-CF42-9A2E-624AD35DF9DA}" sibTransId="{C1EA5412-7532-9840-91D6-B07637B51511}"/>
    <dgm:cxn modelId="{7A1ABB05-F5B2-034C-BD94-9FEFE397DEBA}" srcId="{02131C69-D286-EF40-8D8F-01DF82952D95}" destId="{C9C3DF28-58A4-0E45-BDEA-5289D860AAE7}" srcOrd="2" destOrd="0" parTransId="{C61BDC16-096F-9546-97EE-45542DF3A705}" sibTransId="{8D3FB0BD-B207-3841-AE5A-2A9BF056E1AC}"/>
    <dgm:cxn modelId="{D29A551A-9D6A-BD40-A391-23DA27CE6097}" type="presOf" srcId="{3EFAFD62-B42E-2741-9D5F-B71C6B3E78A7}" destId="{B13B41D1-CA12-FA4E-8DBE-403B64B59936}" srcOrd="0" destOrd="0" presId="urn:microsoft.com/office/officeart/2005/8/layout/process2"/>
    <dgm:cxn modelId="{71C9E851-2159-9C4D-BE8D-D93997CD3311}" type="presOf" srcId="{02131C69-D286-EF40-8D8F-01DF82952D95}" destId="{983BB6AB-60CE-9E46-8AEE-506A8977AAE1}" srcOrd="0" destOrd="0" presId="urn:microsoft.com/office/officeart/2005/8/layout/process2"/>
    <dgm:cxn modelId="{D6D5DCA1-2A8B-E247-9286-B1C96B36BE94}" type="presOf" srcId="{B37821D6-9FAE-0B41-BBC3-6ACB7178D342}" destId="{0631082C-2F6E-6B44-8177-9AE1F4A14C1F}" srcOrd="0" destOrd="0" presId="urn:microsoft.com/office/officeart/2005/8/layout/process2"/>
    <dgm:cxn modelId="{65E62030-54C7-094B-9507-05F7B5F3FF40}" type="presOf" srcId="{C1EA5412-7532-9840-91D6-B07637B51511}" destId="{7AC39505-C06B-1546-AF35-65E8D46CC505}" srcOrd="0" destOrd="0" presId="urn:microsoft.com/office/officeart/2005/8/layout/process2"/>
    <dgm:cxn modelId="{C9CFBC98-8B58-3445-AFBA-2B315AFE37AC}" type="presOf" srcId="{C2771FEA-1536-274D-B2A0-7F6F9C5AD06B}" destId="{8C0D09D9-C3F8-764E-AB87-9833F279E60E}" srcOrd="0" destOrd="0" presId="urn:microsoft.com/office/officeart/2005/8/layout/process2"/>
    <dgm:cxn modelId="{3B6F1FAF-3D65-2F4E-96B2-C730DC4A39AD}" type="presOf" srcId="{F25986E5-D832-CB4F-8EB4-77C24B249B7E}" destId="{2F24C34D-56E3-3046-A058-D18CA545236E}" srcOrd="0" destOrd="0" presId="urn:microsoft.com/office/officeart/2005/8/layout/process2"/>
    <dgm:cxn modelId="{1487F8C3-2342-A642-B296-ADACBEA175E2}" type="presOf" srcId="{3EFAFD62-B42E-2741-9D5F-B71C6B3E78A7}" destId="{7E11799A-126D-824F-BC42-C59477205742}" srcOrd="1" destOrd="0" presId="urn:microsoft.com/office/officeart/2005/8/layout/process2"/>
    <dgm:cxn modelId="{386E30B7-B83C-EC40-ADA4-18D3DC87BE5E}" type="presOf" srcId="{7E9C120E-AAC4-EE4C-ACAA-ED442BB99C23}" destId="{D22FFBE2-F05B-1845-BE22-521746852D87}" srcOrd="0" destOrd="0" presId="urn:microsoft.com/office/officeart/2005/8/layout/process2"/>
    <dgm:cxn modelId="{3A6C3444-BFE1-6F41-A937-71959CE3DD0D}" type="presOf" srcId="{B37821D6-9FAE-0B41-BBC3-6ACB7178D342}" destId="{AE0464AF-E567-0F4B-A0F0-CC9680144352}" srcOrd="1" destOrd="0" presId="urn:microsoft.com/office/officeart/2005/8/layout/process2"/>
    <dgm:cxn modelId="{FACE993F-D257-D643-AF10-22A8B48B582B}" type="presOf" srcId="{48C687F6-516D-714A-B680-691E23D91CEE}" destId="{B5BFAB8D-5324-B34F-8DCE-FC687EB8E720}" srcOrd="0" destOrd="0" presId="urn:microsoft.com/office/officeart/2005/8/layout/process2"/>
    <dgm:cxn modelId="{1F2914A0-EDA6-8E40-A0D0-AE52042FB473}" type="presOf" srcId="{FBF7BD50-696D-9B4B-8BE3-7D89EBE2AC35}" destId="{B928516A-96CD-5848-8F91-001109785B3E}" srcOrd="0" destOrd="0" presId="urn:microsoft.com/office/officeart/2005/8/layout/process2"/>
    <dgm:cxn modelId="{E26A3D3E-0C47-C444-B31D-838A3FC070CD}" srcId="{02131C69-D286-EF40-8D8F-01DF82952D95}" destId="{F25986E5-D832-CB4F-8EB4-77C24B249B7E}" srcOrd="7" destOrd="0" parTransId="{72CA8849-DC74-6A41-92AB-0830FB7A293E}" sibTransId="{3EFAFD62-B42E-2741-9D5F-B71C6B3E78A7}"/>
    <dgm:cxn modelId="{FB96E7B3-2388-CE4F-B977-67FE283ACAA9}" srcId="{02131C69-D286-EF40-8D8F-01DF82952D95}" destId="{AE412349-0A3B-0643-B7C0-BF9184CD3627}" srcOrd="8" destOrd="0" parTransId="{F1D57E50-2D14-B24B-BE94-ECAD00A961A5}" sibTransId="{F8BCA12A-19D1-3544-939D-69923ED0758E}"/>
    <dgm:cxn modelId="{B0AA4981-5DE4-F54B-84C0-8CE9E931C797}" type="presOf" srcId="{C2771FEA-1536-274D-B2A0-7F6F9C5AD06B}" destId="{72227A6A-B59F-6E4E-8B8F-67DF9CCDDF18}" srcOrd="1" destOrd="0" presId="urn:microsoft.com/office/officeart/2005/8/layout/process2"/>
    <dgm:cxn modelId="{06FF12B7-E579-A347-8042-3EFF54A66635}" type="presOf" srcId="{05812E5F-128A-1242-A3B0-100FB86F9735}" destId="{34586C9E-D78E-8945-BD03-4AE72E671D82}" srcOrd="1" destOrd="0" presId="urn:microsoft.com/office/officeart/2005/8/layout/process2"/>
    <dgm:cxn modelId="{E28B35EB-701B-B744-A6BE-BFE738B83AF3}" srcId="{02131C69-D286-EF40-8D8F-01DF82952D95}" destId="{FBF7BD50-696D-9B4B-8BE3-7D89EBE2AC35}" srcOrd="1" destOrd="0" parTransId="{4AB44A39-F16E-D24E-B8EF-11C323CE50DE}" sibTransId="{B37821D6-9FAE-0B41-BBC3-6ACB7178D342}"/>
    <dgm:cxn modelId="{BDDCEE40-6613-AC4B-BB87-5B0DDDEA200E}" type="presOf" srcId="{C9C3DF28-58A4-0E45-BDEA-5289D860AAE7}" destId="{08DAF456-5E6C-9442-9317-B847B73E2D69}" srcOrd="0" destOrd="0" presId="urn:microsoft.com/office/officeart/2005/8/layout/process2"/>
    <dgm:cxn modelId="{7C9463D9-39EE-CA43-B5A2-67FE3DDC1C32}" type="presOf" srcId="{47FCD5D9-4930-2B4C-9FEE-E9E2BE7A144C}" destId="{760116A5-5F79-AF47-A9EF-92E4A4EF4F5D}" srcOrd="0" destOrd="0" presId="urn:microsoft.com/office/officeart/2005/8/layout/process2"/>
    <dgm:cxn modelId="{5CDFEF87-0E35-7E42-AD33-A438FECB2BCA}" type="presOf" srcId="{C1EA5412-7532-9840-91D6-B07637B51511}" destId="{94EDF30C-3BCD-D34F-B487-C2CA61CBA343}" srcOrd="1" destOrd="0" presId="urn:microsoft.com/office/officeart/2005/8/layout/process2"/>
    <dgm:cxn modelId="{5189F792-BEC8-B948-BDE1-0A9968F46473}" srcId="{02131C69-D286-EF40-8D8F-01DF82952D95}" destId="{5E4BE356-00DA-104F-A288-13C62FA52238}" srcOrd="0" destOrd="0" parTransId="{FB89FF43-6AAD-4C47-87AE-9E3450743B77}" sibTransId="{0D25EE24-309B-D745-A839-98166BA591E4}"/>
    <dgm:cxn modelId="{03E34BFB-C011-2447-8D2B-1E37868A71B9}" type="presOf" srcId="{5E4BE356-00DA-104F-A288-13C62FA52238}" destId="{F575621D-1CA0-8A4B-9C83-FA091A2FEB35}" srcOrd="0" destOrd="0" presId="urn:microsoft.com/office/officeart/2005/8/layout/process2"/>
    <dgm:cxn modelId="{CFFE34C4-1DBB-6946-BCEF-262120F5004B}" type="presOf" srcId="{0D25EE24-309B-D745-A839-98166BA591E4}" destId="{342BB070-9CAF-2942-8C0B-D0DE1838ACC9}" srcOrd="0" destOrd="0" presId="urn:microsoft.com/office/officeart/2005/8/layout/process2"/>
    <dgm:cxn modelId="{72F9B635-F784-7D43-9EA8-FA653461DC05}" type="presParOf" srcId="{983BB6AB-60CE-9E46-8AEE-506A8977AAE1}" destId="{F575621D-1CA0-8A4B-9C83-FA091A2FEB35}" srcOrd="0" destOrd="0" presId="urn:microsoft.com/office/officeart/2005/8/layout/process2"/>
    <dgm:cxn modelId="{1C233742-4A86-9F42-BF1C-BB2D87849341}" type="presParOf" srcId="{983BB6AB-60CE-9E46-8AEE-506A8977AAE1}" destId="{342BB070-9CAF-2942-8C0B-D0DE1838ACC9}" srcOrd="1" destOrd="0" presId="urn:microsoft.com/office/officeart/2005/8/layout/process2"/>
    <dgm:cxn modelId="{2E608837-531C-C142-AAA7-0D4E27964411}" type="presParOf" srcId="{342BB070-9CAF-2942-8C0B-D0DE1838ACC9}" destId="{3C97045C-9421-A048-8A3B-0A7A536C1D8E}" srcOrd="0" destOrd="0" presId="urn:microsoft.com/office/officeart/2005/8/layout/process2"/>
    <dgm:cxn modelId="{1FACD8E7-69C5-524C-B346-3AA34E808904}" type="presParOf" srcId="{983BB6AB-60CE-9E46-8AEE-506A8977AAE1}" destId="{B928516A-96CD-5848-8F91-001109785B3E}" srcOrd="2" destOrd="0" presId="urn:microsoft.com/office/officeart/2005/8/layout/process2"/>
    <dgm:cxn modelId="{79822069-DC4C-A74F-B1A6-F7163EE372FA}" type="presParOf" srcId="{983BB6AB-60CE-9E46-8AEE-506A8977AAE1}" destId="{0631082C-2F6E-6B44-8177-9AE1F4A14C1F}" srcOrd="3" destOrd="0" presId="urn:microsoft.com/office/officeart/2005/8/layout/process2"/>
    <dgm:cxn modelId="{DEDAF10C-7953-764C-AD1E-2B0AAD34A932}" type="presParOf" srcId="{0631082C-2F6E-6B44-8177-9AE1F4A14C1F}" destId="{AE0464AF-E567-0F4B-A0F0-CC9680144352}" srcOrd="0" destOrd="0" presId="urn:microsoft.com/office/officeart/2005/8/layout/process2"/>
    <dgm:cxn modelId="{293C7BF8-A4C6-6649-93AE-7B0222C781DC}" type="presParOf" srcId="{983BB6AB-60CE-9E46-8AEE-506A8977AAE1}" destId="{08DAF456-5E6C-9442-9317-B847B73E2D69}" srcOrd="4" destOrd="0" presId="urn:microsoft.com/office/officeart/2005/8/layout/process2"/>
    <dgm:cxn modelId="{6E6709A8-8CEB-BA4A-8641-355561F864CE}" type="presParOf" srcId="{983BB6AB-60CE-9E46-8AEE-506A8977AAE1}" destId="{3B5E81D1-90DF-6C4D-B8E3-E24FCCDE387A}" srcOrd="5" destOrd="0" presId="urn:microsoft.com/office/officeart/2005/8/layout/process2"/>
    <dgm:cxn modelId="{7AB01D8C-08B4-5443-BF5E-36036A1C67E7}" type="presParOf" srcId="{3B5E81D1-90DF-6C4D-B8E3-E24FCCDE387A}" destId="{9CB926B4-ABD3-7341-B8E2-163DA434CC96}" srcOrd="0" destOrd="0" presId="urn:microsoft.com/office/officeart/2005/8/layout/process2"/>
    <dgm:cxn modelId="{E08026CF-6953-604A-98BC-86E29D012137}" type="presParOf" srcId="{983BB6AB-60CE-9E46-8AEE-506A8977AAE1}" destId="{D22FFBE2-F05B-1845-BE22-521746852D87}" srcOrd="6" destOrd="0" presId="urn:microsoft.com/office/officeart/2005/8/layout/process2"/>
    <dgm:cxn modelId="{15CBC5EC-C4D3-274E-BC91-EF7D4AF9624B}" type="presParOf" srcId="{983BB6AB-60CE-9E46-8AEE-506A8977AAE1}" destId="{AF9E1CC3-AFD8-5341-BF66-BE0A2844FA64}" srcOrd="7" destOrd="0" presId="urn:microsoft.com/office/officeart/2005/8/layout/process2"/>
    <dgm:cxn modelId="{85454628-BC11-9247-91B1-28070E75A874}" type="presParOf" srcId="{AF9E1CC3-AFD8-5341-BF66-BE0A2844FA64}" destId="{34586C9E-D78E-8945-BD03-4AE72E671D82}" srcOrd="0" destOrd="0" presId="urn:microsoft.com/office/officeart/2005/8/layout/process2"/>
    <dgm:cxn modelId="{C6F7E3EA-9052-4C4C-8C94-B46687C754B5}" type="presParOf" srcId="{983BB6AB-60CE-9E46-8AEE-506A8977AAE1}" destId="{760116A5-5F79-AF47-A9EF-92E4A4EF4F5D}" srcOrd="8" destOrd="0" presId="urn:microsoft.com/office/officeart/2005/8/layout/process2"/>
    <dgm:cxn modelId="{89480C07-536B-8942-AEA5-C52054447C22}" type="presParOf" srcId="{983BB6AB-60CE-9E46-8AEE-506A8977AAE1}" destId="{B5BFAB8D-5324-B34F-8DCE-FC687EB8E720}" srcOrd="9" destOrd="0" presId="urn:microsoft.com/office/officeart/2005/8/layout/process2"/>
    <dgm:cxn modelId="{CBDFC358-ADCE-5C48-820F-BC25BF970852}" type="presParOf" srcId="{B5BFAB8D-5324-B34F-8DCE-FC687EB8E720}" destId="{5E229CA6-6A29-8742-B51E-08BCB3E83AD8}" srcOrd="0" destOrd="0" presId="urn:microsoft.com/office/officeart/2005/8/layout/process2"/>
    <dgm:cxn modelId="{AC0C4552-3C5F-624F-B8BE-2B9C6B8DB1D5}" type="presParOf" srcId="{983BB6AB-60CE-9E46-8AEE-506A8977AAE1}" destId="{38C83C77-42DE-B34C-999C-692756406D63}" srcOrd="10" destOrd="0" presId="urn:microsoft.com/office/officeart/2005/8/layout/process2"/>
    <dgm:cxn modelId="{B309BFB9-82FE-8D46-8383-1573790EC29A}" type="presParOf" srcId="{983BB6AB-60CE-9E46-8AEE-506A8977AAE1}" destId="{8C0D09D9-C3F8-764E-AB87-9833F279E60E}" srcOrd="11" destOrd="0" presId="urn:microsoft.com/office/officeart/2005/8/layout/process2"/>
    <dgm:cxn modelId="{4BDC8ECF-3859-B04D-9B9F-84F541C12D26}" type="presParOf" srcId="{8C0D09D9-C3F8-764E-AB87-9833F279E60E}" destId="{72227A6A-B59F-6E4E-8B8F-67DF9CCDDF18}" srcOrd="0" destOrd="0" presId="urn:microsoft.com/office/officeart/2005/8/layout/process2"/>
    <dgm:cxn modelId="{15942F5E-D41D-6247-B290-C57D783FABAB}" type="presParOf" srcId="{983BB6AB-60CE-9E46-8AEE-506A8977AAE1}" destId="{FF765CA7-B1A4-694C-A05D-B5D4F5F4F24D}" srcOrd="12" destOrd="0" presId="urn:microsoft.com/office/officeart/2005/8/layout/process2"/>
    <dgm:cxn modelId="{314D3112-0A7A-7047-9FDC-C267A76C7C06}" type="presParOf" srcId="{983BB6AB-60CE-9E46-8AEE-506A8977AAE1}" destId="{7AC39505-C06B-1546-AF35-65E8D46CC505}" srcOrd="13" destOrd="0" presId="urn:microsoft.com/office/officeart/2005/8/layout/process2"/>
    <dgm:cxn modelId="{66B26F85-38C0-1C4C-93CA-F5F9DC7ED2E4}" type="presParOf" srcId="{7AC39505-C06B-1546-AF35-65E8D46CC505}" destId="{94EDF30C-3BCD-D34F-B487-C2CA61CBA343}" srcOrd="0" destOrd="0" presId="urn:microsoft.com/office/officeart/2005/8/layout/process2"/>
    <dgm:cxn modelId="{F8F6ED3F-69C7-8C4E-901A-6C9D41EF992E}" type="presParOf" srcId="{983BB6AB-60CE-9E46-8AEE-506A8977AAE1}" destId="{2F24C34D-56E3-3046-A058-D18CA545236E}" srcOrd="14" destOrd="0" presId="urn:microsoft.com/office/officeart/2005/8/layout/process2"/>
    <dgm:cxn modelId="{268444DF-C8EC-A349-AA85-208D68DC8C63}" type="presParOf" srcId="{983BB6AB-60CE-9E46-8AEE-506A8977AAE1}" destId="{B13B41D1-CA12-FA4E-8DBE-403B64B59936}" srcOrd="15" destOrd="0" presId="urn:microsoft.com/office/officeart/2005/8/layout/process2"/>
    <dgm:cxn modelId="{1A222428-3A57-6E42-98C3-D69D68365F56}" type="presParOf" srcId="{B13B41D1-CA12-FA4E-8DBE-403B64B59936}" destId="{7E11799A-126D-824F-BC42-C59477205742}" srcOrd="0" destOrd="0" presId="urn:microsoft.com/office/officeart/2005/8/layout/process2"/>
    <dgm:cxn modelId="{BFE18F5D-3786-B14C-8B4B-33ECFD3DB04F}" type="presParOf" srcId="{983BB6AB-60CE-9E46-8AEE-506A8977AAE1}" destId="{C80D2376-A1E5-FB48-8B2A-9A922440D2D9}" srcOrd="1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5621D-1CA0-8A4B-9C83-FA091A2FEB35}">
      <dsp:nvSpPr>
        <dsp:cNvPr id="0" name=""/>
        <dsp:cNvSpPr/>
      </dsp:nvSpPr>
      <dsp:spPr>
        <a:xfrm>
          <a:off x="2885435" y="2605"/>
          <a:ext cx="2326648" cy="328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constructor</a:t>
          </a:r>
          <a:endParaRPr lang="en-US" sz="1600" kern="1200" dirty="0"/>
        </a:p>
      </dsp:txBody>
      <dsp:txXfrm>
        <a:off x="2895043" y="12213"/>
        <a:ext cx="2307432" cy="308824"/>
      </dsp:txXfrm>
    </dsp:sp>
    <dsp:sp modelId="{342BB070-9CAF-2942-8C0B-D0DE1838ACC9}">
      <dsp:nvSpPr>
        <dsp:cNvPr id="0" name=""/>
        <dsp:cNvSpPr/>
      </dsp:nvSpPr>
      <dsp:spPr>
        <a:xfrm rot="5400000">
          <a:off x="3987252" y="338847"/>
          <a:ext cx="123015" cy="1476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004475" y="351148"/>
        <a:ext cx="88570" cy="86111"/>
      </dsp:txXfrm>
    </dsp:sp>
    <dsp:sp modelId="{B928516A-96CD-5848-8F91-001109785B3E}">
      <dsp:nvSpPr>
        <dsp:cNvPr id="0" name=""/>
        <dsp:cNvSpPr/>
      </dsp:nvSpPr>
      <dsp:spPr>
        <a:xfrm>
          <a:off x="2885435" y="494666"/>
          <a:ext cx="2326648" cy="328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ngOnChanges</a:t>
          </a:r>
          <a:endParaRPr lang="en-US" sz="1600" kern="1200" dirty="0"/>
        </a:p>
      </dsp:txBody>
      <dsp:txXfrm>
        <a:off x="2895043" y="504274"/>
        <a:ext cx="2307432" cy="308824"/>
      </dsp:txXfrm>
    </dsp:sp>
    <dsp:sp modelId="{0631082C-2F6E-6B44-8177-9AE1F4A14C1F}">
      <dsp:nvSpPr>
        <dsp:cNvPr id="0" name=""/>
        <dsp:cNvSpPr/>
      </dsp:nvSpPr>
      <dsp:spPr>
        <a:xfrm rot="5400000">
          <a:off x="3987252" y="830908"/>
          <a:ext cx="123015" cy="1476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004475" y="843209"/>
        <a:ext cx="88570" cy="86111"/>
      </dsp:txXfrm>
    </dsp:sp>
    <dsp:sp modelId="{08DAF456-5E6C-9442-9317-B847B73E2D69}">
      <dsp:nvSpPr>
        <dsp:cNvPr id="0" name=""/>
        <dsp:cNvSpPr/>
      </dsp:nvSpPr>
      <dsp:spPr>
        <a:xfrm>
          <a:off x="2885435" y="986727"/>
          <a:ext cx="2326648" cy="328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ngOnInit</a:t>
          </a:r>
          <a:endParaRPr lang="en-US" sz="1600" kern="1200" dirty="0"/>
        </a:p>
      </dsp:txBody>
      <dsp:txXfrm>
        <a:off x="2895043" y="996335"/>
        <a:ext cx="2307432" cy="308824"/>
      </dsp:txXfrm>
    </dsp:sp>
    <dsp:sp modelId="{3B5E81D1-90DF-6C4D-B8E3-E24FCCDE387A}">
      <dsp:nvSpPr>
        <dsp:cNvPr id="0" name=""/>
        <dsp:cNvSpPr/>
      </dsp:nvSpPr>
      <dsp:spPr>
        <a:xfrm rot="5400000">
          <a:off x="3987252" y="1322969"/>
          <a:ext cx="123015" cy="1476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004475" y="1335270"/>
        <a:ext cx="88570" cy="86111"/>
      </dsp:txXfrm>
    </dsp:sp>
    <dsp:sp modelId="{D22FFBE2-F05B-1845-BE22-521746852D87}">
      <dsp:nvSpPr>
        <dsp:cNvPr id="0" name=""/>
        <dsp:cNvSpPr/>
      </dsp:nvSpPr>
      <dsp:spPr>
        <a:xfrm>
          <a:off x="2885435" y="1478788"/>
          <a:ext cx="2326648" cy="328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ngDoCheck</a:t>
          </a:r>
          <a:endParaRPr lang="en-US" sz="1600" kern="1200" dirty="0"/>
        </a:p>
      </dsp:txBody>
      <dsp:txXfrm>
        <a:off x="2895043" y="1488396"/>
        <a:ext cx="2307432" cy="308824"/>
      </dsp:txXfrm>
    </dsp:sp>
    <dsp:sp modelId="{AF9E1CC3-AFD8-5341-BF66-BE0A2844FA64}">
      <dsp:nvSpPr>
        <dsp:cNvPr id="0" name=""/>
        <dsp:cNvSpPr/>
      </dsp:nvSpPr>
      <dsp:spPr>
        <a:xfrm rot="5400000">
          <a:off x="3987252" y="1815030"/>
          <a:ext cx="123015" cy="1476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004475" y="1827331"/>
        <a:ext cx="88570" cy="86111"/>
      </dsp:txXfrm>
    </dsp:sp>
    <dsp:sp modelId="{760116A5-5F79-AF47-A9EF-92E4A4EF4F5D}">
      <dsp:nvSpPr>
        <dsp:cNvPr id="0" name=""/>
        <dsp:cNvSpPr/>
      </dsp:nvSpPr>
      <dsp:spPr>
        <a:xfrm>
          <a:off x="2885435" y="1970849"/>
          <a:ext cx="2326648" cy="328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ngAfterContentInit</a:t>
          </a:r>
          <a:endParaRPr lang="en-US" sz="1600" kern="1200" dirty="0"/>
        </a:p>
      </dsp:txBody>
      <dsp:txXfrm>
        <a:off x="2895043" y="1980457"/>
        <a:ext cx="2307432" cy="308824"/>
      </dsp:txXfrm>
    </dsp:sp>
    <dsp:sp modelId="{B5BFAB8D-5324-B34F-8DCE-FC687EB8E720}">
      <dsp:nvSpPr>
        <dsp:cNvPr id="0" name=""/>
        <dsp:cNvSpPr/>
      </dsp:nvSpPr>
      <dsp:spPr>
        <a:xfrm rot="5400000">
          <a:off x="3987252" y="2307091"/>
          <a:ext cx="123015" cy="1476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004475" y="2319392"/>
        <a:ext cx="88570" cy="86111"/>
      </dsp:txXfrm>
    </dsp:sp>
    <dsp:sp modelId="{38C83C77-42DE-B34C-999C-692756406D63}">
      <dsp:nvSpPr>
        <dsp:cNvPr id="0" name=""/>
        <dsp:cNvSpPr/>
      </dsp:nvSpPr>
      <dsp:spPr>
        <a:xfrm>
          <a:off x="2885435" y="2462910"/>
          <a:ext cx="2326648" cy="328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ngAfterContentChecked</a:t>
          </a:r>
          <a:endParaRPr lang="en-US" sz="1600" kern="1200" dirty="0"/>
        </a:p>
      </dsp:txBody>
      <dsp:txXfrm>
        <a:off x="2895043" y="2472518"/>
        <a:ext cx="2307432" cy="308824"/>
      </dsp:txXfrm>
    </dsp:sp>
    <dsp:sp modelId="{8C0D09D9-C3F8-764E-AB87-9833F279E60E}">
      <dsp:nvSpPr>
        <dsp:cNvPr id="0" name=""/>
        <dsp:cNvSpPr/>
      </dsp:nvSpPr>
      <dsp:spPr>
        <a:xfrm rot="5400000">
          <a:off x="3987252" y="2799152"/>
          <a:ext cx="123015" cy="1476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004475" y="2811453"/>
        <a:ext cx="88570" cy="86111"/>
      </dsp:txXfrm>
    </dsp:sp>
    <dsp:sp modelId="{FF765CA7-B1A4-694C-A05D-B5D4F5F4F24D}">
      <dsp:nvSpPr>
        <dsp:cNvPr id="0" name=""/>
        <dsp:cNvSpPr/>
      </dsp:nvSpPr>
      <dsp:spPr>
        <a:xfrm>
          <a:off x="2885435" y="2954971"/>
          <a:ext cx="2326648" cy="328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ngAfterViewInit</a:t>
          </a:r>
          <a:endParaRPr lang="en-US" sz="1600" kern="1200" dirty="0"/>
        </a:p>
      </dsp:txBody>
      <dsp:txXfrm>
        <a:off x="2895043" y="2964579"/>
        <a:ext cx="2307432" cy="308824"/>
      </dsp:txXfrm>
    </dsp:sp>
    <dsp:sp modelId="{7AC39505-C06B-1546-AF35-65E8D46CC505}">
      <dsp:nvSpPr>
        <dsp:cNvPr id="0" name=""/>
        <dsp:cNvSpPr/>
      </dsp:nvSpPr>
      <dsp:spPr>
        <a:xfrm rot="5400000">
          <a:off x="3987252" y="3291213"/>
          <a:ext cx="123015" cy="1476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004475" y="3303514"/>
        <a:ext cx="88570" cy="86111"/>
      </dsp:txXfrm>
    </dsp:sp>
    <dsp:sp modelId="{2F24C34D-56E3-3046-A058-D18CA545236E}">
      <dsp:nvSpPr>
        <dsp:cNvPr id="0" name=""/>
        <dsp:cNvSpPr/>
      </dsp:nvSpPr>
      <dsp:spPr>
        <a:xfrm>
          <a:off x="2885435" y="3447032"/>
          <a:ext cx="2326648" cy="328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ngAfterViewChecked</a:t>
          </a:r>
          <a:endParaRPr lang="en-US" sz="1600" kern="1200" dirty="0"/>
        </a:p>
      </dsp:txBody>
      <dsp:txXfrm>
        <a:off x="2895043" y="3456640"/>
        <a:ext cx="2307432" cy="308824"/>
      </dsp:txXfrm>
    </dsp:sp>
    <dsp:sp modelId="{B13B41D1-CA12-FA4E-8DBE-403B64B59936}">
      <dsp:nvSpPr>
        <dsp:cNvPr id="0" name=""/>
        <dsp:cNvSpPr/>
      </dsp:nvSpPr>
      <dsp:spPr>
        <a:xfrm rot="5400000">
          <a:off x="3987252" y="3783274"/>
          <a:ext cx="123015" cy="1476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004475" y="3795575"/>
        <a:ext cx="88570" cy="86111"/>
      </dsp:txXfrm>
    </dsp:sp>
    <dsp:sp modelId="{C80D2376-A1E5-FB48-8B2A-9A922440D2D9}">
      <dsp:nvSpPr>
        <dsp:cNvPr id="0" name=""/>
        <dsp:cNvSpPr/>
      </dsp:nvSpPr>
      <dsp:spPr>
        <a:xfrm>
          <a:off x="2885435" y="3939093"/>
          <a:ext cx="2326648" cy="328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ngOnDestroy</a:t>
          </a:r>
          <a:endParaRPr lang="en-US" sz="1600" kern="1200" dirty="0"/>
        </a:p>
      </dsp:txBody>
      <dsp:txXfrm>
        <a:off x="2895043" y="3948701"/>
        <a:ext cx="2307432" cy="308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docs/ts/latest/guide/template-syntax.html#ngClass" TargetMode="External"/><Relationship Id="rId4" Type="http://schemas.openxmlformats.org/officeDocument/2006/relationships/hyperlink" Target="https://angular.io/docs/ts/latest/guide/template-syntax.html#ngStyle" TargetMode="External"/><Relationship Id="rId5" Type="http://schemas.openxmlformats.org/officeDocument/2006/relationships/hyperlink" Target="https://angular.io/docs/ts/latest/guide/template-syntax.html#ngModel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docs/ts/latest/guide/template-syntax.html#ngIf" TargetMode="External"/><Relationship Id="rId4" Type="http://schemas.openxmlformats.org/officeDocument/2006/relationships/hyperlink" Target="https://angular.io/docs/ts/latest/guide/template-syntax.html#ngFor" TargetMode="External"/><Relationship Id="rId5" Type="http://schemas.openxmlformats.org/officeDocument/2006/relationships/hyperlink" Target="https://angular.io/docs/ts/latest/guide/template-syntax.html#ngSwitch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this first</a:t>
            </a:r>
            <a:r>
              <a:rPr lang="en-US" baseline="0" dirty="0" smtClean="0"/>
              <a:t> section </a:t>
            </a:r>
            <a:r>
              <a:rPr lang="en-US" dirty="0" smtClean="0"/>
              <a:t>we will see</a:t>
            </a:r>
            <a:r>
              <a:rPr lang="en-US" baseline="0" dirty="0" smtClean="0"/>
              <a:t> </a:t>
            </a:r>
            <a:r>
              <a:rPr lang="en-US" sz="1100" baseline="0" dirty="0" smtClean="0"/>
              <a:t>h</a:t>
            </a:r>
            <a:r>
              <a:rPr lang="en-US" sz="1100" dirty="0" smtClean="0"/>
              <a:t>ow to create a data form component with </a:t>
            </a:r>
            <a:r>
              <a:rPr lang="en-US" sz="1100" dirty="0" smtClean="0"/>
              <a:t>Angular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9058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TS:</a:t>
            </a:r>
          </a:p>
          <a:p>
            <a:endParaRPr lang="en-US" dirty="0" smtClean="0"/>
          </a:p>
          <a:p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 smtClean="0"/>
              <a:t>{Component}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'@angular/core'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@Component({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selector</a:t>
            </a:r>
            <a:r>
              <a:rPr lang="en-US" dirty="0" smtClean="0"/>
              <a:t>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'app-root'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templateUrl</a:t>
            </a:r>
            <a:r>
              <a:rPr lang="en-US" dirty="0" smtClean="0"/>
              <a:t>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'./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app.component.html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styleUrls</a:t>
            </a:r>
            <a:r>
              <a:rPr lang="en-US" dirty="0" smtClean="0"/>
              <a:t>: [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'./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app.component.css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smtClean="0"/>
              <a:t>})</a:t>
            </a:r>
            <a:br>
              <a:rPr lang="en-US" dirty="0" smtClean="0"/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class </a:t>
            </a:r>
            <a:r>
              <a:rPr lang="en-US" dirty="0" err="1" smtClean="0"/>
              <a:t>AppComponent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isDisabled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isHidden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customClass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'italic'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isUpperCase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isDarkTheme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isSurnameEnabled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selectedCity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cityArray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[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'London'</a:t>
            </a:r>
            <a:r>
              <a:rPr lang="en-US" dirty="0" smtClean="0"/>
              <a:t>,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'Naples'</a:t>
            </a:r>
            <a:r>
              <a:rPr lang="en-US" dirty="0" smtClean="0"/>
              <a:t>,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'New York'</a:t>
            </a:r>
            <a:r>
              <a:rPr lang="en-US" dirty="0" smtClean="0"/>
              <a:t>];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dirty="0" smtClean="0">
                <a:effectLst/>
              </a:rPr>
              <a:t>click</a:t>
            </a:r>
            <a:r>
              <a:rPr lang="en-US" dirty="0" smtClean="0"/>
              <a:t>(event: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dirty="0" err="1" smtClean="0"/>
              <a:t>.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dirty="0" smtClean="0"/>
              <a:t>(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'click: ' </a:t>
            </a:r>
            <a:r>
              <a:rPr lang="en-US" dirty="0" smtClean="0"/>
              <a:t>+ </a:t>
            </a:r>
            <a:r>
              <a:rPr lang="en-US" dirty="0" err="1" smtClean="0"/>
              <a:t>event.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srcElement</a:t>
            </a:r>
            <a:r>
              <a:rPr lang="en-US" dirty="0" err="1" smtClean="0"/>
              <a:t>.value</a:t>
            </a:r>
            <a:r>
              <a:rPr lang="en-US" dirty="0" smtClean="0"/>
              <a:t>, event);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mouseOver</a:t>
            </a:r>
            <a:r>
              <a:rPr lang="en-US" dirty="0" smtClean="0"/>
              <a:t>(event: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dirty="0" err="1" smtClean="0"/>
              <a:t>.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dirty="0" smtClean="0"/>
              <a:t>(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mouseOver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' </a:t>
            </a:r>
            <a:r>
              <a:rPr lang="en-US" dirty="0" smtClean="0"/>
              <a:t>+ </a:t>
            </a:r>
            <a:r>
              <a:rPr lang="en-US" dirty="0" err="1" smtClean="0"/>
              <a:t>event.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srcElement</a:t>
            </a:r>
            <a:r>
              <a:rPr lang="en-US" dirty="0" err="1" smtClean="0"/>
              <a:t>.value</a:t>
            </a:r>
            <a:r>
              <a:rPr lang="en-US" dirty="0" smtClean="0"/>
              <a:t>, event);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keyUp</a:t>
            </a:r>
            <a:r>
              <a:rPr lang="en-US" dirty="0" smtClean="0"/>
              <a:t>(event: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dirty="0" err="1" smtClean="0"/>
              <a:t>.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dirty="0" smtClean="0"/>
              <a:t>(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keyUp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' </a:t>
            </a:r>
            <a:r>
              <a:rPr lang="en-US" dirty="0" smtClean="0"/>
              <a:t>+ </a:t>
            </a:r>
            <a:r>
              <a:rPr lang="en-US" dirty="0" err="1" smtClean="0"/>
              <a:t>event.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srcElement</a:t>
            </a:r>
            <a:r>
              <a:rPr lang="en-US" dirty="0" err="1" smtClean="0"/>
              <a:t>.value</a:t>
            </a:r>
            <a:r>
              <a:rPr lang="en-US" dirty="0" smtClean="0"/>
              <a:t>, event);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selectCity</a:t>
            </a:r>
            <a:r>
              <a:rPr lang="en-US" dirty="0" smtClean="0"/>
              <a:t>(event: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dirty="0" err="1" smtClean="0"/>
              <a:t>.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dirty="0" smtClean="0"/>
              <a:t>(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selectCity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' </a:t>
            </a:r>
            <a:r>
              <a:rPr lang="en-US" dirty="0" smtClean="0"/>
              <a:t>+ </a:t>
            </a:r>
            <a:r>
              <a:rPr lang="en-US" dirty="0" err="1" smtClean="0"/>
              <a:t>event.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srcElement</a:t>
            </a:r>
            <a:r>
              <a:rPr lang="en-US" dirty="0" err="1" smtClean="0"/>
              <a:t>.value</a:t>
            </a:r>
            <a:r>
              <a:rPr lang="en-US" dirty="0" smtClean="0"/>
              <a:t>, event);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dirty="0" err="1" smtClean="0"/>
              <a:t>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selectedCity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dirty="0" err="1" smtClean="0"/>
              <a:t>event.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srcElement</a:t>
            </a:r>
            <a:r>
              <a:rPr lang="en-US" dirty="0" err="1" smtClean="0"/>
              <a:t>.value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b="1" dirty="0" smtClean="0"/>
              <a:t>CSS:</a:t>
            </a:r>
          </a:p>
          <a:p>
            <a:endParaRPr lang="en-US" b="1" dirty="0" smtClean="0"/>
          </a:p>
          <a:p>
            <a:r>
              <a:rPr lang="en-US" dirty="0" smtClean="0"/>
              <a:t>.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italic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font-style</a:t>
            </a:r>
            <a:r>
              <a:rPr lang="en-US" dirty="0" smtClean="0"/>
              <a:t>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italic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.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uppercase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text-transform</a:t>
            </a:r>
            <a:r>
              <a:rPr lang="en-US" dirty="0" smtClean="0"/>
              <a:t>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uppercase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HTML:</a:t>
            </a:r>
          </a:p>
          <a:p>
            <a:endParaRPr lang="en-US" dirty="0" smtClean="0"/>
          </a:p>
          <a:p>
            <a:r>
              <a:rPr lang="en-US" dirty="0" smtClean="0"/>
              <a:t>Name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name="Name" </a:t>
            </a:r>
          </a:p>
          <a:p>
            <a:r>
              <a:rPr lang="en-US" sz="11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(click)="click($event)"</a:t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(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mouseover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)="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mouseOver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($event)"</a:t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(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keyup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)="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keyUp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($event)"</a:t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</a:t>
            </a:r>
          </a:p>
          <a:p>
            <a:r>
              <a:rPr lang="en-US" sz="11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[disabled]="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isDisabled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[hidden]="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isHidden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</a:t>
            </a:r>
          </a:p>
          <a:p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[class]="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customClass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</a:t>
            </a:r>
          </a:p>
          <a:p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[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class.uppercase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]="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isUpperCase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[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style.background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-color]="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isDarkTheme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? 'gray': 'white'"</a:t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 *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ngIf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isSurnameEnabled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 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Surname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name="Surname"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effectLst/>
              </a:rPr>
              <a:t>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City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name="City" (change)="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selectCity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($event)"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*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ngFor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="let city of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cityArray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[value]="city"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{{city}}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smtClean="0">
                <a:effectLst/>
              </a:rPr>
              <a:t>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 *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ngFor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="let city of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cityArray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{{city}}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Country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span [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ngSwitch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]="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selectedCity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span *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ngSwitchCase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="'Naples'"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Italy</a:t>
            </a:r>
            <a:r>
              <a:rPr lang="en-US" dirty="0" smtClean="0">
                <a:effectLst/>
              </a:rPr>
              <a:t>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span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span *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ngSwitchCase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="'New York'"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USA</a:t>
            </a:r>
            <a:r>
              <a:rPr lang="en-US" dirty="0" smtClean="0">
                <a:effectLst/>
              </a:rPr>
              <a:t>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span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span *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ngSwitchCase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="'London'"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UK</a:t>
            </a:r>
            <a:r>
              <a:rPr lang="en-US" dirty="0" smtClean="0">
                <a:effectLst/>
              </a:rPr>
              <a:t>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span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span *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ngSwitchDefault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Empty</a:t>
            </a:r>
            <a:r>
              <a:rPr lang="en-US" dirty="0" smtClean="0">
                <a:effectLst/>
              </a:rPr>
              <a:t>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span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smtClean="0">
                <a:effectLst/>
              </a:rPr>
              <a:t>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span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effectLst/>
              </a:rPr>
              <a:t>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63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Another kind of directives</a:t>
            </a:r>
            <a:r>
              <a:rPr lang="en-US" sz="11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, are attribute directives. These are :</a:t>
            </a:r>
          </a:p>
          <a:p>
            <a:pPr marL="171450" indent="-171450">
              <a:buFont typeface="Arial" charset="0"/>
              <a:buChar char="•"/>
            </a:pPr>
            <a:endParaRPr lang="en-US" sz="11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NgClass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add and remove a set of CSS classes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NgStyle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add and remove a set of HTML styles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NgModel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two-way data binding to an HTML form element</a:t>
            </a:r>
            <a:endParaRPr lang="en-US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5869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TS:</a:t>
            </a:r>
          </a:p>
          <a:p>
            <a:endParaRPr lang="en-US" sz="11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 smtClean="0"/>
              <a:t>{Component}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'@angular/core'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@Component({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selector</a:t>
            </a:r>
            <a:r>
              <a:rPr lang="en-US" dirty="0" smtClean="0"/>
              <a:t>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'app-root'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templateUrl</a:t>
            </a:r>
            <a:r>
              <a:rPr lang="en-US" dirty="0" smtClean="0"/>
              <a:t>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'./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app.component.html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styleUrls</a:t>
            </a:r>
            <a:r>
              <a:rPr lang="en-US" dirty="0" smtClean="0"/>
              <a:t>: [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'./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app.component.css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smtClean="0"/>
              <a:t>})</a:t>
            </a:r>
            <a:br>
              <a:rPr lang="en-US" dirty="0" smtClean="0"/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class </a:t>
            </a:r>
            <a:r>
              <a:rPr lang="en-US" dirty="0" err="1" smtClean="0"/>
              <a:t>AppComponent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isDisabled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isHidden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customClass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'italic'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isUpperCase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isDarkTheme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isSurnameEnabled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selectedCity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cityArray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[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'London'</a:t>
            </a:r>
            <a:r>
              <a:rPr lang="en-US" dirty="0" smtClean="0"/>
              <a:t>,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'Naples'</a:t>
            </a:r>
            <a:r>
              <a:rPr lang="en-US" dirty="0" smtClean="0"/>
              <a:t>,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'New York'</a:t>
            </a:r>
            <a:r>
              <a:rPr lang="en-US" dirty="0" smtClean="0"/>
              <a:t>];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</a:t>
            </a:r>
            <a:r>
              <a:rPr lang="en-US" dirty="0" smtClean="0"/>
              <a:t>= [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'red'</a:t>
            </a:r>
            <a:r>
              <a:rPr lang="en-US" dirty="0" smtClean="0"/>
              <a:t>,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'bold'</a:t>
            </a:r>
            <a:r>
              <a:rPr lang="en-US" dirty="0" smtClean="0"/>
              <a:t>];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styles </a:t>
            </a:r>
            <a:r>
              <a:rPr lang="en-US" dirty="0" smtClean="0"/>
              <a:t>=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'font-family'</a:t>
            </a:r>
            <a:r>
              <a:rPr lang="en-US" dirty="0" smtClean="0"/>
              <a:t>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'cursive'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'text-decoration'</a:t>
            </a:r>
            <a:r>
              <a:rPr lang="en-US" dirty="0" smtClean="0"/>
              <a:t>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overline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</a:t>
            </a:r>
            <a:r>
              <a:rPr lang="en-US" dirty="0" smtClean="0"/>
              <a:t>=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'Mario'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</a:t>
            </a:r>
            <a:r>
              <a:rPr lang="en-US" dirty="0" smtClean="0"/>
              <a:t>(event: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dirty="0" err="1" smtClean="0"/>
              <a:t>.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dirty="0" smtClean="0"/>
              <a:t>(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'click: ' </a:t>
            </a:r>
            <a:r>
              <a:rPr lang="en-US" dirty="0" smtClean="0"/>
              <a:t>+ </a:t>
            </a:r>
            <a:r>
              <a:rPr lang="en-US" dirty="0" err="1" smtClean="0"/>
              <a:t>event.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srcElement</a:t>
            </a:r>
            <a:r>
              <a:rPr lang="en-US" dirty="0" err="1" smtClean="0"/>
              <a:t>.value</a:t>
            </a:r>
            <a:r>
              <a:rPr lang="en-US" dirty="0" smtClean="0"/>
              <a:t>, event);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mouseOver</a:t>
            </a:r>
            <a:r>
              <a:rPr lang="en-US" dirty="0" smtClean="0"/>
              <a:t>(event: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dirty="0" err="1" smtClean="0"/>
              <a:t>.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dirty="0" smtClean="0"/>
              <a:t>(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mouseOver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' </a:t>
            </a:r>
            <a:r>
              <a:rPr lang="en-US" dirty="0" smtClean="0"/>
              <a:t>+ </a:t>
            </a:r>
            <a:r>
              <a:rPr lang="en-US" dirty="0" err="1" smtClean="0"/>
              <a:t>event.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srcElement</a:t>
            </a:r>
            <a:r>
              <a:rPr lang="en-US" dirty="0" err="1" smtClean="0"/>
              <a:t>.value</a:t>
            </a:r>
            <a:r>
              <a:rPr lang="en-US" dirty="0" smtClean="0"/>
              <a:t>, event);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keyUp</a:t>
            </a:r>
            <a:r>
              <a:rPr lang="en-US" dirty="0" smtClean="0"/>
              <a:t>(event: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dirty="0" err="1" smtClean="0"/>
              <a:t>.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dirty="0" smtClean="0"/>
              <a:t>(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keyUp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' </a:t>
            </a:r>
            <a:r>
              <a:rPr lang="en-US" dirty="0" smtClean="0"/>
              <a:t>+ </a:t>
            </a:r>
            <a:r>
              <a:rPr lang="en-US" dirty="0" err="1" smtClean="0"/>
              <a:t>event.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srcElement</a:t>
            </a:r>
            <a:r>
              <a:rPr lang="en-US" dirty="0" err="1" smtClean="0"/>
              <a:t>.value</a:t>
            </a:r>
            <a:r>
              <a:rPr lang="en-US" dirty="0" smtClean="0"/>
              <a:t>, event);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dirty="0" err="1" smtClean="0"/>
              <a:t>.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dirty="0" smtClean="0"/>
              <a:t>(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'name: ' </a:t>
            </a:r>
            <a:r>
              <a:rPr lang="en-US" dirty="0" smtClean="0"/>
              <a:t>+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dirty="0" err="1" smtClean="0"/>
              <a:t>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selectCity</a:t>
            </a:r>
            <a:r>
              <a:rPr lang="en-US" dirty="0" smtClean="0"/>
              <a:t>(event: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dirty="0" err="1" smtClean="0"/>
              <a:t>.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dirty="0" smtClean="0"/>
              <a:t>(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selectCity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' </a:t>
            </a:r>
            <a:r>
              <a:rPr lang="en-US" dirty="0" smtClean="0"/>
              <a:t>+ </a:t>
            </a:r>
            <a:r>
              <a:rPr lang="en-US" dirty="0" err="1" smtClean="0"/>
              <a:t>event.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srcElement</a:t>
            </a:r>
            <a:r>
              <a:rPr lang="en-US" dirty="0" err="1" smtClean="0"/>
              <a:t>.value</a:t>
            </a:r>
            <a:r>
              <a:rPr lang="en-US" dirty="0" smtClean="0"/>
              <a:t>, event);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dirty="0" err="1" smtClean="0"/>
              <a:t>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selectedCity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dirty="0" err="1" smtClean="0"/>
              <a:t>event.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srcElement</a:t>
            </a:r>
            <a:r>
              <a:rPr lang="en-US" dirty="0" err="1" smtClean="0"/>
              <a:t>.value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HTML:</a:t>
            </a:r>
          </a:p>
          <a:p>
            <a:endParaRPr lang="en-US" dirty="0" smtClean="0"/>
          </a:p>
          <a:p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h1</a:t>
            </a:r>
            <a:r>
              <a:rPr lang="en-US" dirty="0" smtClean="0">
                <a:effectLst/>
              </a:rPr>
              <a:t>&gt;&lt;/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h1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Name</a:t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name="Name" </a:t>
            </a:r>
            <a:endParaRPr lang="en-US" sz="11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(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click)="click($event)"</a:t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(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mouseover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)="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mouseOver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($event)"</a:t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(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keyup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)="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keyUp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($event)"</a:t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endParaRPr lang="en-US" sz="11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[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disabled]="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isDisabled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[hidden]="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isHidden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[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class]="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customClass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endParaRPr lang="en-US" sz="11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[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class.uppercase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]="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isUpperCase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[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style.background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-color]="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isDarkTheme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? 'gray': 'white'"</a:t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endParaRPr lang="en-US" sz="11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[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ngClass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]="classes"</a:t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[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ngStyle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]="styles"</a:t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[(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ngModel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)]="name"</a:t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 *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ngIf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isSurnameEnabled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 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Surname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name="Surname"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City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name="City" (change)="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selectCity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($event)"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*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ngFor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="let city of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cityArray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[value]="city"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{{city}}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effectLst/>
              </a:rPr>
              <a:t>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 *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ngFor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="let city of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cityArray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{{city}}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effectLst/>
              </a:rPr>
              <a:t>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Country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span [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ngSwitch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]="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selectedCity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span *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ngSwitchCase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="'Naples'"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Italy</a:t>
            </a:r>
            <a:r>
              <a:rPr lang="en-US" dirty="0" smtClean="0">
                <a:effectLst/>
              </a:rPr>
              <a:t>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span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span *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ngSwitchCase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="'New York'"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USA</a:t>
            </a:r>
            <a:r>
              <a:rPr lang="en-US" dirty="0" smtClean="0">
                <a:effectLst/>
              </a:rPr>
              <a:t>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span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span *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ngSwitchCase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="'London'"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UK</a:t>
            </a:r>
            <a:r>
              <a:rPr lang="en-US" dirty="0" smtClean="0">
                <a:effectLst/>
              </a:rPr>
              <a:t>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span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span *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ngSwitchDefault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Empty</a:t>
            </a:r>
            <a:r>
              <a:rPr lang="en-US" dirty="0" smtClean="0">
                <a:effectLst/>
              </a:rPr>
              <a:t>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span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smtClean="0">
                <a:effectLst/>
              </a:rPr>
              <a:t>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span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effectLst/>
              </a:rPr>
              <a:t>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539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rgbClr val="434343"/>
                </a:solidFill>
              </a:rPr>
              <a:t>Pipe operator ( | )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rgbClr val="434343"/>
                </a:solidFill>
              </a:rPr>
              <a:t>Safe navigation ( ?. )</a:t>
            </a:r>
          </a:p>
        </p:txBody>
      </p:sp>
    </p:spTree>
    <p:extLst>
      <p:ext uri="{BB962C8B-B14F-4D97-AF65-F5344CB8AC3E}">
        <p14:creationId xmlns:p14="http://schemas.microsoft.com/office/powerpoint/2010/main" val="1691148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 smtClean="0"/>
              <a:t>{Component, </a:t>
            </a:r>
            <a:r>
              <a:rPr lang="en-US" dirty="0" err="1" smtClean="0"/>
              <a:t>EventEmitter</a:t>
            </a:r>
            <a:r>
              <a:rPr lang="en-US" dirty="0" smtClean="0"/>
              <a:t>, Input, </a:t>
            </a:r>
            <a:r>
              <a:rPr lang="en-US" dirty="0" err="1" smtClean="0"/>
              <a:t>OnInit</a:t>
            </a:r>
            <a:r>
              <a:rPr lang="en-US" dirty="0" smtClean="0"/>
              <a:t>, Output}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'@angular/core'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@Component({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selector</a:t>
            </a:r>
            <a:r>
              <a:rPr lang="en-US" dirty="0" smtClean="0"/>
              <a:t>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'app-more-info'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templateUrl</a:t>
            </a:r>
            <a:r>
              <a:rPr lang="en-US" dirty="0" smtClean="0"/>
              <a:t>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'./more-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info.component.html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styleUrls</a:t>
            </a:r>
            <a:r>
              <a:rPr lang="en-US" dirty="0" smtClean="0"/>
              <a:t>: [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'./more-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info.component.css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smtClean="0"/>
              <a:t>})</a:t>
            </a:r>
            <a:br>
              <a:rPr lang="en-US" dirty="0" smtClean="0"/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class </a:t>
            </a:r>
            <a:r>
              <a:rPr lang="en-US" dirty="0" err="1" smtClean="0"/>
              <a:t>MoreInfoComponent</a:t>
            </a:r>
            <a:r>
              <a:rPr lang="en-US" dirty="0" smtClean="0"/>
              <a:t>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implements </a:t>
            </a:r>
            <a:r>
              <a:rPr lang="en-US" dirty="0" err="1" smtClean="0"/>
              <a:t>OnInit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@Input()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dirty="0" smtClean="0"/>
              <a:t>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@Output()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changeHobby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dirty="0" err="1" smtClean="0"/>
              <a:t>EventEmitter</a:t>
            </a:r>
            <a:r>
              <a:rPr lang="en-US" dirty="0" smtClean="0"/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dirty="0" smtClean="0"/>
              <a:t>&gt;();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hobby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constructor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ngOnInit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keyUp</a:t>
            </a:r>
            <a:r>
              <a:rPr lang="en-US" dirty="0" smtClean="0"/>
              <a:t>(event: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dirty="0" err="1" smtClean="0"/>
              <a:t>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hobby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dirty="0" err="1" smtClean="0"/>
              <a:t>event.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srcElement</a:t>
            </a:r>
            <a:r>
              <a:rPr lang="en-US" dirty="0" err="1" smtClean="0"/>
              <a:t>.value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dirty="0" err="1" smtClean="0"/>
              <a:t>.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dirty="0" smtClean="0"/>
              <a:t>(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keyUp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hobby: ' </a:t>
            </a:r>
            <a:r>
              <a:rPr lang="en-US" dirty="0" smtClean="0"/>
              <a:t>+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dirty="0" err="1" smtClean="0"/>
              <a:t>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hobby</a:t>
            </a:r>
            <a:r>
              <a:rPr lang="en-US" dirty="0" smtClean="0"/>
              <a:t>, event);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dirty="0" err="1" smtClean="0"/>
              <a:t>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changeHobby</a:t>
            </a:r>
            <a:r>
              <a:rPr lang="en-US" dirty="0" err="1" smtClean="0"/>
              <a:t>.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emit</a:t>
            </a:r>
            <a:r>
              <a:rPr lang="en-US" dirty="0" smtClean="0"/>
              <a:t>(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dirty="0" err="1" smtClean="0"/>
              <a:t>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hobby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Html:</a:t>
            </a:r>
          </a:p>
          <a:p>
            <a:endParaRPr lang="en-US" dirty="0" smtClean="0"/>
          </a:p>
          <a:p>
            <a:r>
              <a:rPr lang="en-US" dirty="0" smtClean="0"/>
              <a:t>Hi {{name}}, insert here your hobby</a:t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Hobby</a:t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name="hobby"</a:t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(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keyup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)="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keyUp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($event)"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your hobby is {{ hobby | uppercase}}</a:t>
            </a:r>
            <a:br>
              <a:rPr lang="en-US" dirty="0" smtClean="0"/>
            </a:br>
            <a:r>
              <a:rPr lang="en-US" dirty="0" smtClean="0"/>
              <a:t>{{</a:t>
            </a:r>
            <a:r>
              <a:rPr lang="en-US" dirty="0" err="1" smtClean="0"/>
              <a:t>hobby?.name</a:t>
            </a:r>
            <a:r>
              <a:rPr lang="en-US" dirty="0" smtClean="0"/>
              <a:t>}}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72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Let’s summarize what we saw in this video, we</a:t>
            </a:r>
            <a:r>
              <a:rPr lang="en-US" baseline="0" dirty="0" smtClean="0"/>
              <a:t> saw: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rgbClr val="434343"/>
                </a:solidFill>
              </a:rPr>
              <a:t>Events </a:t>
            </a:r>
            <a:r>
              <a:rPr lang="en-US" sz="1100" dirty="0" smtClean="0">
                <a:solidFill>
                  <a:srgbClr val="434343"/>
                </a:solidFill>
              </a:rPr>
              <a:t>binding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rgbClr val="434343"/>
                </a:solidFill>
              </a:rPr>
              <a:t>Property binding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rgbClr val="434343"/>
                </a:solidFill>
              </a:rPr>
              <a:t>Structural directives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rgbClr val="434343"/>
                </a:solidFill>
              </a:rPr>
              <a:t>Attribute </a:t>
            </a:r>
            <a:r>
              <a:rPr lang="en-US" sz="1100" dirty="0" smtClean="0">
                <a:solidFill>
                  <a:srgbClr val="434343"/>
                </a:solidFill>
              </a:rPr>
              <a:t>directives</a:t>
            </a:r>
            <a:endParaRPr lang="en-US" sz="1100" dirty="0" smtClean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704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the next video we will see </a:t>
            </a:r>
            <a:r>
              <a:rPr lang="en-US" dirty="0" smtClean="0"/>
              <a:t>how to use </a:t>
            </a:r>
            <a:r>
              <a:rPr lang="en-US" sz="1100" dirty="0" smtClean="0"/>
              <a:t>Input and Output properties in </a:t>
            </a:r>
            <a:r>
              <a:rPr lang="en-US" dirty="0" smtClean="0"/>
              <a:t>a</a:t>
            </a:r>
            <a:r>
              <a:rPr lang="en-US" baseline="0" dirty="0" smtClean="0"/>
              <a:t> </a:t>
            </a:r>
            <a:r>
              <a:rPr lang="en-US" dirty="0" smtClean="0"/>
              <a:t>Component,</a:t>
            </a:r>
            <a:r>
              <a:rPr lang="en-US" baseline="0" dirty="0" smtClean="0"/>
              <a:t> but for now 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fr-FR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</a:t>
            </a:r>
            <a:r>
              <a:rPr lang="en-US" baseline="0" dirty="0" smtClean="0"/>
              <a:t>everything. Thank you for watching this video.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45479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This </a:t>
            </a:r>
            <a:r>
              <a:rPr lang="en-US" dirty="0" smtClean="0"/>
              <a:t>second video</a:t>
            </a:r>
            <a:r>
              <a:rPr lang="en-US" baseline="0" dirty="0" smtClean="0"/>
              <a:t> </a:t>
            </a:r>
            <a:r>
              <a:rPr lang="en-US" baseline="0" dirty="0" smtClean="0"/>
              <a:t>we will see </a:t>
            </a:r>
            <a:r>
              <a:rPr lang="en-US" dirty="0" smtClean="0"/>
              <a:t>How</a:t>
            </a:r>
            <a:r>
              <a:rPr lang="en-US" baseline="0" dirty="0" smtClean="0"/>
              <a:t> to use </a:t>
            </a:r>
            <a:r>
              <a:rPr lang="en-US" sz="1100" dirty="0" smtClean="0"/>
              <a:t>Input and Output parameters </a:t>
            </a:r>
            <a:r>
              <a:rPr lang="en-US" baseline="0" dirty="0" smtClean="0"/>
              <a:t>in Angular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943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We</a:t>
            </a:r>
            <a:r>
              <a:rPr lang="en-US" baseline="0" dirty="0" smtClean="0"/>
              <a:t> will learn 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rgbClr val="434343"/>
                </a:solidFill>
              </a:rPr>
              <a:t>How </a:t>
            </a:r>
            <a:r>
              <a:rPr lang="en-US" sz="1100" dirty="0" smtClean="0">
                <a:solidFill>
                  <a:srgbClr val="434343"/>
                </a:solidFill>
              </a:rPr>
              <a:t>to use</a:t>
            </a:r>
            <a:r>
              <a:rPr lang="en-US" sz="1100" baseline="0" dirty="0" smtClean="0">
                <a:solidFill>
                  <a:srgbClr val="434343"/>
                </a:solidFill>
              </a:rPr>
              <a:t> the </a:t>
            </a:r>
            <a:r>
              <a:rPr lang="en-US" sz="1100" dirty="0" smtClean="0">
                <a:solidFill>
                  <a:srgbClr val="434343"/>
                </a:solidFill>
              </a:rPr>
              <a:t>Input and output </a:t>
            </a:r>
            <a:r>
              <a:rPr lang="en-US" sz="1100" dirty="0" smtClean="0">
                <a:solidFill>
                  <a:srgbClr val="434343"/>
                </a:solidFill>
              </a:rPr>
              <a:t>properties</a:t>
            </a:r>
            <a:endParaRPr lang="en-US" sz="1100" dirty="0" smtClean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9883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01600" indent="0">
              <a:buClr>
                <a:srgbClr val="434343"/>
              </a:buClr>
              <a:buFont typeface="Calibri"/>
              <a:buNone/>
            </a:pPr>
            <a:r>
              <a:rPr lang="en-US" sz="1100" dirty="0" smtClean="0">
                <a:solidFill>
                  <a:srgbClr val="434343"/>
                </a:solidFill>
              </a:rPr>
              <a:t>Let’s have a look now on how to get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rgbClr val="434343"/>
                </a:solidFill>
              </a:rPr>
              <a:t>@Input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rgbClr val="434343"/>
                </a:solidFill>
              </a:rPr>
              <a:t>@Output</a:t>
            </a:r>
            <a:endParaRPr lang="en-US" sz="1100" dirty="0">
              <a:solidFill>
                <a:srgbClr val="434343"/>
              </a:solidFill>
            </a:endParaRPr>
          </a:p>
          <a:p>
            <a:pPr marL="101600" indent="0">
              <a:buClr>
                <a:srgbClr val="434343"/>
              </a:buClr>
              <a:buFont typeface="Calibri"/>
              <a:buNone/>
            </a:pPr>
            <a:r>
              <a:rPr lang="en-US" sz="1100" dirty="0" smtClean="0">
                <a:solidFill>
                  <a:srgbClr val="434343"/>
                </a:solidFill>
              </a:rPr>
              <a:t>Information From</a:t>
            </a:r>
            <a:r>
              <a:rPr lang="en-US" sz="1100" baseline="0" dirty="0" smtClean="0">
                <a:solidFill>
                  <a:srgbClr val="434343"/>
                </a:solidFill>
              </a:rPr>
              <a:t> a component</a:t>
            </a:r>
            <a:endParaRPr lang="en-US" sz="1100" dirty="0" smtClean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830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W</a:t>
            </a:r>
            <a:r>
              <a:rPr lang="en" dirty="0" smtClean="0"/>
              <a:t>e are going to learn</a:t>
            </a:r>
          </a:p>
          <a:p>
            <a:endParaRPr lang="en" b="1" dirty="0" smtClean="0"/>
          </a:p>
          <a:p>
            <a:pPr marL="457200" indent="-355600">
              <a:buFont typeface="Calibri"/>
              <a:buChar char="●"/>
            </a:pPr>
            <a:r>
              <a:rPr lang="en-US" dirty="0" smtClean="0"/>
              <a:t>How</a:t>
            </a:r>
            <a:r>
              <a:rPr lang="en-US" baseline="0" dirty="0" smtClean="0"/>
              <a:t> to use </a:t>
            </a:r>
            <a:r>
              <a:rPr lang="en-US" dirty="0" smtClean="0"/>
              <a:t>the</a:t>
            </a:r>
            <a:r>
              <a:rPr lang="en-US" baseline="0" dirty="0" smtClean="0"/>
              <a:t> Angular </a:t>
            </a:r>
            <a:r>
              <a:rPr lang="en-US" baseline="0" dirty="0" smtClean="0"/>
              <a:t>template syntax</a:t>
            </a:r>
          </a:p>
          <a:p>
            <a:pPr marL="457200" marR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Char char="●"/>
              <a:tabLst/>
              <a:defRPr/>
            </a:pPr>
            <a:r>
              <a:rPr lang="en-US" dirty="0" smtClean="0"/>
              <a:t>How</a:t>
            </a:r>
            <a:r>
              <a:rPr lang="en-US" baseline="0" dirty="0" smtClean="0"/>
              <a:t> to use </a:t>
            </a:r>
            <a:r>
              <a:rPr lang="en-US" dirty="0" smtClean="0"/>
              <a:t>Input and Output parameters</a:t>
            </a:r>
            <a:endParaRPr lang="en-US" dirty="0" smtClean="0"/>
          </a:p>
          <a:p>
            <a:pPr marL="457200" indent="-355600">
              <a:buFont typeface="Calibri"/>
              <a:buChar char="●"/>
            </a:pPr>
            <a:r>
              <a:rPr lang="en-US" dirty="0" smtClean="0"/>
              <a:t>What is the lifecycle of a</a:t>
            </a:r>
            <a:r>
              <a:rPr lang="en-US" baseline="0" dirty="0" smtClean="0"/>
              <a:t> </a:t>
            </a:r>
            <a:r>
              <a:rPr lang="en-US" dirty="0" smtClean="0"/>
              <a:t>Component</a:t>
            </a:r>
          </a:p>
          <a:p>
            <a:pPr marL="457200" indent="-355600">
              <a:buFont typeface="Calibri"/>
              <a:buChar char="●"/>
            </a:pPr>
            <a:r>
              <a:rPr lang="en-US" dirty="0" smtClean="0"/>
              <a:t>What are Directives and Pipes</a:t>
            </a:r>
          </a:p>
          <a:p>
            <a:pPr marL="457200" indent="-355600">
              <a:buFont typeface="Calibri"/>
              <a:buChar char="●"/>
            </a:pPr>
            <a:r>
              <a:rPr lang="en-US" dirty="0" smtClean="0"/>
              <a:t>How to Create an Angular </a:t>
            </a:r>
            <a:r>
              <a:rPr lang="en-US" dirty="0" smtClean="0"/>
              <a:t>Form</a:t>
            </a:r>
            <a:endParaRPr lang="en-US" dirty="0" smtClean="0"/>
          </a:p>
          <a:p>
            <a:pPr marL="457200" indent="-355600">
              <a:buFont typeface="Calibri"/>
              <a:buChar char="●"/>
            </a:pPr>
            <a:r>
              <a:rPr lang="en-US" dirty="0" smtClean="0"/>
              <a:t>And how</a:t>
            </a:r>
            <a:r>
              <a:rPr lang="en-US" baseline="0" dirty="0" smtClean="0"/>
              <a:t> </a:t>
            </a:r>
            <a:r>
              <a:rPr lang="en-US" dirty="0" smtClean="0"/>
              <a:t>to Validate</a:t>
            </a:r>
            <a:r>
              <a:rPr lang="en-US" baseline="0" dirty="0" smtClean="0"/>
              <a:t> a </a:t>
            </a:r>
            <a:r>
              <a:rPr lang="en-US" dirty="0" smtClean="0"/>
              <a:t>Form</a:t>
            </a:r>
            <a:endParaRPr lang="en" dirty="0" smtClean="0"/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96581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show you how</a:t>
            </a:r>
            <a:r>
              <a:rPr lang="en-US" sz="11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input and output properties works, I’m going to use the application we created in the previous video.</a:t>
            </a:r>
          </a:p>
          <a:p>
            <a:r>
              <a:rPr lang="en-US" sz="11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of all we need to create a new component, from the terminal type, 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 g component  followed by the name of</a:t>
            </a:r>
            <a:r>
              <a:rPr lang="en-US" sz="11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new component.</a:t>
            </a:r>
          </a:p>
          <a:p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 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 component more-info</a:t>
            </a:r>
          </a:p>
          <a:p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More-</a:t>
            </a:r>
            <a:r>
              <a:rPr lang="en-US" sz="11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info.ts</a:t>
            </a:r>
            <a:endParaRPr lang="en-US" sz="11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 smtClean="0"/>
              <a:t>{Component, </a:t>
            </a:r>
            <a:r>
              <a:rPr lang="en-US" dirty="0" err="1" smtClean="0"/>
              <a:t>EventEmitter</a:t>
            </a:r>
            <a:r>
              <a:rPr lang="en-US" dirty="0" smtClean="0"/>
              <a:t>, Input, </a:t>
            </a:r>
            <a:r>
              <a:rPr lang="en-US" dirty="0" err="1" smtClean="0"/>
              <a:t>OnInit</a:t>
            </a:r>
            <a:r>
              <a:rPr lang="en-US" dirty="0" smtClean="0"/>
              <a:t>, Output}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'@angular/core'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@Component({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selector</a:t>
            </a:r>
            <a:r>
              <a:rPr lang="en-US" dirty="0" smtClean="0"/>
              <a:t>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'app-more-info'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templateUrl</a:t>
            </a:r>
            <a:r>
              <a:rPr lang="en-US" dirty="0" smtClean="0"/>
              <a:t>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'./more-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info.component.html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styleUrls</a:t>
            </a:r>
            <a:r>
              <a:rPr lang="en-US" dirty="0" smtClean="0"/>
              <a:t>: [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'./more-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info.component.css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smtClean="0"/>
              <a:t>})</a:t>
            </a:r>
            <a:br>
              <a:rPr lang="en-US" dirty="0" smtClean="0"/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class </a:t>
            </a:r>
            <a:r>
              <a:rPr lang="en-US" dirty="0" err="1" smtClean="0"/>
              <a:t>MoreInfoComponent</a:t>
            </a:r>
            <a:r>
              <a:rPr lang="en-US" dirty="0" smtClean="0"/>
              <a:t>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implements </a:t>
            </a:r>
            <a:r>
              <a:rPr lang="en-US" dirty="0" err="1" smtClean="0"/>
              <a:t>OnInit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@Input()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dirty="0" smtClean="0"/>
              <a:t>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@Output()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changeHobby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dirty="0" err="1" smtClean="0"/>
              <a:t>EventEmitter</a:t>
            </a:r>
            <a:r>
              <a:rPr lang="en-US" dirty="0" smtClean="0"/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dirty="0" smtClean="0"/>
              <a:t>&gt;();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constructor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ngOnInit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keyUp</a:t>
            </a:r>
            <a:r>
              <a:rPr lang="en-US" dirty="0" smtClean="0"/>
              <a:t>(event: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hobby </a:t>
            </a:r>
            <a:r>
              <a:rPr lang="en-US" dirty="0" smtClean="0"/>
              <a:t>= </a:t>
            </a:r>
            <a:r>
              <a:rPr lang="en-US" dirty="0" err="1" smtClean="0"/>
              <a:t>event.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srcElement</a:t>
            </a:r>
            <a:r>
              <a:rPr lang="en-US" dirty="0" err="1" smtClean="0"/>
              <a:t>.value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dirty="0" err="1" smtClean="0"/>
              <a:t>.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dirty="0" smtClean="0"/>
              <a:t>(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keyUp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hobby: ' </a:t>
            </a:r>
            <a:r>
              <a:rPr lang="en-US" dirty="0" smtClean="0"/>
              <a:t>+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hobby</a:t>
            </a:r>
            <a:r>
              <a:rPr lang="en-US" dirty="0" smtClean="0"/>
              <a:t>, event);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dirty="0" err="1" smtClean="0"/>
              <a:t>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changeHobby</a:t>
            </a:r>
            <a:r>
              <a:rPr lang="en-US" dirty="0" err="1" smtClean="0"/>
              <a:t>.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emit</a:t>
            </a:r>
            <a:r>
              <a:rPr lang="en-US" dirty="0" smtClean="0"/>
              <a:t>(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hobby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More-</a:t>
            </a:r>
            <a:r>
              <a:rPr lang="en-US" sz="11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info.HTML</a:t>
            </a:r>
            <a:endParaRPr lang="en-US" sz="11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Hi {{name}}, insert here your hobby</a:t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Hobby</a:t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name="hobby"</a:t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(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keyup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)="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keyUp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($event)"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App.component.html</a:t>
            </a:r>
            <a:endParaRPr lang="en-US" sz="11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h1</a:t>
            </a:r>
            <a:r>
              <a:rPr lang="en-US" dirty="0" smtClean="0">
                <a:effectLst/>
              </a:rPr>
              <a:t>&gt;&lt;/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h1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Name</a:t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name="Name" </a:t>
            </a:r>
            <a:endParaRPr lang="en-US" sz="11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(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click)="click($event)"</a:t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(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mouseover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)="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mouseOver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($event)"</a:t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(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keyup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)="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keyUp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($event)"</a:t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endParaRPr lang="en-US" sz="11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[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disabled]="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isDisabled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[hidden]="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isHidden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endParaRPr lang="en-US" sz="11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[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class]="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customClass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endParaRPr lang="en-US" sz="11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[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class.uppercase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]="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isUpperCase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[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style.background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-color]="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isDarkTheme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? 'gray': 'white'"</a:t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endParaRPr lang="en-US" sz="11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[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ngClass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]="classes"</a:t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[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ngStyle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]="styles"</a:t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[(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ngModel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)]="name"</a:t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 *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ngIf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isSurnameEnabled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 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Surname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name="Surname"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City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name="City" (change)="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selectCity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($event)"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*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ngFor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="let city of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cityArray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[value]="city"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{{city}}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effectLst/>
              </a:rPr>
              <a:t>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 *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ngFor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="let city of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cityArray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{{city}}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effectLst/>
              </a:rPr>
              <a:t>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Country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span [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ngSwitch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]="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selectedCity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span *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ngSwitchCase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="'Naples'"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Italy</a:t>
            </a:r>
            <a:r>
              <a:rPr lang="en-US" dirty="0" smtClean="0">
                <a:effectLst/>
              </a:rPr>
              <a:t>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span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span *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ngSwitchCase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="'New York'"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USA</a:t>
            </a:r>
            <a:r>
              <a:rPr lang="en-US" dirty="0" smtClean="0">
                <a:effectLst/>
              </a:rPr>
              <a:t>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span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span *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ngSwitchCase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="'London'"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UK</a:t>
            </a:r>
            <a:r>
              <a:rPr lang="en-US" dirty="0" smtClean="0">
                <a:effectLst/>
              </a:rPr>
              <a:t>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span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span *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ngSwitchDefault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Empty</a:t>
            </a:r>
            <a:r>
              <a:rPr lang="en-US" dirty="0" smtClean="0">
                <a:effectLst/>
              </a:rPr>
              <a:t>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span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smtClean="0">
                <a:effectLst/>
              </a:rPr>
              <a:t>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span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effectLst/>
              </a:rPr>
              <a:t>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app-more-info [name]="name"</a:t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(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changeHobby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)="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changeHobby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($event)"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app-more-info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App.component.ts</a:t>
            </a:r>
            <a:endParaRPr lang="en-US" sz="11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 smtClean="0"/>
              <a:t>{Component}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'@angular/core'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@Component({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selector</a:t>
            </a:r>
            <a:r>
              <a:rPr lang="en-US" dirty="0" smtClean="0"/>
              <a:t>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'app-root'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templateUrl</a:t>
            </a:r>
            <a:r>
              <a:rPr lang="en-US" dirty="0" smtClean="0"/>
              <a:t>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'./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app.component.html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styleUrls</a:t>
            </a:r>
            <a:r>
              <a:rPr lang="en-US" dirty="0" smtClean="0"/>
              <a:t>: [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'./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app.component.css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smtClean="0"/>
              <a:t>})</a:t>
            </a:r>
            <a:br>
              <a:rPr lang="en-US" dirty="0" smtClean="0"/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class </a:t>
            </a:r>
            <a:r>
              <a:rPr lang="en-US" dirty="0" err="1" smtClean="0"/>
              <a:t>AppComponent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isDisabled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isHidden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customClass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'italic'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isUpperCase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isDarkTheme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isSurnameEnabled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selectedCity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cityArray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[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'London'</a:t>
            </a:r>
            <a:r>
              <a:rPr lang="en-US" dirty="0" smtClean="0"/>
              <a:t>,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'Naples'</a:t>
            </a:r>
            <a:r>
              <a:rPr lang="en-US" dirty="0" smtClean="0"/>
              <a:t>,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'New York'</a:t>
            </a:r>
            <a:r>
              <a:rPr lang="en-US" dirty="0" smtClean="0"/>
              <a:t>];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</a:t>
            </a:r>
            <a:r>
              <a:rPr lang="en-US" dirty="0" smtClean="0"/>
              <a:t>= [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'red'</a:t>
            </a:r>
            <a:r>
              <a:rPr lang="en-US" dirty="0" smtClean="0"/>
              <a:t>,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'bold'</a:t>
            </a:r>
            <a:r>
              <a:rPr lang="en-US" dirty="0" smtClean="0"/>
              <a:t>];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styles </a:t>
            </a:r>
            <a:r>
              <a:rPr lang="en-US" dirty="0" smtClean="0"/>
              <a:t>=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'font-family'</a:t>
            </a:r>
            <a:r>
              <a:rPr lang="en-US" dirty="0" smtClean="0"/>
              <a:t>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'cursive'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'text-decoration'</a:t>
            </a:r>
            <a:r>
              <a:rPr lang="en-US" dirty="0" smtClean="0"/>
              <a:t>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overline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</a:t>
            </a:r>
            <a:r>
              <a:rPr lang="en-US" dirty="0" smtClean="0"/>
              <a:t>=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'Mario'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</a:t>
            </a:r>
            <a:r>
              <a:rPr lang="en-US" dirty="0" smtClean="0"/>
              <a:t>(event: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effectLst/>
              </a:rPr>
              <a:t>console</a:t>
            </a:r>
            <a:r>
              <a:rPr lang="en-US" dirty="0" err="1" smtClean="0"/>
              <a:t>.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dirty="0" smtClean="0"/>
              <a:t>(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'click: ' </a:t>
            </a:r>
            <a:r>
              <a:rPr lang="en-US" dirty="0" smtClean="0"/>
              <a:t>+ </a:t>
            </a:r>
            <a:r>
              <a:rPr lang="en-US" dirty="0" err="1" smtClean="0"/>
              <a:t>event.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srcElement</a:t>
            </a:r>
            <a:r>
              <a:rPr lang="en-US" dirty="0" err="1" smtClean="0"/>
              <a:t>.value</a:t>
            </a:r>
            <a:r>
              <a:rPr lang="en-US" dirty="0" smtClean="0"/>
              <a:t>, event);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mouseOver</a:t>
            </a:r>
            <a:r>
              <a:rPr lang="en-US" dirty="0" smtClean="0"/>
              <a:t>(event: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effectLst/>
              </a:rPr>
              <a:t>console</a:t>
            </a:r>
            <a:r>
              <a:rPr lang="en-US" dirty="0" err="1" smtClean="0"/>
              <a:t>.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dirty="0" smtClean="0"/>
              <a:t>(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mouseOver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' </a:t>
            </a:r>
            <a:r>
              <a:rPr lang="en-US" dirty="0" smtClean="0"/>
              <a:t>+ </a:t>
            </a:r>
            <a:r>
              <a:rPr lang="en-US" dirty="0" err="1" smtClean="0"/>
              <a:t>event.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srcElement</a:t>
            </a:r>
            <a:r>
              <a:rPr lang="en-US" dirty="0" err="1" smtClean="0"/>
              <a:t>.value</a:t>
            </a:r>
            <a:r>
              <a:rPr lang="en-US" dirty="0" smtClean="0"/>
              <a:t>, event);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keyUp</a:t>
            </a:r>
            <a:r>
              <a:rPr lang="en-US" dirty="0" smtClean="0"/>
              <a:t>(event: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effectLst/>
              </a:rPr>
              <a:t>console</a:t>
            </a:r>
            <a:r>
              <a:rPr lang="en-US" dirty="0" err="1" smtClean="0"/>
              <a:t>.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dirty="0" smtClean="0"/>
              <a:t>(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keyUp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' </a:t>
            </a:r>
            <a:r>
              <a:rPr lang="en-US" dirty="0" smtClean="0"/>
              <a:t>+ </a:t>
            </a:r>
            <a:r>
              <a:rPr lang="en-US" dirty="0" err="1" smtClean="0"/>
              <a:t>event.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srcElement</a:t>
            </a:r>
            <a:r>
              <a:rPr lang="en-US" dirty="0" err="1" smtClean="0"/>
              <a:t>.value</a:t>
            </a:r>
            <a:r>
              <a:rPr lang="en-US" dirty="0" smtClean="0"/>
              <a:t>, event);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effectLst/>
              </a:rPr>
              <a:t>console</a:t>
            </a:r>
            <a:r>
              <a:rPr lang="en-US" dirty="0" err="1" smtClean="0"/>
              <a:t>.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dirty="0" smtClean="0"/>
              <a:t>(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'name: ' </a:t>
            </a:r>
            <a:r>
              <a:rPr lang="en-US" dirty="0" smtClean="0"/>
              <a:t>+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dirty="0" err="1" smtClean="0"/>
              <a:t>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selectCity</a:t>
            </a:r>
            <a:r>
              <a:rPr lang="en-US" dirty="0" smtClean="0"/>
              <a:t>(event: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effectLst/>
              </a:rPr>
              <a:t>console</a:t>
            </a:r>
            <a:r>
              <a:rPr lang="en-US" dirty="0" err="1" smtClean="0"/>
              <a:t>.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dirty="0" smtClean="0"/>
              <a:t>(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selectCity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' </a:t>
            </a:r>
            <a:r>
              <a:rPr lang="en-US" dirty="0" smtClean="0"/>
              <a:t>+ </a:t>
            </a:r>
            <a:r>
              <a:rPr lang="en-US" dirty="0" err="1" smtClean="0"/>
              <a:t>event.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srcElement</a:t>
            </a:r>
            <a:r>
              <a:rPr lang="en-US" dirty="0" err="1" smtClean="0"/>
              <a:t>.value</a:t>
            </a:r>
            <a:r>
              <a:rPr lang="en-US" dirty="0" smtClean="0"/>
              <a:t>, event);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dirty="0" err="1" smtClean="0"/>
              <a:t>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selectedCity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dirty="0" err="1" smtClean="0"/>
              <a:t>event.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srcElement</a:t>
            </a:r>
            <a:r>
              <a:rPr lang="en-US" dirty="0" err="1" smtClean="0"/>
              <a:t>.value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changeHobby</a:t>
            </a:r>
            <a:r>
              <a:rPr lang="en-US" dirty="0" smtClean="0"/>
              <a:t>(event: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effectLst/>
              </a:rPr>
              <a:t>console</a:t>
            </a:r>
            <a:r>
              <a:rPr lang="en-US" dirty="0" err="1" smtClean="0"/>
              <a:t>.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dirty="0" smtClean="0"/>
              <a:t>(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changeHobby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' </a:t>
            </a:r>
            <a:r>
              <a:rPr lang="en-US" dirty="0" smtClean="0"/>
              <a:t>+ event);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endParaRPr lang="en-US" sz="11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69237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Let’s summarize what we saw in this video, we</a:t>
            </a:r>
            <a:r>
              <a:rPr lang="en-US" baseline="0" dirty="0" smtClean="0"/>
              <a:t> saw: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rgbClr val="434343"/>
                </a:solidFill>
              </a:rPr>
              <a:t>Input </a:t>
            </a:r>
            <a:r>
              <a:rPr lang="en-US" sz="1100" dirty="0" smtClean="0">
                <a:solidFill>
                  <a:srgbClr val="434343"/>
                </a:solidFill>
              </a:rPr>
              <a:t>and output </a:t>
            </a:r>
            <a:r>
              <a:rPr lang="en-US" sz="1100" dirty="0" smtClean="0">
                <a:solidFill>
                  <a:srgbClr val="434343"/>
                </a:solidFill>
              </a:rPr>
              <a:t>properties</a:t>
            </a:r>
            <a:endParaRPr lang="en-US" sz="1100" dirty="0" smtClean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0848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the next video we will see What is the lifecycle of a</a:t>
            </a:r>
            <a:r>
              <a:rPr lang="en-US" baseline="0" dirty="0" smtClean="0"/>
              <a:t> </a:t>
            </a:r>
            <a:r>
              <a:rPr lang="en-US" dirty="0" smtClean="0"/>
              <a:t>Component,</a:t>
            </a:r>
            <a:r>
              <a:rPr lang="en-US" baseline="0" dirty="0" smtClean="0"/>
              <a:t> but for now 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fr-FR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</a:t>
            </a:r>
            <a:r>
              <a:rPr lang="en-US" baseline="0" dirty="0" smtClean="0"/>
              <a:t>everything. Thank you for watching this video.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7993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</a:t>
            </a:r>
            <a:r>
              <a:rPr lang="en-US" dirty="0" smtClean="0"/>
              <a:t>third video</a:t>
            </a:r>
            <a:r>
              <a:rPr lang="en-US" baseline="0" dirty="0" smtClean="0"/>
              <a:t> </a:t>
            </a:r>
            <a:r>
              <a:rPr lang="en-US" baseline="0" dirty="0" smtClean="0"/>
              <a:t>we will learn </a:t>
            </a:r>
            <a:r>
              <a:rPr lang="en-US" dirty="0" smtClean="0"/>
              <a:t>How</a:t>
            </a:r>
            <a:r>
              <a:rPr lang="en-US" baseline="0" dirty="0" smtClean="0"/>
              <a:t> it works the lifecycle of an Angular 2 component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7097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We</a:t>
            </a:r>
            <a:r>
              <a:rPr lang="en-US" baseline="0" dirty="0" smtClean="0"/>
              <a:t> will learn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rgbClr val="434343"/>
                </a:solidFill>
              </a:rPr>
              <a:t>What is the lifecycle of a component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smtClean="0">
                <a:solidFill>
                  <a:srgbClr val="434343"/>
                </a:solidFill>
              </a:rPr>
              <a:t>How to use the components lifecycle hooks</a:t>
            </a:r>
          </a:p>
        </p:txBody>
      </p:sp>
    </p:spTree>
    <p:extLst>
      <p:ext uri="{BB962C8B-B14F-4D97-AF65-F5344CB8AC3E}">
        <p14:creationId xmlns:p14="http://schemas.microsoft.com/office/powerpoint/2010/main" val="11196718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n-US" b="1" dirty="0" smtClean="0">
                <a:effectLst/>
              </a:rPr>
              <a:t>In this picture you can see all the status of the lifecycle of a component and in which order they get called.</a:t>
            </a:r>
          </a:p>
          <a:p>
            <a:pPr marL="171450" indent="-171450" fontAlgn="t">
              <a:buFontTx/>
              <a:buChar char="-"/>
            </a:pPr>
            <a:r>
              <a:rPr lang="en-US" b="1" dirty="0" smtClean="0">
                <a:effectLst/>
              </a:rPr>
              <a:t>The fist one is constructor, called before any other </a:t>
            </a:r>
            <a:r>
              <a:rPr lang="en-US" b="1" smtClean="0">
                <a:effectLst/>
              </a:rPr>
              <a:t>lifecycle hook</a:t>
            </a:r>
          </a:p>
          <a:p>
            <a:pPr marL="171450" indent="-171450" fontAlgn="t">
              <a:buFontTx/>
              <a:buChar char="-"/>
            </a:pPr>
            <a:r>
              <a:rPr lang="en-US" b="1" smtClean="0">
                <a:effectLst/>
              </a:rPr>
              <a:t>then </a:t>
            </a:r>
            <a:r>
              <a:rPr lang="en-US" b="1" dirty="0" smtClean="0">
                <a:effectLst/>
              </a:rPr>
              <a:t>we have </a:t>
            </a:r>
            <a:r>
              <a:rPr lang="en-US" b="1" dirty="0" err="1" smtClean="0">
                <a:effectLst/>
              </a:rPr>
              <a:t>ngOnChanges</a:t>
            </a:r>
            <a:r>
              <a:rPr lang="en-US" b="1" dirty="0" smtClean="0">
                <a:effectLst/>
              </a:rPr>
              <a:t>, Called after every change to input properties and before processing content or child views.</a:t>
            </a:r>
          </a:p>
          <a:p>
            <a:pPr marL="171450" indent="-171450" fontAlgn="t">
              <a:buFontTx/>
              <a:buChar char="-"/>
            </a:pPr>
            <a:r>
              <a:rPr lang="en-US" b="1" dirty="0" err="1" smtClean="0">
                <a:effectLst/>
              </a:rPr>
              <a:t>ngOnInit</a:t>
            </a:r>
            <a:r>
              <a:rPr lang="en-US" b="1" dirty="0" smtClean="0">
                <a:effectLst/>
              </a:rPr>
              <a:t>(), Called after the constructor, after initializing input properties, and after the first call to </a:t>
            </a:r>
            <a:r>
              <a:rPr lang="en-US" b="1" dirty="0" err="1" smtClean="0">
                <a:effectLst/>
              </a:rPr>
              <a:t>ngOnChanges</a:t>
            </a:r>
            <a:r>
              <a:rPr lang="en-US" b="1" dirty="0" smtClean="0">
                <a:effectLst/>
              </a:rPr>
              <a:t>.</a:t>
            </a:r>
          </a:p>
          <a:p>
            <a:pPr marL="171450" indent="-171450" fontAlgn="t">
              <a:buFontTx/>
              <a:buChar char="-"/>
            </a:pPr>
            <a:r>
              <a:rPr lang="en-US" b="1" dirty="0" err="1" smtClean="0">
                <a:effectLst/>
              </a:rPr>
              <a:t>ngDoCheck</a:t>
            </a:r>
            <a:r>
              <a:rPr lang="en-US" b="1" dirty="0" smtClean="0">
                <a:effectLst/>
              </a:rPr>
              <a:t>(), Called during every change detection run and after </a:t>
            </a:r>
            <a:r>
              <a:rPr lang="en-US" b="1" dirty="0" err="1" smtClean="0">
                <a:effectLst/>
              </a:rPr>
              <a:t>ngOnChanges</a:t>
            </a:r>
            <a:r>
              <a:rPr lang="en-US" b="1" dirty="0" smtClean="0">
                <a:effectLst/>
              </a:rPr>
              <a:t>() and </a:t>
            </a:r>
            <a:r>
              <a:rPr lang="en-US" b="1" dirty="0" err="1" smtClean="0">
                <a:effectLst/>
              </a:rPr>
              <a:t>ngOnInit</a:t>
            </a:r>
            <a:r>
              <a:rPr lang="en-US" b="1" dirty="0" smtClean="0">
                <a:effectLst/>
              </a:rPr>
              <a:t>()</a:t>
            </a:r>
          </a:p>
          <a:p>
            <a:pPr marL="171450" indent="-171450" fontAlgn="t">
              <a:buFontTx/>
              <a:buChar char="-"/>
            </a:pPr>
            <a:r>
              <a:rPr lang="en-US" b="1" dirty="0" err="1" smtClean="0">
                <a:effectLst/>
              </a:rPr>
              <a:t>ngAfterContentInit</a:t>
            </a:r>
            <a:r>
              <a:rPr lang="en-US" b="1" dirty="0" smtClean="0">
                <a:effectLst/>
              </a:rPr>
              <a:t>(), Called once after the first </a:t>
            </a:r>
            <a:r>
              <a:rPr lang="en-US" b="1" dirty="0" err="1" smtClean="0">
                <a:effectLst/>
              </a:rPr>
              <a:t>ngDoCheck</a:t>
            </a:r>
            <a:r>
              <a:rPr lang="en-US" b="1" dirty="0" smtClean="0">
                <a:effectLst/>
              </a:rPr>
              <a:t>(), when a component or a directive content has been initialized.</a:t>
            </a:r>
          </a:p>
          <a:p>
            <a:pPr marL="171450" indent="-171450" fontAlgn="t">
              <a:buFontTx/>
              <a:buChar char="-"/>
            </a:pPr>
            <a:r>
              <a:rPr lang="en-US" b="1" dirty="0" err="1" smtClean="0">
                <a:effectLst/>
              </a:rPr>
              <a:t>ngAfterContentChecked</a:t>
            </a:r>
            <a:r>
              <a:rPr lang="en-US" b="1" dirty="0" smtClean="0">
                <a:effectLst/>
              </a:rPr>
              <a:t>(), Called after the </a:t>
            </a:r>
            <a:r>
              <a:rPr lang="en-US" b="1" dirty="0" err="1" smtClean="0">
                <a:effectLst/>
              </a:rPr>
              <a:t>ngAfterContentInit</a:t>
            </a:r>
            <a:r>
              <a:rPr lang="en-US" b="1" dirty="0" smtClean="0">
                <a:effectLst/>
              </a:rPr>
              <a:t>() and every subsequent </a:t>
            </a:r>
            <a:r>
              <a:rPr lang="en-US" b="1" dirty="0" err="1" smtClean="0">
                <a:effectLst/>
              </a:rPr>
              <a:t>ngDoCheck</a:t>
            </a:r>
            <a:r>
              <a:rPr lang="en-US" b="1" dirty="0" smtClean="0">
                <a:effectLst/>
              </a:rPr>
              <a:t>().</a:t>
            </a:r>
          </a:p>
          <a:p>
            <a:pPr marL="171450" indent="-171450" fontAlgn="t">
              <a:buFontTx/>
              <a:buChar char="-"/>
            </a:pPr>
            <a:r>
              <a:rPr lang="en-US" b="1" dirty="0" err="1" smtClean="0">
                <a:effectLst/>
              </a:rPr>
              <a:t>ngAfterViewInit</a:t>
            </a:r>
            <a:r>
              <a:rPr lang="en-US" b="1" dirty="0" smtClean="0">
                <a:effectLst/>
              </a:rPr>
              <a:t>(), Called once after the first </a:t>
            </a:r>
            <a:r>
              <a:rPr lang="en-US" b="1" dirty="0" err="1" smtClean="0">
                <a:effectLst/>
              </a:rPr>
              <a:t>ngAfterContentChecked</a:t>
            </a:r>
            <a:r>
              <a:rPr lang="en-US" b="1" dirty="0" smtClean="0">
                <a:effectLst/>
              </a:rPr>
              <a:t>() when the component's view has been initialized</a:t>
            </a:r>
          </a:p>
          <a:p>
            <a:pPr marL="171450" indent="-171450" fontAlgn="t">
              <a:buFontTx/>
              <a:buChar char="-"/>
            </a:pPr>
            <a:r>
              <a:rPr lang="en-US" b="1" dirty="0" err="1" smtClean="0">
                <a:effectLst/>
              </a:rPr>
              <a:t>ngAfterViewChecked</a:t>
            </a:r>
            <a:r>
              <a:rPr lang="en-US" b="1" dirty="0" smtClean="0">
                <a:effectLst/>
              </a:rPr>
              <a:t>() Called after every check of the component's view</a:t>
            </a:r>
          </a:p>
          <a:p>
            <a:pPr marL="171450" indent="-171450" fontAlgn="t">
              <a:buFontTx/>
              <a:buChar char="-"/>
            </a:pPr>
            <a:r>
              <a:rPr lang="en-US" b="1" dirty="0" err="1" smtClean="0">
                <a:effectLst/>
              </a:rPr>
              <a:t>ngOnDestroy</a:t>
            </a:r>
            <a:r>
              <a:rPr lang="en-US" b="1" dirty="0" smtClean="0">
                <a:effectLst/>
              </a:rPr>
              <a:t>() Called once, before the instance od directive/component is destroyed.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35282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 </a:t>
            </a:r>
            <a:r>
              <a:rPr lang="en-US" baseline="0" dirty="0" err="1" smtClean="0"/>
              <a:t>demostrate</a:t>
            </a:r>
            <a:r>
              <a:rPr lang="en-US" baseline="0" dirty="0" smtClean="0"/>
              <a:t> how lifecycle hooks works in Angular 2 let’s create a new app.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terminal type : 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 new lifecycle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 g component sub</a:t>
            </a:r>
            <a:endParaRPr lang="en-US" sz="11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solidFill>
                <a:srgbClr val="546E7A"/>
              </a:solidFill>
              <a:latin typeface="Roboto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rgbClr val="546E7A"/>
                </a:solidFill>
                <a:latin typeface="Roboto" charset="0"/>
              </a:rPr>
              <a:t>Interfaces are optional</a:t>
            </a:r>
            <a:r>
              <a:rPr lang="en-US" b="1" baseline="0" dirty="0" smtClean="0">
                <a:solidFill>
                  <a:srgbClr val="546E7A"/>
                </a:solidFill>
                <a:latin typeface="Roboto" charset="0"/>
              </a:rPr>
              <a:t>, I suggest to use it to make to code </a:t>
            </a:r>
            <a:r>
              <a:rPr lang="en-US" b="1" baseline="0" dirty="0" err="1" smtClean="0">
                <a:solidFill>
                  <a:srgbClr val="546E7A"/>
                </a:solidFill>
                <a:latin typeface="Roboto" charset="0"/>
              </a:rPr>
              <a:t>clener</a:t>
            </a:r>
            <a:endParaRPr lang="en-US" b="1" dirty="0" smtClean="0">
              <a:solidFill>
                <a:srgbClr val="546E7A"/>
              </a:solidFill>
              <a:latin typeface="Roboto" charset="0"/>
            </a:endParaRPr>
          </a:p>
          <a:p>
            <a:endParaRPr lang="en-US" dirty="0" smtClean="0"/>
          </a:p>
          <a:p>
            <a:r>
              <a:rPr lang="en-US" dirty="0" err="1" smtClean="0"/>
              <a:t>App.component.html</a:t>
            </a:r>
            <a:endParaRPr lang="en-US" dirty="0" smtClean="0"/>
          </a:p>
          <a:p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h1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{{title}}</a:t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h1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Name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[(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ngModel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)]="name"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Sub Component</a:t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 *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ngIf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="name"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app-sub [name]="name"</a:t>
            </a:r>
            <a:r>
              <a:rPr lang="en-US" dirty="0" smtClean="0">
                <a:effectLst/>
              </a:rPr>
              <a:t>&gt;&lt;/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app-sub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App.component.ts</a:t>
            </a:r>
            <a:endParaRPr lang="en-US" dirty="0" smtClean="0"/>
          </a:p>
          <a:p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Component</a:t>
            </a:r>
            <a:br>
              <a:rPr lang="en-US" dirty="0" smtClean="0"/>
            </a:br>
            <a:r>
              <a:rPr lang="en-US" dirty="0" smtClean="0"/>
              <a:t>}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'@angular/core'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@Component({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selector</a:t>
            </a:r>
            <a:r>
              <a:rPr lang="en-US" dirty="0" smtClean="0"/>
              <a:t>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'app-root'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templateUrl</a:t>
            </a:r>
            <a:r>
              <a:rPr lang="en-US" dirty="0" smtClean="0"/>
              <a:t>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'./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app.component.html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styleUrls</a:t>
            </a:r>
            <a:r>
              <a:rPr lang="en-US" dirty="0" smtClean="0"/>
              <a:t>: [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'./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app.component.css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smtClean="0"/>
              <a:t>})</a:t>
            </a:r>
            <a:br>
              <a:rPr lang="en-US" dirty="0" smtClean="0"/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class </a:t>
            </a:r>
            <a:r>
              <a:rPr lang="en-US" dirty="0" err="1" smtClean="0"/>
              <a:t>AppComponent</a:t>
            </a:r>
            <a:r>
              <a:rPr lang="en-US" dirty="0" smtClean="0"/>
              <a:t>  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 </a:t>
            </a:r>
            <a:r>
              <a:rPr lang="en-US" dirty="0" smtClean="0"/>
              <a:t>=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'app works!'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Sub.component.ts</a:t>
            </a:r>
            <a:endParaRPr lang="en-US" dirty="0" smtClean="0"/>
          </a:p>
          <a:p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AfterContentChecked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AfterContentInit</a:t>
            </a:r>
            <a:r>
              <a:rPr lang="en-US" dirty="0" smtClean="0"/>
              <a:t>, </a:t>
            </a:r>
            <a:r>
              <a:rPr lang="en-US" dirty="0" err="1" smtClean="0"/>
              <a:t>AfterViewChecked</a:t>
            </a:r>
            <a:r>
              <a:rPr lang="en-US" dirty="0" smtClean="0"/>
              <a:t>, </a:t>
            </a:r>
            <a:r>
              <a:rPr lang="en-US" dirty="0" err="1" smtClean="0"/>
              <a:t>AfterViewInit</a:t>
            </a:r>
            <a:r>
              <a:rPr lang="en-US" dirty="0" smtClean="0"/>
              <a:t>, Component, </a:t>
            </a:r>
            <a:r>
              <a:rPr lang="en-US" dirty="0" err="1" smtClean="0"/>
              <a:t>DoCheck</a:t>
            </a:r>
            <a:r>
              <a:rPr lang="en-US" dirty="0" smtClean="0"/>
              <a:t>, Input, </a:t>
            </a:r>
            <a:r>
              <a:rPr lang="en-US" dirty="0" err="1" smtClean="0"/>
              <a:t>OnChanges</a:t>
            </a:r>
            <a:r>
              <a:rPr lang="en-US" dirty="0" smtClean="0"/>
              <a:t>, </a:t>
            </a:r>
            <a:r>
              <a:rPr lang="en-US" dirty="0" err="1" smtClean="0"/>
              <a:t>OnDestroy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OnInit</a:t>
            </a:r>
            <a:r>
              <a:rPr lang="en-US" dirty="0" smtClean="0"/>
              <a:t>, </a:t>
            </a:r>
            <a:r>
              <a:rPr lang="en-US" dirty="0" err="1" smtClean="0"/>
              <a:t>SimpleChanges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'@angular/core'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@Component({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selector</a:t>
            </a:r>
            <a:r>
              <a:rPr lang="en-US" dirty="0" smtClean="0"/>
              <a:t>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'app-sub'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templateUrl</a:t>
            </a:r>
            <a:r>
              <a:rPr lang="en-US" dirty="0" smtClean="0"/>
              <a:t>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'./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sub.component.html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styleUrls</a:t>
            </a:r>
            <a:r>
              <a:rPr lang="en-US" dirty="0" smtClean="0"/>
              <a:t>: [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'./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sub.component.css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smtClean="0"/>
              <a:t>})</a:t>
            </a:r>
            <a:br>
              <a:rPr lang="en-US" dirty="0" smtClean="0"/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class </a:t>
            </a:r>
            <a:r>
              <a:rPr lang="en-US" dirty="0" err="1" smtClean="0"/>
              <a:t>SubComponent</a:t>
            </a:r>
            <a:r>
              <a:rPr lang="en-US" dirty="0" smtClean="0"/>
              <a:t>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implements </a:t>
            </a:r>
            <a:r>
              <a:rPr lang="en-US" dirty="0" err="1" smtClean="0"/>
              <a:t>OnInit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OnChanges</a:t>
            </a:r>
            <a:r>
              <a:rPr lang="en-US" dirty="0" smtClean="0"/>
              <a:t>, </a:t>
            </a:r>
            <a:r>
              <a:rPr lang="en-US" dirty="0" err="1" smtClean="0"/>
              <a:t>DoCheck</a:t>
            </a:r>
            <a:r>
              <a:rPr lang="en-US" dirty="0" smtClean="0"/>
              <a:t>, </a:t>
            </a:r>
            <a:r>
              <a:rPr lang="en-US" dirty="0" err="1" smtClean="0"/>
              <a:t>AfterContentInit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AfterContentChecked</a:t>
            </a:r>
            <a:r>
              <a:rPr lang="en-US" dirty="0" smtClean="0"/>
              <a:t>, </a:t>
            </a:r>
            <a:r>
              <a:rPr lang="en-US" dirty="0" err="1" smtClean="0"/>
              <a:t>AfterViewInit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AfterViewChecked</a:t>
            </a:r>
            <a:r>
              <a:rPr lang="en-US" dirty="0" smtClean="0"/>
              <a:t>, </a:t>
            </a:r>
            <a:r>
              <a:rPr lang="en-US" dirty="0" err="1" smtClean="0"/>
              <a:t>OnDestroy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 </a:t>
            </a:r>
            <a:r>
              <a:rPr lang="en-US" dirty="0" smtClean="0"/>
              <a:t>=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'app works!'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@Input()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surname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ngOnInit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dirty="0" err="1" smtClean="0"/>
              <a:t>.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dirty="0" smtClean="0"/>
              <a:t>(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ngOnInit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after data-bound properties are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ngOnChanges</a:t>
            </a:r>
            <a:r>
              <a:rPr lang="en-US" dirty="0" smtClean="0"/>
              <a:t>(changes: </a:t>
            </a:r>
            <a:r>
              <a:rPr lang="en-US" dirty="0" err="1" smtClean="0"/>
              <a:t>SimpleChanges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dirty="0" err="1" smtClean="0"/>
              <a:t>.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dirty="0" smtClean="0"/>
              <a:t>(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ngOnChanges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after input properties change'</a:t>
            </a:r>
            <a:r>
              <a:rPr lang="en-US" dirty="0" smtClean="0"/>
              <a:t>, changes);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ngDoCheck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dirty="0" err="1" smtClean="0"/>
              <a:t>.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dirty="0" smtClean="0"/>
              <a:t>(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ngDoCheck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when the input properties are checked'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ngAfterContentInit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dirty="0" err="1" smtClean="0"/>
              <a:t>.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dirty="0" smtClean="0"/>
              <a:t>(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ngAfterContentInit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after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onInit.When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 the properties are initialized'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ngAfterContentChecked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dirty="0" err="1" smtClean="0"/>
              <a:t>.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dirty="0" smtClean="0"/>
              <a:t>(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ngAfterContentChecked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every time the content get checked'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ngAfterViewInit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dirty="0" err="1" smtClean="0"/>
              <a:t>.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dirty="0" smtClean="0"/>
              <a:t>(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ngAfterViewInit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after the component view is initialized'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ngAfterViewChecked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dirty="0" err="1" smtClean="0"/>
              <a:t>.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dirty="0" smtClean="0"/>
              <a:t>(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ngAfterViewChecked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every time the view get checked'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ngOnDestroy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dirty="0" err="1" smtClean="0"/>
              <a:t>.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dirty="0" smtClean="0"/>
              <a:t>(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ngOnDestroy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before the component instance get destroyed'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Sub.component.html</a:t>
            </a:r>
            <a:endParaRPr lang="en-US" dirty="0" smtClean="0"/>
          </a:p>
          <a:p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h1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{{title}}</a:t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h1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Name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[(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ngModel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)]="name"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Sub Component</a:t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 *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ngIf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="name"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app-sub [name]="name"</a:t>
            </a:r>
            <a:r>
              <a:rPr lang="en-US" dirty="0" smtClean="0">
                <a:effectLst/>
              </a:rPr>
              <a:t>&gt;&lt;/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app-sub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013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Let’s summarize what we saw in this video, we</a:t>
            </a:r>
            <a:r>
              <a:rPr lang="en-US" baseline="0" dirty="0" smtClean="0"/>
              <a:t> saw:</a:t>
            </a: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1100" b="1" dirty="0" smtClean="0">
                <a:solidFill>
                  <a:schemeClr val="accent4"/>
                </a:solidFill>
              </a:rPr>
              <a:t>What is the lifecycle of a component</a:t>
            </a: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1100" b="1" dirty="0" smtClean="0">
                <a:solidFill>
                  <a:schemeClr val="accent4"/>
                </a:solidFill>
              </a:rPr>
              <a:t>How to use the components lifecycle hooks</a:t>
            </a:r>
          </a:p>
        </p:txBody>
      </p:sp>
    </p:spTree>
    <p:extLst>
      <p:ext uri="{BB962C8B-B14F-4D97-AF65-F5344CB8AC3E}">
        <p14:creationId xmlns:p14="http://schemas.microsoft.com/office/powerpoint/2010/main" val="14995152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the next video we will see how to </a:t>
            </a:r>
            <a:r>
              <a:rPr lang="en-US" sz="1100" dirty="0" smtClean="0"/>
              <a:t>Create an Angular 2 Directives</a:t>
            </a:r>
            <a:r>
              <a:rPr lang="en-US" sz="1100" baseline="0" dirty="0" smtClean="0"/>
              <a:t> and Pipes</a:t>
            </a:r>
            <a:r>
              <a:rPr lang="en-US" dirty="0" smtClean="0"/>
              <a:t>,</a:t>
            </a:r>
            <a:r>
              <a:rPr lang="en-US" baseline="0" dirty="0" smtClean="0"/>
              <a:t> but for now 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fr-FR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</a:t>
            </a:r>
            <a:r>
              <a:rPr lang="en-US" baseline="0" dirty="0" smtClean="0"/>
              <a:t>everything. Thank you for watching this video.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71045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01600" indent="0">
              <a:buClr>
                <a:srgbClr val="434343"/>
              </a:buClr>
              <a:buFont typeface="Calibri"/>
              <a:buNone/>
            </a:pPr>
            <a:r>
              <a:rPr lang="en-US" dirty="0" smtClean="0"/>
              <a:t>This </a:t>
            </a:r>
            <a:r>
              <a:rPr lang="en-US" dirty="0" smtClean="0"/>
              <a:t>forth video</a:t>
            </a:r>
            <a:r>
              <a:rPr lang="en-US" baseline="0" dirty="0" smtClean="0"/>
              <a:t> </a:t>
            </a:r>
            <a:r>
              <a:rPr lang="en-US" baseline="0" dirty="0" smtClean="0"/>
              <a:t>we will learn </a:t>
            </a:r>
            <a:r>
              <a:rPr lang="en-US" dirty="0" smtClean="0"/>
              <a:t>what are </a:t>
            </a:r>
            <a:r>
              <a:rPr lang="en-US" sz="1100" dirty="0" smtClean="0"/>
              <a:t>Directives and Pipes</a:t>
            </a:r>
            <a:endParaRPr lang="en-US" sz="1100" dirty="0" smtClean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462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This first video</a:t>
            </a:r>
            <a:r>
              <a:rPr lang="en-US" baseline="0" dirty="0" smtClean="0"/>
              <a:t> we will see </a:t>
            </a:r>
            <a:r>
              <a:rPr lang="en-US" dirty="0" smtClean="0"/>
              <a:t>How</a:t>
            </a:r>
            <a:r>
              <a:rPr lang="en-US" baseline="0" dirty="0" smtClean="0"/>
              <a:t> to use the </a:t>
            </a:r>
            <a:r>
              <a:rPr lang="en-US" baseline="0" dirty="0" smtClean="0"/>
              <a:t>Angular </a:t>
            </a:r>
            <a:r>
              <a:rPr lang="en-US" dirty="0" smtClean="0"/>
              <a:t>template</a:t>
            </a:r>
            <a:r>
              <a:rPr lang="en-US" baseline="0" dirty="0" smtClean="0"/>
              <a:t> syntax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48159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We</a:t>
            </a:r>
            <a:r>
              <a:rPr lang="en-US" baseline="0" dirty="0" smtClean="0"/>
              <a:t> will learn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rgbClr val="434343"/>
                </a:solidFill>
              </a:rPr>
              <a:t>What is a @Directive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rgbClr val="434343"/>
                </a:solidFill>
              </a:rPr>
              <a:t>What is a  @Pipe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rgbClr val="434343"/>
                </a:solidFill>
              </a:rPr>
              <a:t>What are the Angular 2 Built-in Pipes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6646024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01600">
              <a:buClr>
                <a:srgbClr val="434343"/>
              </a:buClr>
            </a:pPr>
            <a:r>
              <a:rPr lang="en-US" sz="1100" dirty="0" smtClean="0">
                <a:solidFill>
                  <a:srgbClr val="434343"/>
                </a:solidFill>
              </a:rPr>
              <a:t>Angular 2 has three type od </a:t>
            </a:r>
            <a:r>
              <a:rPr lang="en-US" sz="1100" dirty="0" err="1" smtClean="0">
                <a:solidFill>
                  <a:srgbClr val="434343"/>
                </a:solidFill>
              </a:rPr>
              <a:t>direcrives</a:t>
            </a:r>
            <a:r>
              <a:rPr lang="en-US" sz="1100" dirty="0" smtClean="0">
                <a:solidFill>
                  <a:srgbClr val="434343"/>
                </a:solidFill>
              </a:rPr>
              <a:t>:</a:t>
            </a:r>
          </a:p>
          <a:p>
            <a:pPr marL="444500" indent="-342900">
              <a:buClr>
                <a:srgbClr val="434343"/>
              </a:buClr>
              <a:buFont typeface="Arial" charset="0"/>
              <a:buChar char="•"/>
            </a:pPr>
            <a:r>
              <a:rPr lang="en-US" sz="1100" dirty="0" smtClean="0">
                <a:solidFill>
                  <a:srgbClr val="434343"/>
                </a:solidFill>
              </a:rPr>
              <a:t>Components</a:t>
            </a:r>
          </a:p>
          <a:p>
            <a:pPr marL="444500" indent="-342900">
              <a:buClr>
                <a:srgbClr val="434343"/>
              </a:buClr>
              <a:buFont typeface="Arial" charset="0"/>
              <a:buChar char="•"/>
            </a:pPr>
            <a:r>
              <a:rPr lang="en-US" sz="1100" dirty="0" smtClean="0">
                <a:solidFill>
                  <a:srgbClr val="434343"/>
                </a:solidFill>
              </a:rPr>
              <a:t>Structural</a:t>
            </a:r>
          </a:p>
          <a:p>
            <a:pPr marL="444500" indent="-342900">
              <a:buClr>
                <a:srgbClr val="434343"/>
              </a:buClr>
              <a:buFont typeface="Arial" charset="0"/>
              <a:buChar char="•"/>
            </a:pPr>
            <a:r>
              <a:rPr lang="en-US" sz="1100" dirty="0" smtClean="0">
                <a:solidFill>
                  <a:srgbClr val="434343"/>
                </a:solidFill>
              </a:rPr>
              <a:t>Attribute</a:t>
            </a:r>
          </a:p>
          <a:p>
            <a:pPr marL="101600">
              <a:buClr>
                <a:srgbClr val="434343"/>
              </a:buClr>
            </a:pPr>
            <a:endParaRPr lang="en-US" sz="1100" dirty="0" smtClean="0">
              <a:solidFill>
                <a:srgbClr val="434343"/>
              </a:solidFill>
            </a:endParaRPr>
          </a:p>
          <a:p>
            <a:pPr marL="101600">
              <a:buClr>
                <a:srgbClr val="434343"/>
              </a:buClr>
            </a:pPr>
            <a:r>
              <a:rPr lang="en-US" sz="1100" dirty="0" smtClean="0">
                <a:solidFill>
                  <a:srgbClr val="434343"/>
                </a:solidFill>
              </a:rPr>
              <a:t>Attribute Directives are used to change the appearance or behavior of an element in a component. Attribute directives can accept one or more input parameters and listen on DOM events.</a:t>
            </a:r>
            <a:endParaRPr lang="en-US" sz="11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2324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terminal type : 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 new directive-pipe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 g directive red</a:t>
            </a:r>
          </a:p>
          <a:p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Red.directive.ts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 smtClean="0"/>
              <a:t>{Directive, </a:t>
            </a:r>
            <a:r>
              <a:rPr lang="en-US" dirty="0" err="1" smtClean="0"/>
              <a:t>ElementRef</a:t>
            </a:r>
            <a:r>
              <a:rPr lang="en-US" dirty="0" smtClean="0"/>
              <a:t>, </a:t>
            </a:r>
            <a:r>
              <a:rPr lang="en-US" dirty="0" err="1" smtClean="0"/>
              <a:t>HostListener</a:t>
            </a:r>
            <a:r>
              <a:rPr lang="en-US" dirty="0" smtClean="0"/>
              <a:t>, Input}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'@angular/core'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@Directive({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selector</a:t>
            </a:r>
            <a:r>
              <a:rPr lang="en-US" dirty="0" smtClean="0"/>
              <a:t>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'[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appRed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]'</a:t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smtClean="0"/>
              <a:t>})</a:t>
            </a:r>
            <a:br>
              <a:rPr lang="en-US" dirty="0" smtClean="0"/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class </a:t>
            </a:r>
            <a:r>
              <a:rPr lang="en-US" dirty="0" err="1" smtClean="0"/>
              <a:t>RedDirective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@Input()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fontStyle</a:t>
            </a:r>
            <a:r>
              <a:rPr lang="en-US" dirty="0" smtClean="0"/>
              <a:t>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constructor</a:t>
            </a:r>
            <a:r>
              <a:rPr lang="en-US" dirty="0" smtClean="0"/>
              <a:t>(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dirty="0" smtClean="0"/>
              <a:t>el: </a:t>
            </a:r>
            <a:r>
              <a:rPr lang="en-US" dirty="0" err="1" smtClean="0"/>
              <a:t>ElementRef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el.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nativeElement</a:t>
            </a:r>
            <a:r>
              <a:rPr lang="en-US" dirty="0" err="1" smtClean="0"/>
              <a:t>.style.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'red'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@</a:t>
            </a:r>
            <a:r>
              <a:rPr lang="en-US" dirty="0" err="1" smtClean="0"/>
              <a:t>HostListener</a:t>
            </a:r>
            <a:r>
              <a:rPr lang="en-US" dirty="0" smtClean="0"/>
              <a:t>(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mouseenter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dirty="0" smtClean="0"/>
              <a:t>)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onMouseEnter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dirty="0" err="1" smtClean="0"/>
              <a:t>.el.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nativeElement</a:t>
            </a:r>
            <a:r>
              <a:rPr lang="en-US" dirty="0" err="1" smtClean="0"/>
              <a:t>.style.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backgroundColor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'black'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dirty="0" err="1" smtClean="0"/>
              <a:t>.el.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nativeElement</a:t>
            </a:r>
            <a:r>
              <a:rPr lang="en-US" dirty="0" err="1" smtClean="0"/>
              <a:t>.style.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fontStyle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dirty="0" err="1" smtClean="0"/>
              <a:t>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fontStyle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@</a:t>
            </a:r>
            <a:r>
              <a:rPr lang="en-US" dirty="0" err="1" smtClean="0"/>
              <a:t>HostListener</a:t>
            </a:r>
            <a:r>
              <a:rPr lang="en-US" dirty="0" smtClean="0"/>
              <a:t>(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mouseleave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dirty="0" smtClean="0"/>
              <a:t>)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onMouseLeave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dirty="0" err="1" smtClean="0"/>
              <a:t>.el.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nativeElement</a:t>
            </a:r>
            <a:r>
              <a:rPr lang="en-US" dirty="0" err="1" smtClean="0"/>
              <a:t>.style.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backgroundColor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dirty="0" err="1" smtClean="0"/>
              <a:t>.el.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nativeElement</a:t>
            </a:r>
            <a:r>
              <a:rPr lang="en-US" dirty="0" err="1" smtClean="0"/>
              <a:t>.style.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fontStyle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App.component.html</a:t>
            </a:r>
            <a:endParaRPr lang="en-US" dirty="0" smtClean="0"/>
          </a:p>
          <a:p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h1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appRed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fontStyle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="italic"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{{title}}</a:t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h1</a:t>
            </a:r>
            <a:r>
              <a:rPr lang="en-US" dirty="0" smtClean="0">
                <a:effectLst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9492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rgbClr val="434343"/>
                </a:solidFill>
              </a:rPr>
              <a:t>A pipe transforms input data in to a desired output. 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rgbClr val="434343"/>
                </a:solidFill>
              </a:rPr>
              <a:t>Angular 2 provides some pipes out of the box, but also allows you to create your own Pipe.</a:t>
            </a:r>
            <a:endParaRPr lang="en-US" sz="11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2779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err="1" smtClean="0">
                <a:solidFill>
                  <a:srgbClr val="434343"/>
                </a:solidFill>
              </a:rPr>
              <a:t>DatePipe</a:t>
            </a:r>
            <a:endParaRPr lang="en-US" sz="1100" dirty="0" smtClean="0">
              <a:solidFill>
                <a:srgbClr val="434343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err="1" smtClean="0">
                <a:solidFill>
                  <a:srgbClr val="434343"/>
                </a:solidFill>
              </a:rPr>
              <a:t>UpperCasePipe</a:t>
            </a:r>
            <a:endParaRPr lang="en-US" sz="1100" dirty="0" smtClean="0">
              <a:solidFill>
                <a:srgbClr val="434343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err="1" smtClean="0">
                <a:solidFill>
                  <a:srgbClr val="434343"/>
                </a:solidFill>
              </a:rPr>
              <a:t>LowerCasePipe</a:t>
            </a:r>
            <a:endParaRPr lang="en-US" sz="1100" dirty="0" smtClean="0">
              <a:solidFill>
                <a:srgbClr val="434343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err="1" smtClean="0">
                <a:solidFill>
                  <a:srgbClr val="434343"/>
                </a:solidFill>
              </a:rPr>
              <a:t>CurrencyPipe</a:t>
            </a:r>
            <a:endParaRPr lang="en-US" sz="1100" dirty="0" smtClean="0">
              <a:solidFill>
                <a:srgbClr val="434343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err="1" smtClean="0">
                <a:solidFill>
                  <a:srgbClr val="434343"/>
                </a:solidFill>
              </a:rPr>
              <a:t>PercentPipe</a:t>
            </a:r>
            <a:endParaRPr lang="en-US" sz="1100" dirty="0" smtClean="0">
              <a:solidFill>
                <a:srgbClr val="434343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err="1" smtClean="0">
                <a:solidFill>
                  <a:srgbClr val="434343"/>
                </a:solidFill>
              </a:rPr>
              <a:t>DeciamalPipe</a:t>
            </a:r>
            <a:endParaRPr lang="en-US" sz="1100" dirty="0" smtClean="0">
              <a:solidFill>
                <a:srgbClr val="434343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err="1" smtClean="0">
                <a:solidFill>
                  <a:srgbClr val="434343"/>
                </a:solidFill>
              </a:rPr>
              <a:t>JsonPipe</a:t>
            </a:r>
            <a:endParaRPr lang="en-US" sz="1100" dirty="0" smtClean="0">
              <a:solidFill>
                <a:srgbClr val="434343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err="1" smtClean="0">
                <a:solidFill>
                  <a:srgbClr val="434343"/>
                </a:solidFill>
              </a:rPr>
              <a:t>LimitToPipe</a:t>
            </a:r>
            <a:endParaRPr lang="en-US" sz="1100" dirty="0" smtClean="0">
              <a:solidFill>
                <a:srgbClr val="434343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endParaRPr lang="en-US" sz="1100" dirty="0" smtClean="0">
              <a:solidFill>
                <a:srgbClr val="434343"/>
              </a:solidFill>
            </a:endParaRPr>
          </a:p>
          <a:p>
            <a:endParaRPr lang="en-US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53814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 g pipe format</a:t>
            </a:r>
          </a:p>
          <a:p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format.pipe.ts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 smtClean="0"/>
              <a:t>{Pipe, </a:t>
            </a:r>
            <a:r>
              <a:rPr lang="en-US" dirty="0" err="1" smtClean="0"/>
              <a:t>PipeTransform</a:t>
            </a:r>
            <a:r>
              <a:rPr lang="en-US" dirty="0" smtClean="0"/>
              <a:t>}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'@angular/core'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@Pipe({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dirty="0" smtClean="0"/>
              <a:t>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'format'</a:t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smtClean="0"/>
              <a:t>})</a:t>
            </a:r>
            <a:br>
              <a:rPr lang="en-US" dirty="0" smtClean="0"/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class </a:t>
            </a:r>
            <a:r>
              <a:rPr lang="en-US" dirty="0" err="1" smtClean="0"/>
              <a:t>FormatPipe</a:t>
            </a:r>
            <a:r>
              <a:rPr lang="en-US" dirty="0" smtClean="0"/>
              <a:t>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implements </a:t>
            </a:r>
            <a:r>
              <a:rPr lang="en-US" dirty="0" err="1" smtClean="0"/>
              <a:t>PipeTransform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</a:t>
            </a:r>
            <a:r>
              <a:rPr lang="en-US" dirty="0" smtClean="0"/>
              <a:t>(value: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en-US" dirty="0" smtClean="0"/>
              <a:t>, </a:t>
            </a:r>
            <a:r>
              <a:rPr lang="en-US" dirty="0" err="1" smtClean="0"/>
              <a:t>args</a:t>
            </a:r>
            <a:r>
              <a:rPr lang="en-US" dirty="0" smtClean="0"/>
              <a:t>?: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en-US" dirty="0" smtClean="0"/>
              <a:t>):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formatString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''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dirty="0" smtClean="0"/>
              <a:t>(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dirty="0" smtClean="0"/>
              <a:t>;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&lt; </a:t>
            </a:r>
            <a:r>
              <a:rPr lang="en-US" dirty="0" err="1" smtClean="0"/>
              <a:t>value.length</a:t>
            </a:r>
            <a:r>
              <a:rPr lang="en-US" dirty="0" smtClean="0"/>
              <a:t> -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;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dirty="0" smtClean="0"/>
              <a:t>++) {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formatString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formatString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+ value[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dirty="0" smtClean="0"/>
              <a:t>] +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'-'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formatString</a:t>
            </a:r>
            <a:r>
              <a:rPr lang="en-US" dirty="0" err="1" smtClean="0"/>
              <a:t>.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substr</a:t>
            </a:r>
            <a:r>
              <a:rPr lang="en-US" dirty="0" smtClean="0"/>
              <a:t>(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dirty="0" smtClean="0"/>
              <a:t>,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formatString</a:t>
            </a:r>
            <a:r>
              <a:rPr lang="en-US" dirty="0" err="1" smtClean="0"/>
              <a:t>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-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endParaRPr lang="en-US" dirty="0" smtClean="0"/>
          </a:p>
          <a:p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App.component.html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h1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appRed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fontStyle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="italic"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{{title}}</a:t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h1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{{title | uppercase}}</a:t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{{title | format}}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7332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Let’s summarize what we saw in this video, we</a:t>
            </a:r>
            <a:r>
              <a:rPr lang="en-US" baseline="0" dirty="0" smtClean="0"/>
              <a:t> saw:</a:t>
            </a: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1100" b="1" dirty="0" smtClean="0">
                <a:solidFill>
                  <a:schemeClr val="accent4"/>
                </a:solidFill>
              </a:rPr>
              <a:t>What is a structural Directive</a:t>
            </a: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1100" b="1" dirty="0" smtClean="0">
                <a:solidFill>
                  <a:schemeClr val="accent4"/>
                </a:solidFill>
              </a:rPr>
              <a:t>What are Pipes</a:t>
            </a: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1100" b="1" dirty="0" smtClean="0">
                <a:solidFill>
                  <a:schemeClr val="accent4"/>
                </a:solidFill>
              </a:rPr>
              <a:t>Angular 2 Built-in Pipes</a:t>
            </a:r>
          </a:p>
        </p:txBody>
      </p:sp>
    </p:spTree>
    <p:extLst>
      <p:ext uri="{BB962C8B-B14F-4D97-AF65-F5344CB8AC3E}">
        <p14:creationId xmlns:p14="http://schemas.microsoft.com/office/powerpoint/2010/main" val="19521556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the next video we will see</a:t>
            </a:r>
            <a:r>
              <a:rPr lang="en-US" baseline="0" dirty="0" smtClean="0"/>
              <a:t> how to </a:t>
            </a:r>
            <a:r>
              <a:rPr lang="en-US" baseline="0" dirty="0" smtClean="0"/>
              <a:t>create a </a:t>
            </a:r>
            <a:r>
              <a:rPr lang="en-US" baseline="0" dirty="0" smtClean="0"/>
              <a:t>form with Angular 2</a:t>
            </a:r>
            <a:r>
              <a:rPr lang="en-US" dirty="0" smtClean="0"/>
              <a:t>,</a:t>
            </a:r>
            <a:r>
              <a:rPr lang="en-US" baseline="0" dirty="0" smtClean="0"/>
              <a:t> but for now 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fr-FR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</a:t>
            </a:r>
            <a:r>
              <a:rPr lang="en-US" baseline="0" dirty="0" smtClean="0"/>
              <a:t>everything. Thank you for watching this video.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4212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</a:t>
            </a:r>
            <a:r>
              <a:rPr lang="en-US" baseline="0" dirty="0" smtClean="0"/>
              <a:t> </a:t>
            </a:r>
            <a:r>
              <a:rPr lang="en-US" dirty="0" smtClean="0"/>
              <a:t>This </a:t>
            </a:r>
            <a:r>
              <a:rPr lang="en-US" dirty="0" smtClean="0"/>
              <a:t>fifth video</a:t>
            </a:r>
            <a:r>
              <a:rPr lang="en-US" baseline="0" dirty="0" smtClean="0"/>
              <a:t> </a:t>
            </a:r>
            <a:r>
              <a:rPr lang="en-US" baseline="0" dirty="0" smtClean="0"/>
              <a:t>we will learn </a:t>
            </a:r>
            <a:r>
              <a:rPr lang="en-US" dirty="0" smtClean="0"/>
              <a:t>How</a:t>
            </a:r>
            <a:r>
              <a:rPr lang="en-US" baseline="0" dirty="0" smtClean="0"/>
              <a:t> to Create an Angular 2 Form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9811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We</a:t>
            </a:r>
            <a:r>
              <a:rPr lang="en-US" baseline="0" dirty="0" smtClean="0"/>
              <a:t> will learn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rgbClr val="434343"/>
                </a:solidFill>
              </a:rPr>
              <a:t>How to use Template driven forms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smtClean="0">
                <a:solidFill>
                  <a:srgbClr val="434343"/>
                </a:solidFill>
              </a:rPr>
              <a:t>And</a:t>
            </a:r>
            <a:r>
              <a:rPr lang="en-US" sz="1100" baseline="0" smtClean="0">
                <a:solidFill>
                  <a:srgbClr val="434343"/>
                </a:solidFill>
              </a:rPr>
              <a:t> how to use </a:t>
            </a:r>
            <a:r>
              <a:rPr lang="en-US" sz="1100" smtClean="0">
                <a:solidFill>
                  <a:srgbClr val="434343"/>
                </a:solidFill>
              </a:rPr>
              <a:t>Reactive </a:t>
            </a:r>
            <a:r>
              <a:rPr lang="en-US" sz="1100" dirty="0" smtClean="0">
                <a:solidFill>
                  <a:srgbClr val="434343"/>
                </a:solidFill>
              </a:rPr>
              <a:t>forms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endParaRPr lang="en-US" sz="1100" dirty="0" smtClean="0">
              <a:solidFill>
                <a:srgbClr val="434343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endParaRPr lang="en-US" sz="1100" u="sng" dirty="0" smtClean="0">
              <a:solidFill>
                <a:srgbClr val="434343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endParaRPr lang="en-US" sz="1100" dirty="0" smtClean="0">
              <a:solidFill>
                <a:srgbClr val="434343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endParaRPr lang="en-US" sz="1100" dirty="0" smtClean="0"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354592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We</a:t>
            </a:r>
            <a:r>
              <a:rPr lang="en-US" baseline="0" dirty="0" smtClean="0"/>
              <a:t> will learn 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rgbClr val="434343"/>
                </a:solidFill>
              </a:rPr>
              <a:t>How</a:t>
            </a:r>
            <a:r>
              <a:rPr lang="en-US" sz="1100" baseline="0" dirty="0" smtClean="0">
                <a:solidFill>
                  <a:srgbClr val="434343"/>
                </a:solidFill>
              </a:rPr>
              <a:t> to bind </a:t>
            </a:r>
            <a:r>
              <a:rPr lang="en-US" sz="1100" dirty="0" smtClean="0">
                <a:solidFill>
                  <a:srgbClr val="434343"/>
                </a:solidFill>
              </a:rPr>
              <a:t>Events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rgbClr val="434343"/>
                </a:solidFill>
              </a:rPr>
              <a:t>How</a:t>
            </a:r>
            <a:r>
              <a:rPr lang="en-US" sz="1100" baseline="0" dirty="0" smtClean="0">
                <a:solidFill>
                  <a:srgbClr val="434343"/>
                </a:solidFill>
              </a:rPr>
              <a:t> to bind </a:t>
            </a:r>
            <a:r>
              <a:rPr lang="en-US" sz="1100" dirty="0" smtClean="0">
                <a:solidFill>
                  <a:srgbClr val="434343"/>
                </a:solidFill>
              </a:rPr>
              <a:t>Properties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rgbClr val="434343"/>
                </a:solidFill>
              </a:rPr>
              <a:t>What</a:t>
            </a:r>
            <a:r>
              <a:rPr lang="en-US" sz="1100" baseline="0" dirty="0" smtClean="0">
                <a:solidFill>
                  <a:srgbClr val="434343"/>
                </a:solidFill>
              </a:rPr>
              <a:t> are s</a:t>
            </a:r>
            <a:r>
              <a:rPr lang="en-US" sz="1100" dirty="0" smtClean="0">
                <a:solidFill>
                  <a:srgbClr val="434343"/>
                </a:solidFill>
              </a:rPr>
              <a:t>tructural directives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rgbClr val="434343"/>
                </a:solidFill>
              </a:rPr>
              <a:t>What</a:t>
            </a:r>
            <a:r>
              <a:rPr lang="en-US" sz="1100" baseline="0" dirty="0" smtClean="0">
                <a:solidFill>
                  <a:srgbClr val="434343"/>
                </a:solidFill>
              </a:rPr>
              <a:t> are </a:t>
            </a:r>
            <a:r>
              <a:rPr lang="en-US" sz="1100" dirty="0" smtClean="0">
                <a:solidFill>
                  <a:srgbClr val="434343"/>
                </a:solidFill>
              </a:rPr>
              <a:t>Attribute </a:t>
            </a:r>
            <a:r>
              <a:rPr lang="en-US" sz="1100" dirty="0" smtClean="0">
                <a:solidFill>
                  <a:srgbClr val="434343"/>
                </a:solidFill>
              </a:rPr>
              <a:t>directives</a:t>
            </a:r>
            <a:endParaRPr lang="en-US" sz="1100" dirty="0" smtClean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418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1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use  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</a:t>
            </a:r>
            <a:r>
              <a:rPr lang="en-US" sz="11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driven forms you have to import the </a:t>
            </a:r>
            <a:r>
              <a:rPr lang="en-US" sz="11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FormsModule</a:t>
            </a:r>
            <a:r>
              <a:rPr lang="en-US" sz="11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your project.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1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kind of form are easy to implement, but also they have really limited functionality.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1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validation of a 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</a:t>
            </a:r>
            <a:r>
              <a:rPr lang="en-US" sz="11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driven forms is </a:t>
            </a:r>
            <a:r>
              <a:rPr lang="en-US" sz="11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asyncronus</a:t>
            </a:r>
            <a:r>
              <a:rPr lang="en-US" sz="11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because based on DOM events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1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the elements of your form have to be bided using the </a:t>
            </a:r>
            <a:r>
              <a:rPr lang="en-US" sz="1100" dirty="0" err="1" smtClean="0">
                <a:solidFill>
                  <a:srgbClr val="434343"/>
                </a:solidFill>
              </a:rPr>
              <a:t>NgModel</a:t>
            </a:r>
            <a:r>
              <a:rPr lang="en-US" sz="1100" dirty="0" smtClean="0">
                <a:solidFill>
                  <a:srgbClr val="434343"/>
                </a:solidFill>
              </a:rPr>
              <a:t> directives.</a:t>
            </a:r>
            <a:endParaRPr lang="en-US" sz="11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79357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example is</a:t>
            </a:r>
            <a:r>
              <a:rPr lang="en-US" baseline="0" dirty="0" smtClean="0"/>
              <a:t> on template driven form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TS:</a:t>
            </a:r>
          </a:p>
          <a:p>
            <a:endParaRPr lang="en-US" dirty="0" smtClean="0"/>
          </a:p>
          <a:p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 smtClean="0"/>
              <a:t>{Component}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'@angular/core'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@Component({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selector</a:t>
            </a:r>
            <a:r>
              <a:rPr lang="en-US" dirty="0" smtClean="0"/>
              <a:t>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'app-root'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templateUrl</a:t>
            </a:r>
            <a:r>
              <a:rPr lang="en-US" dirty="0" smtClean="0"/>
              <a:t>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'./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app.component.html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>
                <a:effectLst/>
              </a:rPr>
              <a:t>styleUrls</a:t>
            </a:r>
            <a:r>
              <a:rPr lang="en-US" dirty="0" smtClean="0"/>
              <a:t>: [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'./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app.component.css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smtClean="0"/>
              <a:t>})</a:t>
            </a:r>
            <a:br>
              <a:rPr lang="en-US" dirty="0" smtClean="0"/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class </a:t>
            </a:r>
            <a:r>
              <a:rPr lang="en-US" dirty="0" err="1" smtClean="0"/>
              <a:t>AppComponent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 </a:t>
            </a:r>
            <a:r>
              <a:rPr lang="en-US" dirty="0" smtClean="0"/>
              <a:t>=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'Registration Form!'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</a:t>
            </a:r>
            <a:r>
              <a:rPr lang="en-US" dirty="0" smtClean="0"/>
              <a:t>= {};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onSubmit</a:t>
            </a:r>
            <a:r>
              <a:rPr lang="en-US" dirty="0" smtClean="0"/>
              <a:t>(event: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dirty="0" err="1" smtClean="0"/>
              <a:t>.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dirty="0" smtClean="0"/>
              <a:t>(event,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dirty="0" err="1" smtClean="0"/>
              <a:t>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b="1" dirty="0" smtClean="0"/>
              <a:t>HTML: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h1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{{title}}</a:t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h1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 #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registrationForm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ngForm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(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ngSubmit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)="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onSubmit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($event)"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Username: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type="text" name="username"</a:t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[(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ngModel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)]="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user.username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required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effectLst/>
              </a:rPr>
              <a:t>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Password: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type="password" name="password"</a:t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[(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ngModel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)]="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user.password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required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effectLst/>
              </a:rPr>
              <a:t>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 type="submit" [disabled]="!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registrationForm.valid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Submit</a:t>
            </a:r>
            <a:r>
              <a:rPr lang="en-US" dirty="0" smtClean="0">
                <a:effectLst/>
              </a:rPr>
              <a:t>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is a form to register a new user</a:t>
            </a:r>
          </a:p>
          <a:p>
            <a:r>
              <a:rPr lang="en-US" dirty="0" smtClean="0"/>
              <a:t>The name of this form is #</a:t>
            </a:r>
            <a:r>
              <a:rPr lang="en-US" dirty="0" err="1" smtClean="0"/>
              <a:t>registrationForm</a:t>
            </a:r>
            <a:r>
              <a:rPr lang="en-US" dirty="0" smtClean="0"/>
              <a:t> When this form is submitted,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onSubmit</a:t>
            </a:r>
            <a:r>
              <a:rPr lang="en-US" baseline="0" dirty="0" smtClean="0"/>
              <a:t> function get called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2666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u="none" dirty="0" smtClean="0"/>
              <a:t>Reactive</a:t>
            </a:r>
            <a:r>
              <a:rPr lang="en-US" u="none" baseline="0" dirty="0" smtClean="0"/>
              <a:t> forms, as the name suggest helps to create forms using a reactive style of programming. </a:t>
            </a:r>
          </a:p>
          <a:p>
            <a:pPr marL="171450" lvl="0" indent="-171450">
              <a:spcBef>
                <a:spcPts val="0"/>
              </a:spcBef>
              <a:buFont typeface="Arial" charset="0"/>
              <a:buChar char="•"/>
            </a:pPr>
            <a:r>
              <a:rPr lang="en-US" sz="1100" b="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use Reactive form you have to use the </a:t>
            </a:r>
            <a:r>
              <a:rPr lang="en-US" sz="1100" u="none" dirty="0" err="1" smtClean="0">
                <a:solidFill>
                  <a:srgbClr val="434343"/>
                </a:solidFill>
              </a:rPr>
              <a:t>ReactiveFormsModule</a:t>
            </a:r>
            <a:r>
              <a:rPr lang="en-US" sz="1100" u="none" dirty="0" smtClean="0">
                <a:solidFill>
                  <a:srgbClr val="434343"/>
                </a:solidFill>
              </a:rPr>
              <a:t>,</a:t>
            </a:r>
            <a:r>
              <a:rPr lang="en-US" sz="1100" u="none" baseline="0" dirty="0" smtClean="0">
                <a:solidFill>
                  <a:srgbClr val="434343"/>
                </a:solidFill>
              </a:rPr>
              <a:t> This</a:t>
            </a:r>
            <a:r>
              <a:rPr lang="en-US" sz="1100" u="none" dirty="0" smtClean="0">
                <a:solidFill>
                  <a:srgbClr val="434343"/>
                </a:solidFill>
              </a:rPr>
              <a:t> module allow you</a:t>
            </a:r>
            <a:r>
              <a:rPr lang="en-US" sz="1100" u="none" baseline="0" dirty="0" smtClean="0">
                <a:solidFill>
                  <a:srgbClr val="434343"/>
                </a:solidFill>
              </a:rPr>
              <a:t> to use the objects </a:t>
            </a:r>
            <a:r>
              <a:rPr lang="en-US" sz="1100" u="none" dirty="0" err="1" smtClean="0">
                <a:solidFill>
                  <a:srgbClr val="434343"/>
                </a:solidFill>
              </a:rPr>
              <a:t>FormBuilder</a:t>
            </a:r>
            <a:r>
              <a:rPr lang="en-US" sz="1100" u="none" dirty="0" smtClean="0">
                <a:solidFill>
                  <a:srgbClr val="434343"/>
                </a:solidFill>
              </a:rPr>
              <a:t>,</a:t>
            </a:r>
            <a:r>
              <a:rPr lang="en-US" sz="1100" u="none" baseline="0" dirty="0" smtClean="0">
                <a:solidFill>
                  <a:srgbClr val="434343"/>
                </a:solidFill>
              </a:rPr>
              <a:t> </a:t>
            </a:r>
            <a:r>
              <a:rPr lang="en-US" sz="1100" u="none" dirty="0" err="1" smtClean="0">
                <a:solidFill>
                  <a:srgbClr val="434343"/>
                </a:solidFill>
              </a:rPr>
              <a:t>FormControl</a:t>
            </a:r>
            <a:r>
              <a:rPr lang="en-US" sz="1100" u="none" baseline="0" dirty="0" smtClean="0">
                <a:solidFill>
                  <a:srgbClr val="434343"/>
                </a:solidFill>
              </a:rPr>
              <a:t> </a:t>
            </a:r>
            <a:r>
              <a:rPr lang="en-US" sz="1100" u="none" dirty="0" smtClean="0">
                <a:solidFill>
                  <a:srgbClr val="434343"/>
                </a:solidFill>
              </a:rPr>
              <a:t>and </a:t>
            </a:r>
            <a:r>
              <a:rPr lang="en-US" sz="1100" u="none" dirty="0" err="1" smtClean="0">
                <a:solidFill>
                  <a:srgbClr val="434343"/>
                </a:solidFill>
              </a:rPr>
              <a:t>FormGroup</a:t>
            </a:r>
            <a:endParaRPr lang="en-US" sz="1100" u="none" dirty="0" smtClean="0">
              <a:solidFill>
                <a:srgbClr val="434343"/>
              </a:solidFill>
            </a:endParaRPr>
          </a:p>
          <a:p>
            <a:pPr marL="171450" lvl="0" indent="-171450">
              <a:spcBef>
                <a:spcPts val="0"/>
              </a:spcBef>
              <a:buFont typeface="Arial" charset="0"/>
              <a:buChar char="•"/>
            </a:pPr>
            <a:r>
              <a:rPr lang="en-US" sz="1100" b="0" i="0" u="none" kern="1200" baseline="0" dirty="0" smtClean="0">
                <a:solidFill>
                  <a:srgbClr val="434343"/>
                </a:solidFill>
                <a:effectLst/>
                <a:latin typeface="+mn-lt"/>
                <a:ea typeface="+mn-ea"/>
                <a:cs typeface="+mn-cs"/>
              </a:rPr>
              <a:t>This type of forms directly bind the control objects with the elements in the template</a:t>
            </a:r>
            <a:endParaRPr lang="en-US" sz="1100" b="0" i="0" u="non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spcBef>
                <a:spcPts val="0"/>
              </a:spcBef>
              <a:buFont typeface="Arial" charset="0"/>
              <a:buChar char="•"/>
            </a:pPr>
            <a:r>
              <a:rPr lang="en-US" sz="11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Doing so you can programmatically</a:t>
            </a:r>
            <a:r>
              <a:rPr lang="en-US" sz="1100" b="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define your form validation making it </a:t>
            </a:r>
            <a:r>
              <a:rPr lang="en-US" sz="1100" u="none" dirty="0" smtClean="0">
                <a:solidFill>
                  <a:srgbClr val="434343"/>
                </a:solidFill>
              </a:rPr>
              <a:t>Synchronous </a:t>
            </a:r>
          </a:p>
          <a:p>
            <a:pPr marL="171450" lvl="0" indent="-171450">
              <a:spcBef>
                <a:spcPts val="0"/>
              </a:spcBef>
              <a:buFont typeface="Arial" charset="0"/>
              <a:buChar char="•"/>
            </a:pPr>
            <a:r>
              <a:rPr lang="en-US" sz="1100" b="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Reactive form </a:t>
            </a:r>
            <a:r>
              <a:rPr lang="en-US" sz="1100" u="none" baseline="0" dirty="0" smtClean="0">
                <a:solidFill>
                  <a:srgbClr val="434343"/>
                </a:solidFill>
              </a:rPr>
              <a:t>using the </a:t>
            </a:r>
            <a:r>
              <a:rPr lang="en-US" sz="1100" u="none" dirty="0" err="1" smtClean="0">
                <a:solidFill>
                  <a:srgbClr val="434343"/>
                </a:solidFill>
              </a:rPr>
              <a:t>FormControl</a:t>
            </a:r>
            <a:r>
              <a:rPr lang="en-US" sz="1100" u="none" baseline="0" dirty="0" smtClean="0">
                <a:solidFill>
                  <a:srgbClr val="434343"/>
                </a:solidFill>
              </a:rPr>
              <a:t> object allow you to subscribe on the form elements and be notified when something changes</a:t>
            </a:r>
          </a:p>
          <a:p>
            <a:pPr marL="171450" lvl="0" indent="-171450">
              <a:spcBef>
                <a:spcPts val="0"/>
              </a:spcBef>
              <a:buFont typeface="Arial" charset="0"/>
              <a:buChar char="•"/>
            </a:pPr>
            <a:r>
              <a:rPr lang="en-US" sz="1100" u="none" baseline="0" dirty="0" smtClean="0">
                <a:solidFill>
                  <a:srgbClr val="434343"/>
                </a:solidFill>
              </a:rPr>
              <a:t>And in the end because the form structure and validation are defined in the component logic, they are easy to tests.</a:t>
            </a:r>
            <a:endParaRPr lang="en-US" u="none" baseline="0" dirty="0" smtClean="0"/>
          </a:p>
        </p:txBody>
      </p:sp>
    </p:spTree>
    <p:extLst>
      <p:ext uri="{BB962C8B-B14F-4D97-AF65-F5344CB8AC3E}">
        <p14:creationId xmlns:p14="http://schemas.microsoft.com/office/powerpoint/2010/main" val="9832719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APP.MODULE.TS:</a:t>
            </a:r>
          </a:p>
          <a:p>
            <a:endParaRPr lang="en-US" sz="11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imports</a:t>
            </a:r>
            <a:r>
              <a:rPr lang="en-US" dirty="0" smtClean="0"/>
              <a:t>: [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BrowserModule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HttpModule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ReactiveFormsModule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],</a:t>
            </a:r>
          </a:p>
          <a:p>
            <a:endParaRPr lang="en-US" dirty="0" smtClean="0"/>
          </a:p>
          <a:p>
            <a:r>
              <a:rPr lang="en-US" dirty="0" smtClean="0"/>
              <a:t>TS:</a:t>
            </a:r>
          </a:p>
          <a:p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 smtClean="0"/>
              <a:t>{Component}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'@angular/core'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 smtClean="0"/>
              <a:t>{</a:t>
            </a:r>
            <a:r>
              <a:rPr lang="en-US" dirty="0" err="1" smtClean="0"/>
              <a:t>FormBuilder</a:t>
            </a:r>
            <a:r>
              <a:rPr lang="en-US" dirty="0" smtClean="0"/>
              <a:t>, </a:t>
            </a:r>
            <a:r>
              <a:rPr lang="en-US" dirty="0" err="1" smtClean="0"/>
              <a:t>FormControl</a:t>
            </a:r>
            <a:r>
              <a:rPr lang="en-US" dirty="0" smtClean="0"/>
              <a:t>, </a:t>
            </a:r>
            <a:r>
              <a:rPr lang="en-US" dirty="0" err="1" smtClean="0"/>
              <a:t>FormGroup</a:t>
            </a:r>
            <a:r>
              <a:rPr lang="en-US" dirty="0" smtClean="0"/>
              <a:t>, Validators}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'@angular/forms'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@Component({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selector</a:t>
            </a:r>
            <a:r>
              <a:rPr lang="en-US" dirty="0" smtClean="0"/>
              <a:t>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'app-root'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templateUrl</a:t>
            </a:r>
            <a:r>
              <a:rPr lang="en-US" dirty="0" smtClean="0"/>
              <a:t>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'./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app.component.html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styleUrls</a:t>
            </a:r>
            <a:r>
              <a:rPr lang="en-US" dirty="0" smtClean="0"/>
              <a:t>: [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'./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app.component.css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smtClean="0"/>
              <a:t>})</a:t>
            </a:r>
            <a:br>
              <a:rPr lang="en-US" dirty="0" smtClean="0"/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class </a:t>
            </a:r>
            <a:r>
              <a:rPr lang="en-US" dirty="0" err="1" smtClean="0"/>
              <a:t>AppComponent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 </a:t>
            </a:r>
            <a:r>
              <a:rPr lang="en-US" dirty="0" smtClean="0"/>
              <a:t>=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'Registration Form!'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signUpForm</a:t>
            </a:r>
            <a:r>
              <a:rPr lang="en-US" dirty="0" smtClean="0"/>
              <a:t>: </a:t>
            </a:r>
            <a:r>
              <a:rPr lang="en-US" dirty="0" err="1" smtClean="0"/>
              <a:t>FormGroup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username </a:t>
            </a:r>
            <a:r>
              <a:rPr lang="en-US" dirty="0" smtClean="0"/>
              <a:t>=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dirty="0" err="1" smtClean="0"/>
              <a:t>FormControl</a:t>
            </a:r>
            <a:r>
              <a:rPr lang="en-US" dirty="0" smtClean="0"/>
              <a:t>(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''</a:t>
            </a:r>
            <a:r>
              <a:rPr lang="en-US" dirty="0" smtClean="0"/>
              <a:t>, </a:t>
            </a:r>
            <a:r>
              <a:rPr lang="en-US" dirty="0" err="1" smtClean="0"/>
              <a:t>Validators.</a:t>
            </a:r>
            <a:r>
              <a:rPr lang="en-US" i="1" dirty="0" err="1" smtClean="0">
                <a:effectLst/>
              </a:rPr>
              <a:t>required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 </a:t>
            </a:r>
            <a:r>
              <a:rPr lang="en-US" dirty="0" smtClean="0"/>
              <a:t>=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dirty="0" err="1" smtClean="0"/>
              <a:t>FormControl</a:t>
            </a:r>
            <a:r>
              <a:rPr lang="en-US" dirty="0" smtClean="0"/>
              <a:t>(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''</a:t>
            </a:r>
            <a:r>
              <a:rPr lang="en-US" dirty="0" smtClean="0"/>
              <a:t>, </a:t>
            </a:r>
            <a:r>
              <a:rPr lang="en-US" dirty="0" err="1" smtClean="0"/>
              <a:t>Validators.</a:t>
            </a:r>
            <a:r>
              <a:rPr lang="en-US" i="1" dirty="0" err="1" smtClean="0">
                <a:effectLst/>
              </a:rPr>
              <a:t>required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constructor</a:t>
            </a:r>
            <a:r>
              <a:rPr lang="en-US" dirty="0" smtClean="0"/>
              <a:t>(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dirty="0" smtClean="0"/>
              <a:t>fb: </a:t>
            </a:r>
            <a:r>
              <a:rPr lang="en-US" dirty="0" err="1" smtClean="0"/>
              <a:t>FormBuilder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dirty="0" err="1" smtClean="0"/>
              <a:t>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signUpForm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dirty="0" err="1" smtClean="0"/>
              <a:t>.fb.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</a:t>
            </a:r>
            <a:r>
              <a:rPr lang="en-US" dirty="0" smtClean="0"/>
              <a:t>({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username</a:t>
            </a:r>
            <a:r>
              <a:rPr lang="en-US" dirty="0" smtClean="0"/>
              <a:t>: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dirty="0" err="1" smtClean="0"/>
              <a:t>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username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en-US" dirty="0" smtClean="0"/>
              <a:t>: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dirty="0" err="1" smtClean="0"/>
              <a:t>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 smtClean="0"/>
              <a:t>});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usernameControl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dirty="0" err="1" smtClean="0"/>
              <a:t>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signUpForm</a:t>
            </a:r>
            <a:r>
              <a:rPr lang="en-US" dirty="0" err="1" smtClean="0"/>
              <a:t>.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en-US" dirty="0" smtClean="0"/>
              <a:t>(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'username'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usernameControl</a:t>
            </a:r>
            <a:r>
              <a:rPr lang="en-US" dirty="0" err="1" smtClean="0"/>
              <a:t>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valueChanges</a:t>
            </a:r>
            <a:r>
              <a:rPr lang="en-US" dirty="0" err="1" smtClean="0"/>
              <a:t>.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forEach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      (value: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dirty="0" smtClean="0"/>
              <a:t>) =&gt; </a:t>
            </a:r>
            <a:r>
              <a:rPr lang="en-US" sz="11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dirty="0" err="1" smtClean="0"/>
              <a:t>.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dirty="0" smtClean="0"/>
              <a:t>(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'change'</a:t>
            </a:r>
            <a:r>
              <a:rPr lang="en-US" dirty="0" smtClean="0"/>
              <a:t>, value)</a:t>
            </a:r>
            <a:br>
              <a:rPr lang="en-US" dirty="0" smtClean="0"/>
            </a:br>
            <a:r>
              <a:rPr lang="en-US" dirty="0" smtClean="0"/>
              <a:t>    );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onSubmit</a:t>
            </a:r>
            <a:r>
              <a:rPr lang="en-US" dirty="0" smtClean="0"/>
              <a:t>(event: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dirty="0" err="1" smtClean="0"/>
              <a:t>.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dirty="0" smtClean="0"/>
              <a:t>(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dirty="0" err="1" smtClean="0"/>
              <a:t>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signUpForm</a:t>
            </a:r>
            <a:r>
              <a:rPr lang="en-US" dirty="0" err="1" smtClean="0"/>
              <a:t>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HTML:</a:t>
            </a:r>
          </a:p>
          <a:p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h1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{{title}}</a:t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h1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 [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formGroup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]="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signUpForm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(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ngSubmit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)="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onSubmit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Username: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type="text" name="username"</a:t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formControlName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="username"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effectLst/>
              </a:rPr>
              <a:t>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Password: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type="password" name="password"</a:t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formControlName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="password"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effectLst/>
              </a:rPr>
              <a:t>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 type="submit" [disabled]="!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signUpForm.valid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Submit</a:t>
            </a:r>
            <a:r>
              <a:rPr lang="en-US" dirty="0" smtClean="0">
                <a:effectLst/>
              </a:rPr>
              <a:t>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36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Let’s summarize what we saw in this video, we</a:t>
            </a:r>
            <a:r>
              <a:rPr lang="en-US" baseline="0" dirty="0" smtClean="0"/>
              <a:t> saw:</a:t>
            </a: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1100" b="1" dirty="0" smtClean="0">
                <a:solidFill>
                  <a:schemeClr val="accent4"/>
                </a:solidFill>
              </a:rPr>
              <a:t>Template driven forms</a:t>
            </a: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1100" b="1" dirty="0" smtClean="0">
                <a:solidFill>
                  <a:schemeClr val="accent4"/>
                </a:solidFill>
              </a:rPr>
              <a:t>Reactive forms</a:t>
            </a:r>
          </a:p>
        </p:txBody>
      </p:sp>
    </p:spTree>
    <p:extLst>
      <p:ext uri="{BB962C8B-B14F-4D97-AF65-F5344CB8AC3E}">
        <p14:creationId xmlns:p14="http://schemas.microsoft.com/office/powerpoint/2010/main" val="19546712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the next video we will see</a:t>
            </a:r>
            <a:r>
              <a:rPr lang="en-US" baseline="0" dirty="0" smtClean="0"/>
              <a:t> how to validate a form with Angular 2</a:t>
            </a:r>
            <a:r>
              <a:rPr lang="en-US" dirty="0" smtClean="0"/>
              <a:t>,</a:t>
            </a:r>
            <a:r>
              <a:rPr lang="en-US" baseline="0" dirty="0" smtClean="0"/>
              <a:t> but for now 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fr-FR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en-US" sz="11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</a:t>
            </a:r>
            <a:r>
              <a:rPr lang="en-US" baseline="0" smtClean="0"/>
              <a:t>everything. </a:t>
            </a:r>
            <a:r>
              <a:rPr lang="en-US" baseline="0" dirty="0" smtClean="0"/>
              <a:t>Thank you for watching this video.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2397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This </a:t>
            </a:r>
            <a:r>
              <a:rPr lang="en-US" dirty="0" err="1" smtClean="0"/>
              <a:t>sisxth</a:t>
            </a:r>
            <a:r>
              <a:rPr lang="en-US" dirty="0" smtClean="0"/>
              <a:t> video</a:t>
            </a:r>
            <a:r>
              <a:rPr lang="en-US" baseline="0" dirty="0" smtClean="0"/>
              <a:t> </a:t>
            </a:r>
            <a:r>
              <a:rPr lang="en-US" baseline="0" dirty="0" smtClean="0"/>
              <a:t>we will learn </a:t>
            </a:r>
            <a:r>
              <a:rPr lang="en-US" dirty="0" smtClean="0"/>
              <a:t>How</a:t>
            </a:r>
            <a:r>
              <a:rPr lang="en-US" baseline="0" dirty="0" smtClean="0"/>
              <a:t> to validate a form with Angular 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94383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We</a:t>
            </a:r>
            <a:r>
              <a:rPr lang="en-US" baseline="0" dirty="0" smtClean="0"/>
              <a:t> will learn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rgbClr val="434343"/>
                </a:solidFill>
              </a:rPr>
              <a:t>Default validators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rgbClr val="434343"/>
                </a:solidFill>
              </a:rPr>
              <a:t>Custom validators</a:t>
            </a:r>
            <a:endParaRPr lang="en-US" sz="1100" baseline="0" dirty="0" smtClean="0">
              <a:solidFill>
                <a:schemeClr val="tx1"/>
              </a:solidFill>
            </a:endParaRPr>
          </a:p>
          <a:p>
            <a:pPr marL="457200" marR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Tx/>
              <a:buFont typeface="Calibri"/>
              <a:buChar char="●"/>
              <a:tabLst/>
              <a:defRPr/>
            </a:pPr>
            <a:r>
              <a:rPr lang="en-US" sz="1100" dirty="0" smtClean="0">
                <a:solidFill>
                  <a:srgbClr val="434343"/>
                </a:solidFill>
              </a:rPr>
              <a:t>Form status CSS classes 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endParaRPr lang="en-US" sz="1100" dirty="0" smtClean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050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rgbClr val="434343"/>
                </a:solidFill>
              </a:rPr>
              <a:t>required - some input must be provided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err="1" smtClean="0">
                <a:solidFill>
                  <a:srgbClr val="434343"/>
                </a:solidFill>
              </a:rPr>
              <a:t>minLength</a:t>
            </a:r>
            <a:r>
              <a:rPr lang="en-US" sz="1100" dirty="0" smtClean="0">
                <a:solidFill>
                  <a:srgbClr val="434343"/>
                </a:solidFill>
              </a:rPr>
              <a:t> - a number specifying the minimum length allowed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err="1" smtClean="0">
                <a:solidFill>
                  <a:srgbClr val="434343"/>
                </a:solidFill>
              </a:rPr>
              <a:t>maxLength</a:t>
            </a:r>
            <a:r>
              <a:rPr lang="en-US" sz="1100" dirty="0" smtClean="0">
                <a:solidFill>
                  <a:srgbClr val="434343"/>
                </a:solidFill>
              </a:rPr>
              <a:t> - a number specifying the maximum length allowed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rgbClr val="434343"/>
                </a:solidFill>
              </a:rPr>
              <a:t>pattern - a pattern (regex) that the input needs to follow</a:t>
            </a:r>
            <a:endParaRPr lang="en-US" sz="11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7355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rgbClr val="434343"/>
                </a:solidFill>
              </a:rPr>
              <a:t>A</a:t>
            </a:r>
            <a:r>
              <a:rPr lang="en-US" sz="1100" baseline="0" dirty="0" smtClean="0">
                <a:solidFill>
                  <a:srgbClr val="434343"/>
                </a:solidFill>
              </a:rPr>
              <a:t> custom validator is a function that return null when is valid or an error object when is not valid, this is the approach to follow for reactive forms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rgbClr val="434343"/>
                </a:solidFill>
              </a:rPr>
              <a:t>A</a:t>
            </a:r>
            <a:r>
              <a:rPr lang="en-US" sz="1100" baseline="0" dirty="0" smtClean="0">
                <a:solidFill>
                  <a:srgbClr val="434343"/>
                </a:solidFill>
              </a:rPr>
              <a:t> custom validator directives is the way to provide validation to a template form.</a:t>
            </a:r>
            <a:endParaRPr lang="en-US" sz="11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927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01600" indent="0">
              <a:buClr>
                <a:srgbClr val="434343"/>
              </a:buClr>
              <a:buFont typeface="Calibri"/>
              <a:buNone/>
            </a:pPr>
            <a:r>
              <a:rPr lang="en-US" sz="1100" dirty="0" smtClean="0"/>
              <a:t>Angular allows </a:t>
            </a:r>
            <a:r>
              <a:rPr lang="en-US" sz="1100" dirty="0" smtClean="0"/>
              <a:t>you to listen on any</a:t>
            </a:r>
            <a:endParaRPr lang="en-US" sz="1100" dirty="0" smtClean="0">
              <a:solidFill>
                <a:srgbClr val="434343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rgbClr val="434343"/>
                </a:solidFill>
              </a:rPr>
              <a:t>HTML DOM Events, all the events in </a:t>
            </a:r>
            <a:r>
              <a:rPr lang="en-US" sz="1100" dirty="0" smtClean="0">
                <a:solidFill>
                  <a:srgbClr val="434343"/>
                </a:solidFill>
              </a:rPr>
              <a:t>Angula</a:t>
            </a:r>
            <a:r>
              <a:rPr lang="en-US" sz="1100" baseline="0" dirty="0" smtClean="0">
                <a:solidFill>
                  <a:srgbClr val="434343"/>
                </a:solidFill>
              </a:rPr>
              <a:t>r 2 </a:t>
            </a:r>
            <a:r>
              <a:rPr lang="en-US" sz="1100" baseline="0" dirty="0" smtClean="0">
                <a:solidFill>
                  <a:srgbClr val="434343"/>
                </a:solidFill>
              </a:rPr>
              <a:t>have the same name of the HTML </a:t>
            </a:r>
            <a:r>
              <a:rPr lang="en-US" sz="1100" dirty="0" smtClean="0">
                <a:solidFill>
                  <a:srgbClr val="434343"/>
                </a:solidFill>
              </a:rPr>
              <a:t>without the on prefix.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rgbClr val="434343"/>
                </a:solidFill>
              </a:rPr>
              <a:t>Every event in Angular 2</a:t>
            </a:r>
            <a:r>
              <a:rPr lang="en-US" sz="1100" baseline="0" dirty="0" smtClean="0">
                <a:solidFill>
                  <a:srgbClr val="434343"/>
                </a:solidFill>
              </a:rPr>
              <a:t> </a:t>
            </a:r>
            <a:r>
              <a:rPr lang="en-US" sz="1100" baseline="0" dirty="0" smtClean="0">
                <a:solidFill>
                  <a:srgbClr val="434343"/>
                </a:solidFill>
              </a:rPr>
              <a:t>returns </a:t>
            </a:r>
            <a:r>
              <a:rPr lang="en-US" sz="1100" baseline="0" dirty="0" smtClean="0">
                <a:solidFill>
                  <a:srgbClr val="434343"/>
                </a:solidFill>
              </a:rPr>
              <a:t>an </a:t>
            </a:r>
            <a:r>
              <a:rPr lang="en-US" sz="1100" dirty="0" smtClean="0">
                <a:solidFill>
                  <a:srgbClr val="434343"/>
                </a:solidFill>
              </a:rPr>
              <a:t>$event object</a:t>
            </a:r>
          </a:p>
        </p:txBody>
      </p:sp>
    </p:spTree>
    <p:extLst>
      <p:ext uri="{BB962C8B-B14F-4D97-AF65-F5344CB8AC3E}">
        <p14:creationId xmlns:p14="http://schemas.microsoft.com/office/powerpoint/2010/main" val="6441847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Font typeface="Arial" charset="0"/>
              <a:buNone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each status of the form field is associated a </a:t>
            </a: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sz="11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</a:t>
            </a:r>
            <a:r>
              <a:rPr lang="en-US" sz="11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automaticaly</a:t>
            </a:r>
            <a:r>
              <a:rPr lang="en-US" sz="11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the framework, these classes are:</a:t>
            </a:r>
            <a:endParaRPr lang="en-US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b="0" dirty="0" smtClean="0">
                <a:effectLst/>
              </a:rPr>
              <a:t>ng-touched  , ng-untouched if the form has</a:t>
            </a:r>
            <a:r>
              <a:rPr lang="en-US" b="0" baseline="0" dirty="0" smtClean="0">
                <a:effectLst/>
              </a:rPr>
              <a:t> been 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touched or untouched , 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dirty="0" smtClean="0">
                <a:effectLst/>
              </a:rPr>
              <a:t>ng-valid , ng-invalid if the form is in a 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 or invalid status</a:t>
            </a:r>
            <a:endParaRPr lang="en-US" b="0" dirty="0" smtClean="0">
              <a:effectLst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="0" dirty="0" smtClean="0">
                <a:effectLst/>
              </a:rPr>
              <a:t>ng-dirty , ng-pristine</a:t>
            </a:r>
            <a:r>
              <a:rPr lang="en-US" sz="11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if the value of form has been changed at least one or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61717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To</a:t>
            </a:r>
            <a:r>
              <a:rPr lang="en-US" baseline="0" dirty="0" smtClean="0">
                <a:effectLst/>
              </a:rPr>
              <a:t> demonstrate how form Validators work we will start from the example of the previous video.</a:t>
            </a:r>
          </a:p>
          <a:p>
            <a:endParaRPr lang="en-US" baseline="0" dirty="0" smtClean="0">
              <a:effectLst/>
            </a:endParaRPr>
          </a:p>
          <a:p>
            <a:r>
              <a:rPr lang="en-US" b="1" u="sng" baseline="0" dirty="0" smtClean="0">
                <a:effectLst/>
              </a:rPr>
              <a:t>APP.COMPONENT.HTML</a:t>
            </a:r>
          </a:p>
          <a:p>
            <a:endParaRPr lang="en-US" baseline="0" dirty="0" smtClean="0">
              <a:effectLst/>
            </a:endParaRPr>
          </a:p>
          <a:p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 smtClean="0"/>
              <a:t>{Component}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'@angular/core'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 smtClean="0"/>
              <a:t>{</a:t>
            </a:r>
            <a:r>
              <a:rPr lang="en-US" dirty="0" err="1" smtClean="0"/>
              <a:t>FormBuilder</a:t>
            </a:r>
            <a:r>
              <a:rPr lang="en-US" dirty="0" smtClean="0"/>
              <a:t>, </a:t>
            </a:r>
            <a:r>
              <a:rPr lang="en-US" dirty="0" err="1" smtClean="0"/>
              <a:t>FormControl</a:t>
            </a:r>
            <a:r>
              <a:rPr lang="en-US" dirty="0" smtClean="0"/>
              <a:t>, </a:t>
            </a:r>
            <a:r>
              <a:rPr lang="en-US" dirty="0" err="1" smtClean="0"/>
              <a:t>FormGroup</a:t>
            </a:r>
            <a:r>
              <a:rPr lang="en-US" dirty="0" smtClean="0"/>
              <a:t>, Validators}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'@angular/forms'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i="1" dirty="0" err="1" smtClean="0">
                <a:effectLst/>
              </a:rPr>
              <a:t>emailValidator</a:t>
            </a:r>
            <a:r>
              <a:rPr lang="en-US" dirty="0" smtClean="0"/>
              <a:t>(email: </a:t>
            </a:r>
            <a:r>
              <a:rPr lang="en-US" dirty="0" err="1" smtClean="0"/>
              <a:t>FormControl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regexp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/^(([^&lt;&gt;()\[\]\\.,;:\s@"]+(\.[^&lt;&gt;()\[\]\\.,;:\s@"]+)*)|(".+"))@((\[[0-9]{1,3}\.[0-9]{1,3}\.[0-9]{1,3}\.[0-9]{1,3}])|(([a-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-Z\-0-9]+\.)+[a-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-Z]{2,}))$/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dirty="0" smtClean="0"/>
              <a:t>(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regexp</a:t>
            </a:r>
            <a:r>
              <a:rPr lang="en-US" dirty="0" err="1" smtClean="0"/>
              <a:t>.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en-US" dirty="0" smtClean="0"/>
              <a:t>(</a:t>
            </a:r>
            <a:r>
              <a:rPr lang="en-US" dirty="0" err="1" smtClean="0"/>
              <a:t>email.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en-US" dirty="0" smtClean="0"/>
              <a:t>))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dirty="0" err="1" smtClean="0"/>
              <a:t>.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dirty="0" smtClean="0"/>
              <a:t>(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'valid'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null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}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dirty="0" err="1" smtClean="0"/>
              <a:t>.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dirty="0" smtClean="0"/>
              <a:t>(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'not valid'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dirty="0" smtClean="0"/>
              <a:t>{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en-US" dirty="0" smtClean="0"/>
              <a:t>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'not valid email'</a:t>
            </a: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@Component({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selector</a:t>
            </a:r>
            <a:r>
              <a:rPr lang="en-US" dirty="0" smtClean="0"/>
              <a:t>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'app-root'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templateUrl</a:t>
            </a:r>
            <a:r>
              <a:rPr lang="en-US" dirty="0" smtClean="0"/>
              <a:t>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'./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app.component.html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styleUrls</a:t>
            </a:r>
            <a:r>
              <a:rPr lang="en-US" dirty="0" smtClean="0"/>
              <a:t>: [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'./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app.component.css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smtClean="0"/>
              <a:t>})</a:t>
            </a:r>
            <a:br>
              <a:rPr lang="en-US" dirty="0" smtClean="0"/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class </a:t>
            </a:r>
            <a:r>
              <a:rPr lang="en-US" dirty="0" err="1" smtClean="0"/>
              <a:t>AppComponent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 </a:t>
            </a:r>
            <a:r>
              <a:rPr lang="en-US" dirty="0" smtClean="0"/>
              <a:t>=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'Registration Form!'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signUpForm</a:t>
            </a:r>
            <a:r>
              <a:rPr lang="en-US" dirty="0" smtClean="0"/>
              <a:t>: </a:t>
            </a:r>
            <a:r>
              <a:rPr lang="en-US" dirty="0" err="1" smtClean="0"/>
              <a:t>FormGroup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username </a:t>
            </a:r>
            <a:r>
              <a:rPr lang="en-US" dirty="0" smtClean="0"/>
              <a:t>=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dirty="0" err="1" smtClean="0"/>
              <a:t>FormControl</a:t>
            </a:r>
            <a:r>
              <a:rPr lang="en-US" dirty="0" smtClean="0"/>
              <a:t>(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''</a:t>
            </a:r>
            <a:r>
              <a:rPr lang="en-US" dirty="0" smtClean="0"/>
              <a:t>, </a:t>
            </a:r>
            <a:r>
              <a:rPr lang="en-US" dirty="0" err="1" smtClean="0"/>
              <a:t>Validators.</a:t>
            </a:r>
            <a:r>
              <a:rPr lang="en-US" i="1" dirty="0" err="1" smtClean="0">
                <a:effectLst/>
              </a:rPr>
              <a:t>required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 </a:t>
            </a:r>
            <a:r>
              <a:rPr lang="en-US" dirty="0" smtClean="0"/>
              <a:t>=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dirty="0" err="1" smtClean="0"/>
              <a:t>FormControl</a:t>
            </a:r>
            <a:r>
              <a:rPr lang="en-US" dirty="0" smtClean="0"/>
              <a:t>(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''</a:t>
            </a:r>
            <a:r>
              <a:rPr lang="en-US" dirty="0" smtClean="0"/>
              <a:t>, [</a:t>
            </a:r>
            <a:r>
              <a:rPr lang="en-US" dirty="0" err="1" smtClean="0"/>
              <a:t>Validators.</a:t>
            </a:r>
            <a:r>
              <a:rPr lang="en-US" i="1" dirty="0" err="1" smtClean="0">
                <a:effectLst/>
              </a:rPr>
              <a:t>required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Validators.</a:t>
            </a:r>
            <a:r>
              <a:rPr lang="en-US" i="1" dirty="0" err="1" smtClean="0">
                <a:effectLst/>
              </a:rPr>
              <a:t>minLength</a:t>
            </a:r>
            <a:r>
              <a:rPr lang="en-US" dirty="0" smtClean="0"/>
              <a:t>(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dirty="0" smtClean="0"/>
              <a:t>),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Validators.</a:t>
            </a:r>
            <a:r>
              <a:rPr lang="en-US" i="1" dirty="0" err="1" smtClean="0">
                <a:effectLst/>
              </a:rPr>
              <a:t>maxLength</a:t>
            </a:r>
            <a:r>
              <a:rPr lang="en-US" dirty="0" smtClean="0"/>
              <a:t>(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en-US" dirty="0" smtClean="0"/>
              <a:t>)]);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 </a:t>
            </a:r>
            <a:r>
              <a:rPr lang="en-US" dirty="0" smtClean="0"/>
              <a:t>=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dirty="0" err="1" smtClean="0"/>
              <a:t>FormControl</a:t>
            </a:r>
            <a:r>
              <a:rPr lang="en-US" dirty="0" smtClean="0"/>
              <a:t>(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''</a:t>
            </a:r>
            <a:r>
              <a:rPr lang="en-US" dirty="0" smtClean="0"/>
              <a:t>, </a:t>
            </a:r>
            <a:r>
              <a:rPr lang="en-US" i="1" dirty="0" err="1" smtClean="0">
                <a:effectLst/>
              </a:rPr>
              <a:t>emailValidator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constructor</a:t>
            </a:r>
            <a:r>
              <a:rPr lang="en-US" dirty="0" smtClean="0"/>
              <a:t>(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dirty="0" smtClean="0"/>
              <a:t>fb: </a:t>
            </a:r>
            <a:r>
              <a:rPr lang="en-US" dirty="0" err="1" smtClean="0"/>
              <a:t>FormBuilder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dirty="0" err="1" smtClean="0"/>
              <a:t>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signUpForm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dirty="0" err="1" smtClean="0"/>
              <a:t>.fb.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</a:t>
            </a:r>
            <a:r>
              <a:rPr lang="en-US" dirty="0" smtClean="0"/>
              <a:t>({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username</a:t>
            </a:r>
            <a:r>
              <a:rPr lang="en-US" dirty="0" smtClean="0"/>
              <a:t>: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dirty="0" err="1" smtClean="0"/>
              <a:t>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username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en-US" dirty="0" smtClean="0"/>
              <a:t>: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dirty="0" err="1" smtClean="0"/>
              <a:t>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</a:t>
            </a:r>
            <a:r>
              <a:rPr lang="en-US" dirty="0" smtClean="0"/>
              <a:t>: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dirty="0" err="1" smtClean="0"/>
              <a:t>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});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usernameControl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dirty="0" err="1" smtClean="0"/>
              <a:t>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signUpForm</a:t>
            </a:r>
            <a:r>
              <a:rPr lang="en-US" dirty="0" err="1" smtClean="0"/>
              <a:t>.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en-US" dirty="0" smtClean="0"/>
              <a:t>(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'username'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usernameControl</a:t>
            </a:r>
            <a:r>
              <a:rPr lang="en-US" dirty="0" err="1" smtClean="0"/>
              <a:t>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valueChanges</a:t>
            </a:r>
            <a:r>
              <a:rPr lang="en-US" dirty="0" err="1" smtClean="0"/>
              <a:t>.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forEach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      (value: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dirty="0" smtClean="0"/>
              <a:t>) =&gt; </a:t>
            </a:r>
            <a:r>
              <a:rPr lang="en-US" sz="11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dirty="0" err="1" smtClean="0"/>
              <a:t>.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dirty="0" smtClean="0"/>
              <a:t>(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'change'</a:t>
            </a:r>
            <a:r>
              <a:rPr lang="en-US" dirty="0" smtClean="0"/>
              <a:t>, value)</a:t>
            </a:r>
            <a:br>
              <a:rPr lang="en-US" dirty="0" smtClean="0"/>
            </a:br>
            <a:r>
              <a:rPr lang="en-US" dirty="0" smtClean="0"/>
              <a:t>    );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onSubmit</a:t>
            </a:r>
            <a:r>
              <a:rPr lang="en-US" dirty="0" smtClean="0"/>
              <a:t>(event: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dirty="0" err="1" smtClean="0"/>
              <a:t>.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dirty="0" smtClean="0"/>
              <a:t>(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dirty="0" err="1" smtClean="0"/>
              <a:t>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signUpForm</a:t>
            </a:r>
            <a:r>
              <a:rPr lang="en-US" dirty="0" err="1" smtClean="0"/>
              <a:t>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endParaRPr lang="en-US" dirty="0" smtClean="0"/>
          </a:p>
          <a:p>
            <a:r>
              <a:rPr lang="en-US" b="1" u="sng" baseline="0" dirty="0" smtClean="0">
                <a:effectLst/>
              </a:rPr>
              <a:t>APP.COMPONENT.HTML</a:t>
            </a:r>
          </a:p>
          <a:p>
            <a:endParaRPr lang="en-US" baseline="0" dirty="0" smtClean="0">
              <a:effectLst/>
            </a:endParaRPr>
          </a:p>
          <a:p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h1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{{title}}</a:t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h1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 [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formGroup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]="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signUpForm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(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ngSubmit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)="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onSubmit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Username: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type="text" name="username"</a:t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formControlName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="username"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effectLst/>
              </a:rPr>
              <a:t>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Password: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type="password" name="password"</a:t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formControlName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="password"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effectLst/>
              </a:rPr>
              <a:t>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Email: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type="email" name="email"</a:t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formControlName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="email"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effectLst/>
              </a:rPr>
              <a:t>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 type="submit" [disabled]="!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signUpForm.valid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Submit</a:t>
            </a:r>
            <a:r>
              <a:rPr lang="en-US" dirty="0" smtClean="0">
                <a:effectLst/>
              </a:rPr>
              <a:t>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aseline="0" dirty="0" smtClean="0">
              <a:effectLst/>
            </a:endParaRPr>
          </a:p>
          <a:p>
            <a:r>
              <a:rPr lang="en-US" b="1" u="sng" baseline="0" dirty="0" smtClean="0">
                <a:effectLst/>
              </a:rPr>
              <a:t>CSS:</a:t>
            </a:r>
          </a:p>
          <a:p>
            <a:endParaRPr lang="en-US" baseline="0" dirty="0" smtClean="0">
              <a:effectLst/>
            </a:endParaRPr>
          </a:p>
          <a:p>
            <a:r>
              <a:rPr lang="en-US" dirty="0" smtClean="0"/>
              <a:t>.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ng-valid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dirty="0" smtClean="0"/>
              <a:t>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.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ng-invalid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dirty="0" smtClean="0"/>
              <a:t>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endParaRPr lang="en-US" dirty="0" smtClean="0"/>
          </a:p>
          <a:p>
            <a:r>
              <a:rPr lang="en-US" b="1" u="sng" baseline="0" dirty="0" smtClean="0">
                <a:effectLst/>
              </a:rPr>
              <a:t>TERMINAL:</a:t>
            </a:r>
          </a:p>
          <a:p>
            <a:endParaRPr lang="en-US" baseline="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terminal type: </a:t>
            </a:r>
            <a:r>
              <a:rPr lang="en-US" sz="11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 g directive </a:t>
            </a:r>
            <a:r>
              <a:rPr lang="en-US" sz="11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invalidPassword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invalid-</a:t>
            </a:r>
            <a:r>
              <a:rPr lang="en-US" sz="1100" b="1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password.directive.ts</a:t>
            </a:r>
            <a:r>
              <a:rPr lang="en-US" sz="11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 smtClean="0"/>
              <a:t>{Directive, </a:t>
            </a:r>
            <a:r>
              <a:rPr lang="en-US" i="1" dirty="0" err="1" smtClean="0">
                <a:effectLst/>
              </a:rPr>
              <a:t>forwardRef</a:t>
            </a:r>
            <a:r>
              <a:rPr lang="en-US" dirty="0" smtClean="0"/>
              <a:t>}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'@angular/core'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 smtClean="0"/>
              <a:t>{</a:t>
            </a:r>
            <a:r>
              <a:rPr lang="en-US" dirty="0" err="1" smtClean="0"/>
              <a:t>FormControl</a:t>
            </a:r>
            <a:r>
              <a:rPr lang="en-US" dirty="0" smtClean="0"/>
              <a:t>,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NG_VALIDATORS</a:t>
            </a:r>
            <a:r>
              <a:rPr lang="en-US" dirty="0" smtClean="0"/>
              <a:t>}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'@angular/forms'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@Directive({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selector</a:t>
            </a:r>
            <a:r>
              <a:rPr lang="en-US" dirty="0" smtClean="0"/>
              <a:t>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'[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appInvalidPassword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providers</a:t>
            </a:r>
            <a:r>
              <a:rPr lang="en-US" dirty="0" smtClean="0"/>
              <a:t>: [{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</a:t>
            </a:r>
            <a:r>
              <a:rPr lang="en-US" dirty="0" smtClean="0"/>
              <a:t>: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NG_VALIDATORS</a:t>
            </a:r>
            <a:r>
              <a:rPr lang="en-US" dirty="0" smtClean="0"/>
              <a:t>,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useExisting</a:t>
            </a:r>
            <a:r>
              <a:rPr lang="en-US" dirty="0" smtClean="0"/>
              <a:t>: </a:t>
            </a:r>
            <a:r>
              <a:rPr lang="en-US" i="1" dirty="0" err="1" smtClean="0">
                <a:effectLst/>
              </a:rPr>
              <a:t>forwardRef</a:t>
            </a:r>
            <a:r>
              <a:rPr lang="en-US" dirty="0" smtClean="0"/>
              <a:t>(() =&gt; </a:t>
            </a:r>
            <a:r>
              <a:rPr lang="en-US" dirty="0" err="1" smtClean="0"/>
              <a:t>InvalidPasswordDirective</a:t>
            </a:r>
            <a:r>
              <a:rPr lang="en-US" dirty="0" smtClean="0"/>
              <a:t>),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</a:t>
            </a:r>
            <a:r>
              <a:rPr lang="en-US" dirty="0" smtClean="0"/>
              <a:t>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en-US" dirty="0" smtClean="0"/>
              <a:t>}]</a:t>
            </a:r>
            <a:br>
              <a:rPr lang="en-US" dirty="0" smtClean="0"/>
            </a:br>
            <a:r>
              <a:rPr lang="en-US" dirty="0" smtClean="0"/>
              <a:t>})</a:t>
            </a:r>
            <a:br>
              <a:rPr lang="en-US" dirty="0" smtClean="0"/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class </a:t>
            </a:r>
            <a:r>
              <a:rPr lang="en-US" dirty="0" err="1" smtClean="0"/>
              <a:t>InvalidPasswordDirective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constructor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validate</a:t>
            </a:r>
            <a:r>
              <a:rPr lang="en-US" dirty="0" smtClean="0"/>
              <a:t>(c: </a:t>
            </a:r>
            <a:r>
              <a:rPr lang="en-US" dirty="0" err="1" smtClean="0"/>
              <a:t>FormControl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dirty="0" smtClean="0"/>
              <a:t>(</a:t>
            </a:r>
            <a:r>
              <a:rPr lang="en-US" dirty="0" err="1" smtClean="0"/>
              <a:t>c.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===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'1234'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dirty="0" smtClean="0"/>
              <a:t>{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en-US" dirty="0" smtClean="0"/>
              <a:t>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'invalid password'</a:t>
            </a: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smtClean="0"/>
              <a:t>    }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null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b="1" u="sng" dirty="0" smtClean="0"/>
              <a:t>HTML:</a:t>
            </a:r>
          </a:p>
          <a:p>
            <a:endParaRPr lang="en-US" dirty="0" smtClean="0"/>
          </a:p>
          <a:p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type="password" name="password"</a:t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formControlName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="password"</a:t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appInvalidPassword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5760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Let’s summarize what we saw in this video, we</a:t>
            </a:r>
            <a:r>
              <a:rPr lang="en-US" baseline="0" dirty="0" smtClean="0"/>
              <a:t> saw:</a:t>
            </a: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1100" b="1" dirty="0" smtClean="0">
                <a:solidFill>
                  <a:schemeClr val="accent4"/>
                </a:solidFill>
              </a:rPr>
              <a:t>Default validators</a:t>
            </a: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1100" b="1" dirty="0" smtClean="0">
                <a:solidFill>
                  <a:schemeClr val="accent4"/>
                </a:solidFill>
              </a:rPr>
              <a:t>Custom validators</a:t>
            </a: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1100" b="1" dirty="0" smtClean="0">
                <a:solidFill>
                  <a:schemeClr val="accent4"/>
                </a:solidFill>
              </a:rPr>
              <a:t>Form status CSS classes </a:t>
            </a:r>
          </a:p>
        </p:txBody>
      </p:sp>
    </p:spTree>
    <p:extLst>
      <p:ext uri="{BB962C8B-B14F-4D97-AF65-F5344CB8AC3E}">
        <p14:creationId xmlns:p14="http://schemas.microsoft.com/office/powerpoint/2010/main" val="1938798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 show you how to use events in you </a:t>
            </a:r>
            <a:r>
              <a:rPr lang="en-US" baseline="0" dirty="0" smtClean="0"/>
              <a:t>Angular 2 </a:t>
            </a:r>
            <a:r>
              <a:rPr lang="en-US" baseline="0" dirty="0" smtClean="0"/>
              <a:t>app I’m going to create an angular app using the Angular CLI commands, if you want to know more about it or install it you can visit the website https://</a:t>
            </a:r>
            <a:r>
              <a:rPr lang="en-US" baseline="0" dirty="0" err="1" smtClean="0"/>
              <a:t>cli.angular.io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installing the angular cli, from the terminal type : 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 new </a:t>
            </a:r>
            <a:r>
              <a:rPr lang="en-US" sz="11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formApp</a:t>
            </a:r>
            <a:endParaRPr lang="en-US" sz="11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When</a:t>
            </a:r>
            <a:r>
              <a:rPr lang="en-US" baseline="0" dirty="0" smtClean="0"/>
              <a:t> the generation process is </a:t>
            </a:r>
            <a:r>
              <a:rPr lang="en-US" baseline="0" dirty="0" smtClean="0"/>
              <a:t>completed, </a:t>
            </a:r>
          </a:p>
          <a:p>
            <a:r>
              <a:rPr lang="en-US" baseline="0" dirty="0" smtClean="0"/>
              <a:t>move inside the generated folder and type ng serve to start the app</a:t>
            </a:r>
          </a:p>
          <a:p>
            <a:r>
              <a:rPr lang="en-US" baseline="0" dirty="0" smtClean="0"/>
              <a:t>then, </a:t>
            </a:r>
            <a:r>
              <a:rPr lang="en-US" baseline="0" dirty="0" smtClean="0"/>
              <a:t>import the app inside </a:t>
            </a:r>
            <a:r>
              <a:rPr lang="en-US" baseline="0" dirty="0" smtClean="0"/>
              <a:t>your editor 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I'm going to add some events inside the app component html to</a:t>
            </a:r>
            <a:r>
              <a:rPr lang="en-US" baseline="0" dirty="0" smtClean="0"/>
              <a:t> show </a:t>
            </a:r>
            <a:r>
              <a:rPr lang="en-US" baseline="0" dirty="0" smtClean="0"/>
              <a:t>you </a:t>
            </a:r>
            <a:r>
              <a:rPr lang="en-US" baseline="0" dirty="0" smtClean="0"/>
              <a:t>how they work…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Name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name="Name" </a:t>
            </a:r>
            <a:endParaRPr lang="en-US" sz="11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(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click)="click($event)"</a:t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(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mouseover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)="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mouseOver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($event)"</a:t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(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keyup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)="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keyUp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($event)"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at each event</a:t>
            </a:r>
            <a:r>
              <a:rPr lang="en-US" baseline="0" dirty="0" smtClean="0"/>
              <a:t> I have associated a method, these methods in </a:t>
            </a:r>
            <a:r>
              <a:rPr lang="en-US" baseline="0" dirty="0" err="1" smtClean="0"/>
              <a:t>ts</a:t>
            </a:r>
            <a:r>
              <a:rPr lang="en-US" baseline="0" dirty="0" smtClean="0"/>
              <a:t> file are logging the type of event and the value of the field</a:t>
            </a:r>
          </a:p>
          <a:p>
            <a:endParaRPr lang="en-US" dirty="0" smtClean="0"/>
          </a:p>
          <a:p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 smtClean="0"/>
              <a:t>{Component}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'@angular/core'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@Component({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selector</a:t>
            </a:r>
            <a:r>
              <a:rPr lang="en-US" dirty="0" smtClean="0"/>
              <a:t>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'app-root'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templateUrl</a:t>
            </a:r>
            <a:r>
              <a:rPr lang="en-US" dirty="0" smtClean="0"/>
              <a:t>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'./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app.component.html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styleUrls</a:t>
            </a:r>
            <a:r>
              <a:rPr lang="en-US" dirty="0" smtClean="0"/>
              <a:t>: [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'./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app.component.css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smtClean="0"/>
              <a:t>})</a:t>
            </a:r>
            <a:br>
              <a:rPr lang="en-US" dirty="0" smtClean="0"/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class </a:t>
            </a:r>
            <a:r>
              <a:rPr lang="en-US" dirty="0" err="1" smtClean="0"/>
              <a:t>AppComponent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</a:t>
            </a:r>
            <a:r>
              <a:rPr lang="en-US" dirty="0" smtClean="0"/>
              <a:t>(event: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dirty="0" err="1" smtClean="0"/>
              <a:t>.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dirty="0" smtClean="0"/>
              <a:t>(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'click: ' </a:t>
            </a:r>
            <a:r>
              <a:rPr lang="en-US" dirty="0" smtClean="0"/>
              <a:t>+ </a:t>
            </a:r>
            <a:r>
              <a:rPr lang="en-US" dirty="0" err="1" smtClean="0"/>
              <a:t>event.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srcElement</a:t>
            </a:r>
            <a:r>
              <a:rPr lang="en-US" dirty="0" err="1" smtClean="0"/>
              <a:t>.value</a:t>
            </a:r>
            <a:r>
              <a:rPr lang="en-US" dirty="0" smtClean="0"/>
              <a:t>, event);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mouseOver</a:t>
            </a:r>
            <a:r>
              <a:rPr lang="en-US" dirty="0" smtClean="0"/>
              <a:t>(event: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dirty="0" err="1" smtClean="0"/>
              <a:t>.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dirty="0" smtClean="0"/>
              <a:t>(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mouseOver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' </a:t>
            </a:r>
            <a:r>
              <a:rPr lang="en-US" dirty="0" smtClean="0"/>
              <a:t>+ </a:t>
            </a:r>
            <a:r>
              <a:rPr lang="en-US" dirty="0" err="1" smtClean="0"/>
              <a:t>event.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srcElement</a:t>
            </a:r>
            <a:r>
              <a:rPr lang="en-US" dirty="0" err="1" smtClean="0"/>
              <a:t>.value</a:t>
            </a:r>
            <a:r>
              <a:rPr lang="en-US" dirty="0" smtClean="0"/>
              <a:t>, event);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keyUp</a:t>
            </a:r>
            <a:r>
              <a:rPr lang="en-US" dirty="0" smtClean="0"/>
              <a:t>(event: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dirty="0" err="1" smtClean="0"/>
              <a:t>.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dirty="0" smtClean="0"/>
              <a:t>(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keyUp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' </a:t>
            </a:r>
            <a:r>
              <a:rPr lang="en-US" dirty="0" smtClean="0"/>
              <a:t>+ </a:t>
            </a:r>
            <a:r>
              <a:rPr lang="en-US" dirty="0" err="1" smtClean="0"/>
              <a:t>event.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srcElement</a:t>
            </a:r>
            <a:r>
              <a:rPr lang="en-US" dirty="0" err="1" smtClean="0"/>
              <a:t>.value</a:t>
            </a:r>
            <a:r>
              <a:rPr lang="en-US" dirty="0" smtClean="0"/>
              <a:t>, event);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let's open the browser to test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84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01600" indent="0">
              <a:buClr>
                <a:srgbClr val="434343"/>
              </a:buClr>
              <a:buFont typeface="Calibri"/>
              <a:buNone/>
            </a:pPr>
            <a:r>
              <a:rPr lang="en-US" sz="1100" dirty="0" smtClean="0">
                <a:solidFill>
                  <a:srgbClr val="434343"/>
                </a:solidFill>
              </a:rPr>
              <a:t>In the Next</a:t>
            </a:r>
            <a:r>
              <a:rPr lang="en-US" sz="1100" baseline="0" dirty="0" smtClean="0">
                <a:solidFill>
                  <a:srgbClr val="434343"/>
                </a:solidFill>
              </a:rPr>
              <a:t> example I want to show you how to manage</a:t>
            </a:r>
          </a:p>
          <a:p>
            <a:pPr marL="101600" indent="0">
              <a:buClr>
                <a:srgbClr val="434343"/>
              </a:buClr>
              <a:buFont typeface="Calibri"/>
              <a:buNone/>
            </a:pPr>
            <a:endParaRPr lang="en-US" sz="1100" dirty="0" smtClean="0">
              <a:solidFill>
                <a:srgbClr val="434343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rgbClr val="434343"/>
                </a:solidFill>
              </a:rPr>
              <a:t>Property </a:t>
            </a:r>
            <a:r>
              <a:rPr lang="en-US" sz="1100" dirty="0" smtClean="0">
                <a:solidFill>
                  <a:srgbClr val="434343"/>
                </a:solidFill>
              </a:rPr>
              <a:t>-&gt; [</a:t>
            </a:r>
            <a:r>
              <a:rPr lang="en-US" sz="1100" dirty="0" err="1" smtClean="0">
                <a:solidFill>
                  <a:srgbClr val="434343"/>
                </a:solidFill>
              </a:rPr>
              <a:t>src</a:t>
            </a:r>
            <a:r>
              <a:rPr lang="en-US" sz="1100" dirty="0" smtClean="0">
                <a:solidFill>
                  <a:srgbClr val="434343"/>
                </a:solidFill>
              </a:rPr>
              <a:t>]</a:t>
            </a:r>
            <a:r>
              <a:rPr lang="en-US" sz="1100" baseline="0" dirty="0" smtClean="0">
                <a:solidFill>
                  <a:srgbClr val="434343"/>
                </a:solidFill>
              </a:rPr>
              <a:t> , [disabled] , [hidden]</a:t>
            </a:r>
            <a:endParaRPr lang="en-US" sz="1100" dirty="0" smtClean="0">
              <a:solidFill>
                <a:srgbClr val="434343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rgbClr val="434343"/>
                </a:solidFill>
              </a:rPr>
              <a:t>Attribute -&gt; []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rgbClr val="434343"/>
                </a:solidFill>
              </a:rPr>
              <a:t>Class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rgbClr val="434343"/>
                </a:solidFill>
              </a:rPr>
              <a:t>Style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916273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HTML</a:t>
            </a:r>
            <a:r>
              <a:rPr lang="en-US" b="1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Here in the order I have added properties,</a:t>
            </a:r>
            <a:r>
              <a:rPr lang="en-US" baseline="0" dirty="0" smtClean="0"/>
              <a:t> attribute, class and style, at each of them I have </a:t>
            </a:r>
            <a:r>
              <a:rPr lang="en-US" baseline="0" dirty="0" err="1" smtClean="0"/>
              <a:t>assoicated</a:t>
            </a:r>
            <a:r>
              <a:rPr lang="en-US" baseline="0" dirty="0" smtClean="0"/>
              <a:t> a variable that enable or disable it, or in the case of the class attribute tells to the framework what class name add to the field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Name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effectLst/>
              </a:rPr>
              <a:t>&lt;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name="Name" </a:t>
            </a:r>
            <a:endParaRPr lang="en-US" sz="11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(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click)="click($event)"</a:t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(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mouseover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)="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mouseOver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($event)"</a:t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(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keyup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)="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keyUp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($event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)”</a:t>
            </a:r>
          </a:p>
          <a:p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[disabled]="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isDisabled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[hidden]="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isHidden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1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[class]="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customClass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[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class.uppercase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]="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isUpperCase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[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style.background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-color]="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isDarkTheme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? 'gray': 'white'"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TS:</a:t>
            </a:r>
          </a:p>
          <a:p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 smtClean="0"/>
              <a:t>{Component}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'@angular/core'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@Component({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selector</a:t>
            </a:r>
            <a:r>
              <a:rPr lang="en-US" dirty="0" smtClean="0"/>
              <a:t>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'app-root'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templateUrl</a:t>
            </a:r>
            <a:r>
              <a:rPr lang="en-US" dirty="0" smtClean="0"/>
              <a:t>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'./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app.component.html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styleUrls</a:t>
            </a:r>
            <a:r>
              <a:rPr lang="en-US" dirty="0" smtClean="0"/>
              <a:t>: [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'./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app.component.css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smtClean="0"/>
              <a:t>})</a:t>
            </a:r>
            <a:br>
              <a:rPr lang="en-US" dirty="0" smtClean="0"/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class </a:t>
            </a:r>
            <a:r>
              <a:rPr lang="en-US" dirty="0" err="1" smtClean="0"/>
              <a:t>AppComponent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isDisabled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isHidden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en-US" dirty="0" smtClean="0"/>
              <a:t>;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customClass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'italic'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isUpperCase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isDarkTheme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</a:t>
            </a:r>
            <a:r>
              <a:rPr lang="en-US" dirty="0" smtClean="0"/>
              <a:t>(event: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dirty="0" err="1" smtClean="0"/>
              <a:t>.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dirty="0" smtClean="0"/>
              <a:t>(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'click: ' </a:t>
            </a:r>
            <a:r>
              <a:rPr lang="en-US" dirty="0" smtClean="0"/>
              <a:t>+ </a:t>
            </a:r>
            <a:r>
              <a:rPr lang="en-US" dirty="0" err="1" smtClean="0"/>
              <a:t>event.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srcElement</a:t>
            </a:r>
            <a:r>
              <a:rPr lang="en-US" dirty="0" err="1" smtClean="0"/>
              <a:t>.value</a:t>
            </a:r>
            <a:r>
              <a:rPr lang="en-US" dirty="0" smtClean="0"/>
              <a:t>, event);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mouseOver</a:t>
            </a:r>
            <a:r>
              <a:rPr lang="en-US" dirty="0" smtClean="0"/>
              <a:t>(event: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dirty="0" err="1" smtClean="0"/>
              <a:t>.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dirty="0" smtClean="0"/>
              <a:t>(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mouseOver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' </a:t>
            </a:r>
            <a:r>
              <a:rPr lang="en-US" dirty="0" smtClean="0"/>
              <a:t>+ </a:t>
            </a:r>
            <a:r>
              <a:rPr lang="en-US" dirty="0" err="1" smtClean="0"/>
              <a:t>event.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srcElement</a:t>
            </a:r>
            <a:r>
              <a:rPr lang="en-US" dirty="0" err="1" smtClean="0"/>
              <a:t>.value</a:t>
            </a:r>
            <a:r>
              <a:rPr lang="en-US" dirty="0" smtClean="0"/>
              <a:t>, event);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keyUp</a:t>
            </a:r>
            <a:r>
              <a:rPr lang="en-US" dirty="0" smtClean="0"/>
              <a:t>(event: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1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dirty="0" err="1" smtClean="0"/>
              <a:t>.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dirty="0" smtClean="0"/>
              <a:t>(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keyUp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' </a:t>
            </a:r>
            <a:r>
              <a:rPr lang="en-US" dirty="0" smtClean="0"/>
              <a:t>+ </a:t>
            </a:r>
            <a:r>
              <a:rPr lang="en-US" dirty="0" err="1" smtClean="0"/>
              <a:t>event.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srcElement</a:t>
            </a:r>
            <a:r>
              <a:rPr lang="en-US" dirty="0" err="1" smtClean="0"/>
              <a:t>.value</a:t>
            </a:r>
            <a:r>
              <a:rPr lang="en-US" dirty="0" smtClean="0"/>
              <a:t>, event);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now we have a bunch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that we will use to control the attributes and parameters, plus the string with the text italic, which is the class that will be added to the field.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CSS: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.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italic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font-style</a:t>
            </a:r>
            <a:r>
              <a:rPr lang="en-US" dirty="0" smtClean="0"/>
              <a:t>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italic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.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uppercase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text-transform</a:t>
            </a:r>
            <a:r>
              <a:rPr lang="en-US" dirty="0" smtClean="0"/>
              <a:t>: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uppercase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and</a:t>
            </a:r>
            <a:r>
              <a:rPr lang="en-US" baseline="0" dirty="0" smtClean="0"/>
              <a:t> here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classes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98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Font typeface="Arial" charset="0"/>
              <a:buNone/>
            </a:pPr>
            <a:r>
              <a:rPr lang="en-US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Another</a:t>
            </a:r>
            <a:r>
              <a:rPr lang="en-US" sz="11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powerfull instrument of the Angular templating are structural directives, which are:</a:t>
            </a:r>
          </a:p>
          <a:p>
            <a:pPr marL="171450" indent="-171450">
              <a:buFont typeface="Arial" charset="0"/>
              <a:buChar char="•"/>
            </a:pPr>
            <a:endParaRPr lang="en-US" sz="11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NgIf</a:t>
            </a:r>
            <a:r>
              <a:rPr lang="en-US" sz="11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conditionally add or remove an element from the DOM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NgFor</a:t>
            </a:r>
            <a:r>
              <a:rPr lang="en-US" sz="11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repeat a template for each item in a list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NgSwitch</a:t>
            </a:r>
            <a:r>
              <a:rPr lang="en-US" sz="11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 set of directives that switch among alternative views</a:t>
            </a:r>
          </a:p>
        </p:txBody>
      </p:sp>
    </p:spTree>
    <p:extLst>
      <p:ext uri="{BB962C8B-B14F-4D97-AF65-F5344CB8AC3E}">
        <p14:creationId xmlns:p14="http://schemas.microsoft.com/office/powerpoint/2010/main" val="1807002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ourse Title and Author Name">
    <p:bg>
      <p:bgPr>
        <a:solidFill>
          <a:srgbClr val="F3702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4800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320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2282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End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0050" y="564750"/>
            <a:ext cx="4106100" cy="4014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4106100" cy="1012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14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Font typeface="Calibri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Font typeface="Calibri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268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F3702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4800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04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1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1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053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0" r:id="rId3"/>
    <p:sldLayoutId id="2147483663" r:id="rId4"/>
    <p:sldLayoutId id="2147483666" r:id="rId5"/>
    <p:sldLayoutId id="2147483667" r:id="rId6"/>
    <p:sldLayoutId id="2147483668" r:id="rId7"/>
    <p:sldLayoutId id="2147483671" r:id="rId8"/>
    <p:sldLayoutId id="2147483673" r:id="rId9"/>
    <p:sldLayoutId id="2147483674" r:id="rId10"/>
    <p:sldLayoutId id="2147483678" r:id="rId11"/>
    <p:sldLayoutId id="2147483679" r:id="rId12"/>
    <p:sldLayoutId id="214748368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4400" dirty="0"/>
              <a:t>Building a </a:t>
            </a:r>
            <a:r>
              <a:rPr lang="en-US" sz="4400" dirty="0" smtClean="0"/>
              <a:t>Data </a:t>
            </a:r>
            <a:r>
              <a:rPr lang="en-US" sz="4400" dirty="0"/>
              <a:t>F</a:t>
            </a:r>
            <a:r>
              <a:rPr lang="en-US" sz="4400" dirty="0" smtClean="0"/>
              <a:t>orm </a:t>
            </a:r>
            <a:r>
              <a:rPr lang="en-US" sz="4400" dirty="0"/>
              <a:t>C</a:t>
            </a:r>
            <a:r>
              <a:rPr lang="en-US" sz="4400" dirty="0" smtClean="0"/>
              <a:t>omponent </a:t>
            </a:r>
            <a:r>
              <a:rPr lang="en-US" sz="4400" dirty="0"/>
              <a:t>with </a:t>
            </a:r>
            <a:r>
              <a:rPr lang="en-US" sz="4400" dirty="0" smtClean="0"/>
              <a:t>Angular 2</a:t>
            </a:r>
            <a:endParaRPr lang="en" sz="4200" dirty="0"/>
          </a:p>
        </p:txBody>
      </p:sp>
      <p:sp>
        <p:nvSpPr>
          <p:cNvPr id="95" name="Shape 95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Section 1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6225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71"/>
          <p:cNvSpPr txBox="1">
            <a:spLocks/>
          </p:cNvSpPr>
          <p:nvPr/>
        </p:nvSpPr>
        <p:spPr>
          <a:xfrm>
            <a:off x="460950" y="1248300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buClr>
                <a:srgbClr val="F3F3F3"/>
              </a:buClr>
              <a:buSzPct val="100000"/>
            </a:pPr>
            <a:r>
              <a:rPr lang="en-US" sz="12000" dirty="0" smtClean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lang="en" sz="12000" dirty="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Shape 170"/>
          <p:cNvSpPr txBox="1">
            <a:spLocks/>
          </p:cNvSpPr>
          <p:nvPr/>
        </p:nvSpPr>
        <p:spPr>
          <a:xfrm>
            <a:off x="1595400" y="3273925"/>
            <a:ext cx="5953200" cy="130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smtClean="0">
                <a:solidFill>
                  <a:srgbClr val="F3F3F3"/>
                </a:solidFill>
                <a:latin typeface="Calibri"/>
                <a:ea typeface="Calibri"/>
                <a:cs typeface="Calibri"/>
              </a:rPr>
              <a:t>Structural directives</a:t>
            </a:r>
            <a:endParaRPr lang="en" sz="1800" dirty="0">
              <a:solidFill>
                <a:srgbClr val="F3F3F3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669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76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2800" dirty="0" smtClean="0"/>
              <a:t>Attribute</a:t>
            </a:r>
            <a:br>
              <a:rPr lang="en-US" sz="2800" dirty="0" smtClean="0"/>
            </a:br>
            <a:r>
              <a:rPr lang="en-US" sz="2800" dirty="0" smtClean="0"/>
              <a:t>directives</a:t>
            </a:r>
            <a:endParaRPr lang="en" sz="2800" dirty="0"/>
          </a:p>
        </p:txBody>
      </p:sp>
      <p:sp>
        <p:nvSpPr>
          <p:cNvPr id="20" name="Shape 135"/>
          <p:cNvSpPr txBox="1">
            <a:spLocks noGrp="1"/>
          </p:cNvSpPr>
          <p:nvPr>
            <p:ph type="body" idx="4294967295"/>
          </p:nvPr>
        </p:nvSpPr>
        <p:spPr>
          <a:xfrm>
            <a:off x="3549827" y="357800"/>
            <a:ext cx="5277650" cy="456589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err="1" smtClean="0">
                <a:solidFill>
                  <a:srgbClr val="434343"/>
                </a:solidFill>
              </a:rPr>
              <a:t>NgClass</a:t>
            </a:r>
            <a:endParaRPr lang="en-US" sz="2000" dirty="0">
              <a:solidFill>
                <a:srgbClr val="434343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err="1" smtClean="0">
                <a:solidFill>
                  <a:srgbClr val="434343"/>
                </a:solidFill>
              </a:rPr>
              <a:t>NgStyle</a:t>
            </a:r>
            <a:endParaRPr lang="en-US" sz="2000" dirty="0">
              <a:solidFill>
                <a:srgbClr val="434343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err="1" smtClean="0">
                <a:solidFill>
                  <a:srgbClr val="434343"/>
                </a:solidFill>
              </a:rPr>
              <a:t>NgModel</a:t>
            </a:r>
            <a:endParaRPr lang="en-US" sz="2000" dirty="0">
              <a:solidFill>
                <a:srgbClr val="434343"/>
              </a:solidFill>
            </a:endParaRPr>
          </a:p>
          <a:p>
            <a:pPr marL="444500" indent="-342900">
              <a:buClr>
                <a:srgbClr val="434343"/>
              </a:buClr>
              <a:buFont typeface="Arial" charset="0"/>
              <a:buChar char="•"/>
            </a:pPr>
            <a:endParaRPr lang="en-US" sz="2000" dirty="0" smtClean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54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71"/>
          <p:cNvSpPr txBox="1">
            <a:spLocks/>
          </p:cNvSpPr>
          <p:nvPr/>
        </p:nvSpPr>
        <p:spPr>
          <a:xfrm>
            <a:off x="460950" y="1248300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buClr>
                <a:srgbClr val="F3F3F3"/>
              </a:buClr>
              <a:buSzPct val="100000"/>
            </a:pPr>
            <a:r>
              <a:rPr lang="en-US" sz="12000" dirty="0" smtClean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lang="en" sz="12000" dirty="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Shape 170"/>
          <p:cNvSpPr txBox="1">
            <a:spLocks/>
          </p:cNvSpPr>
          <p:nvPr/>
        </p:nvSpPr>
        <p:spPr>
          <a:xfrm>
            <a:off x="1595400" y="3273925"/>
            <a:ext cx="5953200" cy="130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smtClean="0">
                <a:solidFill>
                  <a:srgbClr val="F3F3F3"/>
                </a:solidFill>
                <a:latin typeface="Calibri"/>
                <a:ea typeface="Calibri"/>
                <a:cs typeface="Calibri"/>
              </a:rPr>
              <a:t>Attribute </a:t>
            </a:r>
            <a:r>
              <a:rPr lang="en-US" sz="1800" dirty="0" smtClean="0">
                <a:solidFill>
                  <a:srgbClr val="F3F3F3"/>
                </a:solidFill>
                <a:latin typeface="Calibri"/>
                <a:ea typeface="Calibri"/>
                <a:cs typeface="Calibri"/>
              </a:rPr>
              <a:t>directives</a:t>
            </a:r>
            <a:endParaRPr lang="en" sz="1800" dirty="0">
              <a:solidFill>
                <a:srgbClr val="F3F3F3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723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76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2800" dirty="0" smtClean="0"/>
              <a:t>Expression operators</a:t>
            </a:r>
            <a:endParaRPr lang="en" sz="2800" dirty="0"/>
          </a:p>
        </p:txBody>
      </p:sp>
      <p:sp>
        <p:nvSpPr>
          <p:cNvPr id="20" name="Shape 135"/>
          <p:cNvSpPr txBox="1">
            <a:spLocks noGrp="1"/>
          </p:cNvSpPr>
          <p:nvPr>
            <p:ph type="body" idx="4294967295"/>
          </p:nvPr>
        </p:nvSpPr>
        <p:spPr>
          <a:xfrm>
            <a:off x="3549827" y="357800"/>
            <a:ext cx="5277650" cy="456589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>
                <a:solidFill>
                  <a:srgbClr val="434343"/>
                </a:solidFill>
              </a:rPr>
              <a:t>P</a:t>
            </a:r>
            <a:r>
              <a:rPr lang="en-US" sz="2000" dirty="0" smtClean="0">
                <a:solidFill>
                  <a:srgbClr val="434343"/>
                </a:solidFill>
              </a:rPr>
              <a:t>ipe </a:t>
            </a:r>
            <a:r>
              <a:rPr lang="en-US" sz="2000" dirty="0">
                <a:solidFill>
                  <a:srgbClr val="434343"/>
                </a:solidFill>
              </a:rPr>
              <a:t>operator ( | )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rgbClr val="434343"/>
                </a:solidFill>
              </a:rPr>
              <a:t>Safe </a:t>
            </a:r>
            <a:r>
              <a:rPr lang="en-US" sz="2000" dirty="0">
                <a:solidFill>
                  <a:srgbClr val="434343"/>
                </a:solidFill>
              </a:rPr>
              <a:t>navigation </a:t>
            </a:r>
            <a:r>
              <a:rPr lang="en-US" sz="2000" dirty="0" smtClean="0">
                <a:solidFill>
                  <a:srgbClr val="434343"/>
                </a:solidFill>
              </a:rPr>
              <a:t>(</a:t>
            </a:r>
            <a:r>
              <a:rPr lang="en-US" sz="2000" dirty="0">
                <a:solidFill>
                  <a:srgbClr val="434343"/>
                </a:solidFill>
              </a:rPr>
              <a:t> ?. )</a:t>
            </a:r>
          </a:p>
        </p:txBody>
      </p:sp>
    </p:spTree>
    <p:extLst>
      <p:ext uri="{BB962C8B-B14F-4D97-AF65-F5344CB8AC3E}">
        <p14:creationId xmlns:p14="http://schemas.microsoft.com/office/powerpoint/2010/main" val="1233111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71"/>
          <p:cNvSpPr txBox="1">
            <a:spLocks/>
          </p:cNvSpPr>
          <p:nvPr/>
        </p:nvSpPr>
        <p:spPr>
          <a:xfrm>
            <a:off x="460950" y="1248300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buClr>
                <a:srgbClr val="F3F3F3"/>
              </a:buClr>
              <a:buSzPct val="100000"/>
            </a:pPr>
            <a:r>
              <a:rPr lang="en-US" sz="12000" dirty="0" smtClean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lang="en" sz="12000" dirty="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Shape 170"/>
          <p:cNvSpPr txBox="1">
            <a:spLocks/>
          </p:cNvSpPr>
          <p:nvPr/>
        </p:nvSpPr>
        <p:spPr>
          <a:xfrm>
            <a:off x="1595400" y="3273925"/>
            <a:ext cx="5953200" cy="130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 smtClean="0">
                <a:solidFill>
                  <a:srgbClr val="F3F3F3"/>
                </a:solidFill>
                <a:latin typeface="Calibri"/>
                <a:ea typeface="Calibri"/>
                <a:cs typeface="Calibri"/>
              </a:rPr>
              <a:t>Expression operators</a:t>
            </a:r>
            <a:endParaRPr lang="en" sz="1800" dirty="0">
              <a:solidFill>
                <a:srgbClr val="F3F3F3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032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570050" y="564750"/>
            <a:ext cx="3882288" cy="401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Aft>
                <a:spcPts val="1000"/>
              </a:spcAft>
            </a:pPr>
            <a:r>
              <a:rPr lang="en-US" sz="2200" b="1" dirty="0" smtClean="0">
                <a:solidFill>
                  <a:schemeClr val="accent4"/>
                </a:solidFill>
              </a:rPr>
              <a:t>We saw…</a:t>
            </a:r>
            <a:endParaRPr lang="en-US" sz="2200" b="1" dirty="0">
              <a:solidFill>
                <a:schemeClr val="accent4"/>
              </a:solidFill>
            </a:endParaRPr>
          </a:p>
          <a:p>
            <a:pPr>
              <a:spcAft>
                <a:spcPts val="1000"/>
              </a:spcAft>
            </a:pPr>
            <a:endParaRPr lang="en-US" sz="2200" b="1" dirty="0" smtClean="0">
              <a:solidFill>
                <a:schemeClr val="accent4"/>
              </a:solidFill>
            </a:endParaRP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2200" b="1" dirty="0" smtClean="0">
                <a:solidFill>
                  <a:schemeClr val="accent4"/>
                </a:solidFill>
              </a:rPr>
              <a:t>Events </a:t>
            </a:r>
            <a:r>
              <a:rPr lang="en-US" sz="2200" b="1" dirty="0">
                <a:solidFill>
                  <a:schemeClr val="accent4"/>
                </a:solidFill>
              </a:rPr>
              <a:t>binding</a:t>
            </a: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2200" b="1" dirty="0">
                <a:solidFill>
                  <a:schemeClr val="accent4"/>
                </a:solidFill>
              </a:rPr>
              <a:t>Property binding</a:t>
            </a: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2200" b="1" dirty="0">
                <a:solidFill>
                  <a:schemeClr val="accent4"/>
                </a:solidFill>
              </a:rPr>
              <a:t>Structural directives</a:t>
            </a: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2200" b="1" dirty="0">
                <a:solidFill>
                  <a:schemeClr val="accent4"/>
                </a:solidFill>
              </a:rPr>
              <a:t>Attribute </a:t>
            </a:r>
            <a:r>
              <a:rPr lang="en-US" sz="2200" b="1" dirty="0" smtClean="0">
                <a:solidFill>
                  <a:schemeClr val="accent4"/>
                </a:solidFill>
              </a:rPr>
              <a:t>directives</a:t>
            </a:r>
            <a:endParaRPr lang="en-US" sz="2200" b="1" dirty="0">
              <a:solidFill>
                <a:schemeClr val="accent4"/>
              </a:solidFill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4106100" cy="1012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73315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Next </a:t>
            </a:r>
            <a:r>
              <a:rPr lang="en-US" dirty="0" smtClean="0"/>
              <a:t>Video</a:t>
            </a:r>
            <a:endParaRPr lang="en" dirty="0"/>
          </a:p>
        </p:txBody>
      </p:sp>
      <p:sp>
        <p:nvSpPr>
          <p:cNvPr id="201" name="Shape 201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400" dirty="0"/>
              <a:t>Input and Output properties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89975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4200" dirty="0" smtClean="0"/>
              <a:t>Input and Output parameters</a:t>
            </a:r>
            <a:endParaRPr lang="en" sz="4200" dirty="0"/>
          </a:p>
        </p:txBody>
      </p:sp>
      <p:sp>
        <p:nvSpPr>
          <p:cNvPr id="95" name="Shape 95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Video </a:t>
            </a:r>
            <a:r>
              <a:rPr lang="en-US" dirty="0" smtClean="0"/>
              <a:t>1.2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460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sz="2200" dirty="0"/>
              <a:t>In this </a:t>
            </a:r>
            <a:r>
              <a:rPr lang="en-US" sz="2200" dirty="0"/>
              <a:t>V</a:t>
            </a:r>
            <a:r>
              <a:rPr lang="en-US" sz="2200" dirty="0" smtClean="0"/>
              <a:t>ideo</a:t>
            </a:r>
            <a:r>
              <a:rPr lang="en" sz="2200" dirty="0" smtClean="0"/>
              <a:t>, </a:t>
            </a:r>
            <a:r>
              <a:rPr lang="en" sz="2200" dirty="0"/>
              <a:t>we are going to take a look at…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4294967295"/>
          </p:nvPr>
        </p:nvSpPr>
        <p:spPr>
          <a:xfrm>
            <a:off x="208750" y="888475"/>
            <a:ext cx="8716200" cy="402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rgbClr val="434343"/>
                </a:solidFill>
              </a:rPr>
              <a:t>Input </a:t>
            </a:r>
            <a:r>
              <a:rPr lang="en-US" sz="2000" dirty="0">
                <a:solidFill>
                  <a:srgbClr val="434343"/>
                </a:solidFill>
              </a:rPr>
              <a:t>and output </a:t>
            </a:r>
            <a:r>
              <a:rPr lang="en-US" sz="2000" dirty="0" smtClean="0">
                <a:solidFill>
                  <a:srgbClr val="434343"/>
                </a:solidFill>
              </a:rPr>
              <a:t>properties</a:t>
            </a:r>
            <a:endParaRPr lang="en-US" sz="2000" dirty="0" smtClean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25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76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2800" dirty="0" smtClean="0"/>
              <a:t>Input and Output properties</a:t>
            </a:r>
            <a:endParaRPr lang="en" sz="2800" dirty="0"/>
          </a:p>
        </p:txBody>
      </p:sp>
      <p:sp>
        <p:nvSpPr>
          <p:cNvPr id="20" name="Shape 135"/>
          <p:cNvSpPr txBox="1">
            <a:spLocks noGrp="1"/>
          </p:cNvSpPr>
          <p:nvPr>
            <p:ph type="body" idx="4294967295"/>
          </p:nvPr>
        </p:nvSpPr>
        <p:spPr>
          <a:xfrm>
            <a:off x="3549827" y="357800"/>
            <a:ext cx="5277650" cy="456589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rgbClr val="434343"/>
                </a:solidFill>
              </a:rPr>
              <a:t>@Input</a:t>
            </a:r>
            <a:endParaRPr lang="en-US" sz="2000" dirty="0">
              <a:solidFill>
                <a:srgbClr val="434343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rgbClr val="434343"/>
                </a:solidFill>
              </a:rPr>
              <a:t>@Output</a:t>
            </a:r>
            <a:endParaRPr lang="en-US" sz="2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09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In this Section, we are going to take a look at…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71900" y="1829867"/>
            <a:ext cx="5882008" cy="271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55600">
              <a:buFont typeface="Calibri"/>
              <a:buChar char="●"/>
            </a:pPr>
            <a:r>
              <a:rPr lang="en-US" dirty="0" smtClean="0"/>
              <a:t>Templating </a:t>
            </a:r>
          </a:p>
          <a:p>
            <a:pPr marL="457200" indent="-355600">
              <a:buFont typeface="Calibri"/>
              <a:buChar char="●"/>
            </a:pPr>
            <a:r>
              <a:rPr lang="en-US" dirty="0"/>
              <a:t>Input and Output parameters</a:t>
            </a:r>
            <a:endParaRPr lang="en-US" dirty="0" smtClean="0"/>
          </a:p>
          <a:p>
            <a:pPr marL="457200" indent="-355600">
              <a:buFont typeface="Calibri"/>
              <a:buChar char="●"/>
            </a:pPr>
            <a:r>
              <a:rPr lang="en-US" dirty="0" smtClean="0"/>
              <a:t>Component lifecycle</a:t>
            </a:r>
            <a:r>
              <a:rPr lang="en-US" dirty="0"/>
              <a:t> </a:t>
            </a:r>
            <a:endParaRPr lang="en-US" dirty="0" smtClean="0"/>
          </a:p>
          <a:p>
            <a:pPr marL="457200" indent="-355600">
              <a:buFont typeface="Calibri"/>
              <a:buChar char="●"/>
            </a:pPr>
            <a:r>
              <a:rPr lang="en-US" dirty="0" smtClean="0"/>
              <a:t>Directives and Pipes </a:t>
            </a:r>
          </a:p>
          <a:p>
            <a:pPr marL="457200" indent="-355600">
              <a:buFont typeface="Calibri"/>
              <a:buChar char="●"/>
            </a:pPr>
            <a:r>
              <a:rPr lang="en-US" dirty="0" smtClean="0"/>
              <a:t>Create </a:t>
            </a:r>
            <a:r>
              <a:rPr lang="en-US" dirty="0"/>
              <a:t>an Angular 2 </a:t>
            </a:r>
            <a:r>
              <a:rPr lang="en-US" dirty="0" smtClean="0"/>
              <a:t>Form</a:t>
            </a:r>
            <a:endParaRPr lang="en-US" dirty="0" smtClean="0"/>
          </a:p>
          <a:p>
            <a:pPr marL="457200" indent="-355600">
              <a:buFont typeface="Calibri"/>
              <a:buChar char="●"/>
            </a:pPr>
            <a:r>
              <a:rPr lang="en-US" dirty="0" smtClean="0"/>
              <a:t>Form </a:t>
            </a:r>
            <a:r>
              <a:rPr lang="en-US" dirty="0" smtClean="0"/>
              <a:t>Validation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4711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71"/>
          <p:cNvSpPr txBox="1">
            <a:spLocks/>
          </p:cNvSpPr>
          <p:nvPr/>
        </p:nvSpPr>
        <p:spPr>
          <a:xfrm>
            <a:off x="460950" y="1248300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buClr>
                <a:srgbClr val="F3F3F3"/>
              </a:buClr>
              <a:buSzPct val="100000"/>
            </a:pPr>
            <a:r>
              <a:rPr lang="en-US" sz="12000" dirty="0" smtClean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lang="en" sz="12000" dirty="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Shape 170"/>
          <p:cNvSpPr txBox="1">
            <a:spLocks/>
          </p:cNvSpPr>
          <p:nvPr/>
        </p:nvSpPr>
        <p:spPr>
          <a:xfrm>
            <a:off x="1595400" y="3273925"/>
            <a:ext cx="5953200" cy="130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 smtClean="0">
                <a:solidFill>
                  <a:srgbClr val="F3F3F3"/>
                </a:solidFill>
                <a:latin typeface="Calibri"/>
                <a:ea typeface="Calibri"/>
                <a:cs typeface="Calibri"/>
              </a:rPr>
              <a:t>Input and Output properties</a:t>
            </a:r>
            <a:endParaRPr lang="en" sz="1800" dirty="0">
              <a:solidFill>
                <a:srgbClr val="F3F3F3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818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570050" y="564750"/>
            <a:ext cx="3882288" cy="401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Aft>
                <a:spcPts val="1000"/>
              </a:spcAft>
            </a:pPr>
            <a:r>
              <a:rPr lang="en-US" sz="2200" b="1" dirty="0" smtClean="0">
                <a:solidFill>
                  <a:schemeClr val="accent4"/>
                </a:solidFill>
              </a:rPr>
              <a:t>We saw…</a:t>
            </a:r>
            <a:endParaRPr lang="en-US" sz="2200" b="1" dirty="0">
              <a:solidFill>
                <a:schemeClr val="accent4"/>
              </a:solidFill>
            </a:endParaRPr>
          </a:p>
          <a:p>
            <a:pPr>
              <a:spcAft>
                <a:spcPts val="1000"/>
              </a:spcAft>
            </a:pPr>
            <a:endParaRPr lang="en-US" sz="2200" b="1" dirty="0" smtClean="0">
              <a:solidFill>
                <a:schemeClr val="accent4"/>
              </a:solidFill>
            </a:endParaRP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2200" b="1" dirty="0" smtClean="0">
                <a:solidFill>
                  <a:schemeClr val="accent4"/>
                </a:solidFill>
              </a:rPr>
              <a:t>Input </a:t>
            </a:r>
            <a:r>
              <a:rPr lang="en-US" sz="2200" b="1" dirty="0">
                <a:solidFill>
                  <a:schemeClr val="accent4"/>
                </a:solidFill>
              </a:rPr>
              <a:t>and output </a:t>
            </a:r>
            <a:r>
              <a:rPr lang="en-US" sz="2200" b="1" dirty="0" smtClean="0">
                <a:solidFill>
                  <a:schemeClr val="accent4"/>
                </a:solidFill>
              </a:rPr>
              <a:t>properties</a:t>
            </a:r>
            <a:endParaRPr lang="en-US" sz="2200" b="1" dirty="0">
              <a:solidFill>
                <a:schemeClr val="accent4"/>
              </a:solidFill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4106100" cy="1012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16771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Next </a:t>
            </a:r>
            <a:r>
              <a:rPr lang="en-US" dirty="0" smtClean="0"/>
              <a:t>Video</a:t>
            </a:r>
            <a:endParaRPr lang="en" dirty="0"/>
          </a:p>
        </p:txBody>
      </p:sp>
      <p:sp>
        <p:nvSpPr>
          <p:cNvPr id="201" name="Shape 201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L</a:t>
            </a:r>
            <a:r>
              <a:rPr lang="en-US" dirty="0" smtClean="0"/>
              <a:t>ifecycle </a:t>
            </a:r>
            <a:r>
              <a:rPr lang="en-US" dirty="0"/>
              <a:t>of a Component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95192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4400" dirty="0"/>
              <a:t>Lifecycle of a Component</a:t>
            </a:r>
            <a:endParaRPr lang="en" sz="4400" dirty="0"/>
          </a:p>
        </p:txBody>
      </p:sp>
      <p:sp>
        <p:nvSpPr>
          <p:cNvPr id="95" name="Shape 95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Video </a:t>
            </a:r>
            <a:r>
              <a:rPr lang="en-US" dirty="0" smtClean="0"/>
              <a:t>1.3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5445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sz="2200" dirty="0"/>
              <a:t>In this </a:t>
            </a:r>
            <a:r>
              <a:rPr lang="en-US" sz="2200" dirty="0"/>
              <a:t>V</a:t>
            </a:r>
            <a:r>
              <a:rPr lang="en-US" sz="2200" dirty="0" smtClean="0"/>
              <a:t>ideo</a:t>
            </a:r>
            <a:r>
              <a:rPr lang="en" sz="2200" dirty="0" smtClean="0"/>
              <a:t>, </a:t>
            </a:r>
            <a:r>
              <a:rPr lang="en" sz="2200" dirty="0"/>
              <a:t>we are going to take a look at…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4294967295"/>
          </p:nvPr>
        </p:nvSpPr>
        <p:spPr>
          <a:xfrm>
            <a:off x="208750" y="888475"/>
            <a:ext cx="8716200" cy="402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rgbClr val="434343"/>
                </a:solidFill>
              </a:rPr>
              <a:t>What is the lifecycle of a component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rgbClr val="434343"/>
                </a:solidFill>
              </a:rPr>
              <a:t>How to use the components </a:t>
            </a:r>
            <a:r>
              <a:rPr lang="en-US" sz="2000" dirty="0">
                <a:solidFill>
                  <a:srgbClr val="434343"/>
                </a:solidFill>
              </a:rPr>
              <a:t>lifecycle </a:t>
            </a:r>
            <a:r>
              <a:rPr lang="en-US" sz="2000" dirty="0" smtClean="0">
                <a:solidFill>
                  <a:srgbClr val="434343"/>
                </a:solidFill>
              </a:rPr>
              <a:t>hooks</a:t>
            </a:r>
          </a:p>
        </p:txBody>
      </p:sp>
    </p:spTree>
    <p:extLst>
      <p:ext uri="{BB962C8B-B14F-4D97-AF65-F5344CB8AC3E}">
        <p14:creationId xmlns:p14="http://schemas.microsoft.com/office/powerpoint/2010/main" val="71687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/>
              <a:t>Components  lifecycle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92358514"/>
              </p:ext>
            </p:extLst>
          </p:nvPr>
        </p:nvGraphicFramePr>
        <p:xfrm>
          <a:off x="314960" y="741680"/>
          <a:ext cx="8097520" cy="4269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458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70"/>
          <p:cNvSpPr txBox="1">
            <a:spLocks/>
          </p:cNvSpPr>
          <p:nvPr/>
        </p:nvSpPr>
        <p:spPr>
          <a:xfrm>
            <a:off x="1595400" y="3273925"/>
            <a:ext cx="5953200" cy="130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 smtClean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" dirty="0"/>
          </a:p>
        </p:txBody>
      </p:sp>
      <p:sp>
        <p:nvSpPr>
          <p:cNvPr id="3" name="Shape 171"/>
          <p:cNvSpPr txBox="1">
            <a:spLocks/>
          </p:cNvSpPr>
          <p:nvPr/>
        </p:nvSpPr>
        <p:spPr>
          <a:xfrm>
            <a:off x="460950" y="1248300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buClr>
                <a:srgbClr val="F3F3F3"/>
              </a:buClr>
              <a:buSzPct val="100000"/>
            </a:pPr>
            <a:r>
              <a:rPr lang="en-US" sz="12000" dirty="0" smtClean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lang="en" sz="12000" dirty="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226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570050" y="564750"/>
            <a:ext cx="3882288" cy="401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Aft>
                <a:spcPts val="1000"/>
              </a:spcAft>
            </a:pPr>
            <a:r>
              <a:rPr lang="en-US" sz="2200" b="1" dirty="0">
                <a:solidFill>
                  <a:schemeClr val="accent4"/>
                </a:solidFill>
              </a:rPr>
              <a:t>We saw</a:t>
            </a:r>
            <a:r>
              <a:rPr lang="en-US" sz="2200" b="1" dirty="0" smtClean="0">
                <a:solidFill>
                  <a:schemeClr val="accent4"/>
                </a:solidFill>
              </a:rPr>
              <a:t>…</a:t>
            </a:r>
            <a:endParaRPr lang="en-US" sz="2200" b="1" dirty="0">
              <a:solidFill>
                <a:schemeClr val="accent4"/>
              </a:solidFill>
            </a:endParaRPr>
          </a:p>
          <a:p>
            <a:pPr>
              <a:spcAft>
                <a:spcPts val="1000"/>
              </a:spcAft>
            </a:pPr>
            <a:endParaRPr lang="en-US" sz="2200" b="1" dirty="0" smtClean="0">
              <a:solidFill>
                <a:schemeClr val="accent4"/>
              </a:solidFill>
            </a:endParaRP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2200" b="1" dirty="0">
                <a:solidFill>
                  <a:schemeClr val="accent4"/>
                </a:solidFill>
              </a:rPr>
              <a:t>What is the lifecycle of a component</a:t>
            </a: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2200" b="1" dirty="0">
                <a:solidFill>
                  <a:schemeClr val="accent4"/>
                </a:solidFill>
              </a:rPr>
              <a:t>How to use the components lifecycle hooks</a:t>
            </a: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endParaRPr lang="en-US" sz="2200" b="1" dirty="0">
              <a:solidFill>
                <a:schemeClr val="accent4"/>
              </a:solidFill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4106100" cy="1012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50947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Next </a:t>
            </a:r>
            <a:r>
              <a:rPr lang="en-US" dirty="0" smtClean="0"/>
              <a:t>Video</a:t>
            </a:r>
            <a:endParaRPr lang="en" dirty="0"/>
          </a:p>
        </p:txBody>
      </p:sp>
      <p:sp>
        <p:nvSpPr>
          <p:cNvPr id="201" name="Shape 201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Directives and Pipes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3175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4400" dirty="0" smtClean="0"/>
              <a:t>Directives and Pipes</a:t>
            </a:r>
            <a:endParaRPr lang="en" sz="4400" dirty="0"/>
          </a:p>
        </p:txBody>
      </p:sp>
      <p:sp>
        <p:nvSpPr>
          <p:cNvPr id="95" name="Shape 95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Video </a:t>
            </a:r>
            <a:r>
              <a:rPr lang="en-US" dirty="0" smtClean="0"/>
              <a:t>1.4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6542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4200" dirty="0"/>
              <a:t>T</a:t>
            </a:r>
            <a:r>
              <a:rPr lang="en-US" sz="4200" dirty="0" smtClean="0"/>
              <a:t>emplating</a:t>
            </a:r>
            <a:endParaRPr lang="en" sz="4200" dirty="0"/>
          </a:p>
        </p:txBody>
      </p:sp>
      <p:sp>
        <p:nvSpPr>
          <p:cNvPr id="95" name="Shape 95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Video 1.1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0997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sz="2200" dirty="0"/>
              <a:t>In this </a:t>
            </a:r>
            <a:r>
              <a:rPr lang="en-US" sz="2200" dirty="0"/>
              <a:t>V</a:t>
            </a:r>
            <a:r>
              <a:rPr lang="en-US" sz="2200" dirty="0" smtClean="0"/>
              <a:t>ideo</a:t>
            </a:r>
            <a:r>
              <a:rPr lang="en" sz="2200" dirty="0" smtClean="0"/>
              <a:t>, </a:t>
            </a:r>
            <a:r>
              <a:rPr lang="en" sz="2200" dirty="0"/>
              <a:t>we are going to take a look at…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4294967295"/>
          </p:nvPr>
        </p:nvSpPr>
        <p:spPr>
          <a:xfrm>
            <a:off x="208750" y="888475"/>
            <a:ext cx="8716200" cy="402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rgbClr val="434343"/>
                </a:solidFill>
              </a:rPr>
              <a:t>@Directive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rgbClr val="434343"/>
                </a:solidFill>
              </a:rPr>
              <a:t>@Pipe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rgbClr val="434343"/>
                </a:solidFill>
              </a:rPr>
              <a:t>Built-in Pipes</a:t>
            </a:r>
            <a:endParaRPr lang="en-US" sz="2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55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200" dirty="0" smtClean="0"/>
              <a:t>Attribute Directive</a:t>
            </a:r>
            <a:endParaRPr lang="en" sz="2200" dirty="0"/>
          </a:p>
        </p:txBody>
      </p:sp>
      <p:sp>
        <p:nvSpPr>
          <p:cNvPr id="135" name="Shape 135"/>
          <p:cNvSpPr txBox="1">
            <a:spLocks noGrp="1"/>
          </p:cNvSpPr>
          <p:nvPr>
            <p:ph type="body" idx="4294967295"/>
          </p:nvPr>
        </p:nvSpPr>
        <p:spPr>
          <a:xfrm>
            <a:off x="208750" y="888475"/>
            <a:ext cx="8716200" cy="402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01600">
              <a:buClr>
                <a:srgbClr val="434343"/>
              </a:buClr>
            </a:pPr>
            <a:r>
              <a:rPr lang="en-US" sz="2000" dirty="0" smtClean="0">
                <a:solidFill>
                  <a:srgbClr val="434343"/>
                </a:solidFill>
              </a:rPr>
              <a:t>Angular 2 has three type of @Directive:</a:t>
            </a:r>
          </a:p>
          <a:p>
            <a:pPr marL="444500" indent="-342900">
              <a:buClr>
                <a:srgbClr val="434343"/>
              </a:buClr>
              <a:buFont typeface="Arial" charset="0"/>
              <a:buChar char="•"/>
            </a:pPr>
            <a:r>
              <a:rPr lang="en-US" sz="2000" dirty="0" smtClean="0">
                <a:solidFill>
                  <a:srgbClr val="434343"/>
                </a:solidFill>
              </a:rPr>
              <a:t>Components</a:t>
            </a:r>
          </a:p>
          <a:p>
            <a:pPr marL="444500" indent="-342900">
              <a:buClr>
                <a:srgbClr val="434343"/>
              </a:buClr>
              <a:buFont typeface="Arial" charset="0"/>
              <a:buChar char="•"/>
            </a:pPr>
            <a:r>
              <a:rPr lang="en-US" sz="2000" dirty="0" smtClean="0">
                <a:solidFill>
                  <a:srgbClr val="434343"/>
                </a:solidFill>
              </a:rPr>
              <a:t>Structural</a:t>
            </a:r>
          </a:p>
          <a:p>
            <a:pPr marL="444500" indent="-342900">
              <a:buClr>
                <a:srgbClr val="434343"/>
              </a:buClr>
              <a:buFont typeface="Arial" charset="0"/>
              <a:buChar char="•"/>
            </a:pPr>
            <a:r>
              <a:rPr lang="en-US" sz="2000" dirty="0" smtClean="0">
                <a:solidFill>
                  <a:srgbClr val="434343"/>
                </a:solidFill>
              </a:rPr>
              <a:t>Attribute</a:t>
            </a:r>
          </a:p>
          <a:p>
            <a:pPr marL="101600">
              <a:buClr>
                <a:srgbClr val="434343"/>
              </a:buClr>
            </a:pPr>
            <a:endParaRPr lang="en-US" sz="2000" dirty="0">
              <a:solidFill>
                <a:srgbClr val="434343"/>
              </a:solidFill>
            </a:endParaRPr>
          </a:p>
          <a:p>
            <a:pPr marL="101600">
              <a:buClr>
                <a:srgbClr val="434343"/>
              </a:buClr>
            </a:pPr>
            <a:r>
              <a:rPr lang="en-US" sz="2000" dirty="0" smtClean="0">
                <a:solidFill>
                  <a:srgbClr val="434343"/>
                </a:solidFill>
              </a:rPr>
              <a:t>Attribute Directives are used to change </a:t>
            </a:r>
            <a:r>
              <a:rPr lang="en-US" sz="2000" dirty="0">
                <a:solidFill>
                  <a:srgbClr val="434343"/>
                </a:solidFill>
              </a:rPr>
              <a:t>the appearance or behavior of an </a:t>
            </a:r>
            <a:r>
              <a:rPr lang="en-US" sz="2000" dirty="0" smtClean="0">
                <a:solidFill>
                  <a:srgbClr val="434343"/>
                </a:solidFill>
              </a:rPr>
              <a:t>element in a component. Attribute directives can accept one or more input parameters and listen on DOM events.</a:t>
            </a:r>
            <a:endParaRPr lang="en-US" sz="2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87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70"/>
          <p:cNvSpPr txBox="1">
            <a:spLocks/>
          </p:cNvSpPr>
          <p:nvPr/>
        </p:nvSpPr>
        <p:spPr>
          <a:xfrm>
            <a:off x="1595400" y="3273925"/>
            <a:ext cx="5953200" cy="130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>
                <a:solidFill>
                  <a:srgbClr val="F3F3F3"/>
                </a:solidFill>
                <a:latin typeface="Calibri"/>
                <a:ea typeface="Calibri"/>
                <a:cs typeface="Calibri"/>
              </a:rPr>
              <a:t>Attribute </a:t>
            </a:r>
            <a:r>
              <a:rPr lang="en-US" sz="1800" dirty="0" smtClean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Directives</a:t>
            </a:r>
            <a:endParaRPr lang="en" dirty="0"/>
          </a:p>
        </p:txBody>
      </p:sp>
      <p:sp>
        <p:nvSpPr>
          <p:cNvPr id="3" name="Shape 171"/>
          <p:cNvSpPr txBox="1">
            <a:spLocks/>
          </p:cNvSpPr>
          <p:nvPr/>
        </p:nvSpPr>
        <p:spPr>
          <a:xfrm>
            <a:off x="460950" y="1248300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buClr>
                <a:srgbClr val="F3F3F3"/>
              </a:buClr>
              <a:buSzPct val="100000"/>
            </a:pPr>
            <a:r>
              <a:rPr lang="en-US" sz="12000" dirty="0" smtClean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lang="en" sz="12000" dirty="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340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200" smtClean="0"/>
              <a:t>Pipes</a:t>
            </a:r>
            <a:endParaRPr lang="en" sz="2200" dirty="0"/>
          </a:p>
        </p:txBody>
      </p:sp>
      <p:sp>
        <p:nvSpPr>
          <p:cNvPr id="135" name="Shape 135"/>
          <p:cNvSpPr txBox="1">
            <a:spLocks noGrp="1"/>
          </p:cNvSpPr>
          <p:nvPr>
            <p:ph type="body" idx="4294967295"/>
          </p:nvPr>
        </p:nvSpPr>
        <p:spPr>
          <a:xfrm>
            <a:off x="208750" y="888475"/>
            <a:ext cx="8716200" cy="402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>
                <a:solidFill>
                  <a:srgbClr val="434343"/>
                </a:solidFill>
              </a:rPr>
              <a:t>A pipe </a:t>
            </a:r>
            <a:r>
              <a:rPr lang="en-US" sz="2000" dirty="0" smtClean="0">
                <a:solidFill>
                  <a:srgbClr val="434343"/>
                </a:solidFill>
              </a:rPr>
              <a:t>transforms input data in to </a:t>
            </a:r>
            <a:r>
              <a:rPr lang="en-US" sz="2000" dirty="0">
                <a:solidFill>
                  <a:srgbClr val="434343"/>
                </a:solidFill>
              </a:rPr>
              <a:t>a desired output. 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>
                <a:solidFill>
                  <a:srgbClr val="434343"/>
                </a:solidFill>
              </a:rPr>
              <a:t>Angular 2 provides some pipes out of the box, but also </a:t>
            </a:r>
            <a:r>
              <a:rPr lang="en-US" sz="2000" dirty="0" smtClean="0">
                <a:solidFill>
                  <a:srgbClr val="434343"/>
                </a:solidFill>
              </a:rPr>
              <a:t>allows </a:t>
            </a:r>
            <a:r>
              <a:rPr lang="en-US" sz="2000" dirty="0">
                <a:solidFill>
                  <a:srgbClr val="434343"/>
                </a:solidFill>
              </a:rPr>
              <a:t>you to create your own </a:t>
            </a:r>
            <a:r>
              <a:rPr lang="en-US" sz="2000" dirty="0" smtClean="0">
                <a:solidFill>
                  <a:srgbClr val="434343"/>
                </a:solidFill>
              </a:rPr>
              <a:t>custom @Pipe</a:t>
            </a:r>
            <a:r>
              <a:rPr lang="en-US" sz="2000" dirty="0">
                <a:solidFill>
                  <a:srgbClr val="43434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608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76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2800" dirty="0" smtClean="0"/>
              <a:t>Built-in Pipes</a:t>
            </a:r>
            <a:endParaRPr lang="en" sz="2800" dirty="0"/>
          </a:p>
        </p:txBody>
      </p:sp>
      <p:sp>
        <p:nvSpPr>
          <p:cNvPr id="20" name="Shape 135"/>
          <p:cNvSpPr txBox="1">
            <a:spLocks noGrp="1"/>
          </p:cNvSpPr>
          <p:nvPr>
            <p:ph type="body" idx="4294967295"/>
          </p:nvPr>
        </p:nvSpPr>
        <p:spPr>
          <a:xfrm>
            <a:off x="3549827" y="357800"/>
            <a:ext cx="5277650" cy="456589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err="1" smtClean="0">
                <a:solidFill>
                  <a:srgbClr val="434343"/>
                </a:solidFill>
              </a:rPr>
              <a:t>DatePipe</a:t>
            </a:r>
            <a:endParaRPr lang="en-US" sz="2000" dirty="0">
              <a:solidFill>
                <a:srgbClr val="434343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err="1">
                <a:solidFill>
                  <a:srgbClr val="434343"/>
                </a:solidFill>
              </a:rPr>
              <a:t>UpperCasePipe</a:t>
            </a:r>
            <a:endParaRPr lang="en-US" sz="2000" dirty="0">
              <a:solidFill>
                <a:srgbClr val="434343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err="1">
                <a:solidFill>
                  <a:srgbClr val="434343"/>
                </a:solidFill>
              </a:rPr>
              <a:t>LowerCasePipe</a:t>
            </a:r>
            <a:endParaRPr lang="en-US" sz="2000" dirty="0">
              <a:solidFill>
                <a:srgbClr val="434343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err="1">
                <a:solidFill>
                  <a:srgbClr val="434343"/>
                </a:solidFill>
              </a:rPr>
              <a:t>CurrencyPipe</a:t>
            </a:r>
            <a:endParaRPr lang="en-US" sz="2000" dirty="0">
              <a:solidFill>
                <a:srgbClr val="434343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err="1" smtClean="0">
                <a:solidFill>
                  <a:srgbClr val="434343"/>
                </a:solidFill>
              </a:rPr>
              <a:t>PercentPipe</a:t>
            </a:r>
            <a:endParaRPr lang="en-US" sz="2000" dirty="0" smtClean="0">
              <a:solidFill>
                <a:srgbClr val="434343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err="1" smtClean="0">
                <a:solidFill>
                  <a:srgbClr val="434343"/>
                </a:solidFill>
              </a:rPr>
              <a:t>DeciamalPipe</a:t>
            </a:r>
            <a:endParaRPr lang="en-US" sz="2000" dirty="0" smtClean="0">
              <a:solidFill>
                <a:srgbClr val="434343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err="1" smtClean="0">
                <a:solidFill>
                  <a:srgbClr val="434343"/>
                </a:solidFill>
              </a:rPr>
              <a:t>JsonPipe</a:t>
            </a:r>
            <a:endParaRPr lang="en-US" sz="2000" dirty="0" smtClean="0">
              <a:solidFill>
                <a:srgbClr val="434343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err="1" smtClean="0">
                <a:solidFill>
                  <a:srgbClr val="434343"/>
                </a:solidFill>
              </a:rPr>
              <a:t>LimitToPipe</a:t>
            </a:r>
            <a:endParaRPr lang="en-US" sz="2000" dirty="0" smtClean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70"/>
          <p:cNvSpPr txBox="1">
            <a:spLocks/>
          </p:cNvSpPr>
          <p:nvPr/>
        </p:nvSpPr>
        <p:spPr>
          <a:xfrm>
            <a:off x="1595400" y="3273925"/>
            <a:ext cx="5953200" cy="130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 smtClean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Pipes</a:t>
            </a:r>
            <a:endParaRPr lang="en" dirty="0"/>
          </a:p>
        </p:txBody>
      </p:sp>
      <p:sp>
        <p:nvSpPr>
          <p:cNvPr id="3" name="Shape 171"/>
          <p:cNvSpPr txBox="1">
            <a:spLocks/>
          </p:cNvSpPr>
          <p:nvPr/>
        </p:nvSpPr>
        <p:spPr>
          <a:xfrm>
            <a:off x="460950" y="1248300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buClr>
                <a:srgbClr val="F3F3F3"/>
              </a:buClr>
              <a:buSzPct val="100000"/>
            </a:pPr>
            <a:r>
              <a:rPr lang="en-US" sz="12000" dirty="0" smtClean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lang="en" sz="12000" dirty="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896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570050" y="564750"/>
            <a:ext cx="3882288" cy="401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Aft>
                <a:spcPts val="1000"/>
              </a:spcAft>
            </a:pPr>
            <a:r>
              <a:rPr lang="en-US" sz="2200" b="1" dirty="0">
                <a:solidFill>
                  <a:schemeClr val="accent4"/>
                </a:solidFill>
              </a:rPr>
              <a:t>We saw…</a:t>
            </a:r>
            <a:br>
              <a:rPr lang="en-US" sz="2200" b="1" dirty="0">
                <a:solidFill>
                  <a:schemeClr val="accent4"/>
                </a:solidFill>
              </a:rPr>
            </a:br>
            <a:endParaRPr lang="en-US" sz="2200" b="1" dirty="0" smtClean="0">
              <a:solidFill>
                <a:schemeClr val="accent4"/>
              </a:solidFill>
            </a:endParaRP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2200" b="1" dirty="0" smtClean="0">
                <a:solidFill>
                  <a:schemeClr val="accent4"/>
                </a:solidFill>
              </a:rPr>
              <a:t>What is a structural Directive</a:t>
            </a: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2200" b="1" dirty="0" smtClean="0">
                <a:solidFill>
                  <a:schemeClr val="accent4"/>
                </a:solidFill>
              </a:rPr>
              <a:t>What </a:t>
            </a:r>
            <a:r>
              <a:rPr lang="en-US" sz="2200" b="1" dirty="0">
                <a:solidFill>
                  <a:schemeClr val="accent4"/>
                </a:solidFill>
              </a:rPr>
              <a:t>are Pipes</a:t>
            </a: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2200" b="1" dirty="0">
                <a:solidFill>
                  <a:schemeClr val="accent4"/>
                </a:solidFill>
              </a:rPr>
              <a:t>Angular 2 Built-in Pipes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4106100" cy="1012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3833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Next </a:t>
            </a:r>
            <a:r>
              <a:rPr lang="en-US" dirty="0" smtClean="0"/>
              <a:t>Video</a:t>
            </a:r>
            <a:endParaRPr lang="en" dirty="0"/>
          </a:p>
        </p:txBody>
      </p:sp>
      <p:sp>
        <p:nvSpPr>
          <p:cNvPr id="201" name="Shape 201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400" dirty="0"/>
              <a:t>Create an Angular 2 Form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62559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4400" dirty="0"/>
              <a:t>Create an Angular 2 Form</a:t>
            </a:r>
            <a:endParaRPr lang="en" sz="4400" dirty="0"/>
          </a:p>
        </p:txBody>
      </p:sp>
      <p:sp>
        <p:nvSpPr>
          <p:cNvPr id="95" name="Shape 95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Video </a:t>
            </a:r>
            <a:r>
              <a:rPr lang="en-US" dirty="0" smtClean="0"/>
              <a:t>1.5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1880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sz="2200" dirty="0"/>
              <a:t>In this </a:t>
            </a:r>
            <a:r>
              <a:rPr lang="en-US" sz="2200" dirty="0"/>
              <a:t>V</a:t>
            </a:r>
            <a:r>
              <a:rPr lang="en-US" sz="2200" dirty="0" smtClean="0"/>
              <a:t>ideo</a:t>
            </a:r>
            <a:r>
              <a:rPr lang="en" sz="2200" dirty="0" smtClean="0"/>
              <a:t>, </a:t>
            </a:r>
            <a:r>
              <a:rPr lang="en" sz="2200" dirty="0"/>
              <a:t>we are going to take a look at…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4294967295"/>
          </p:nvPr>
        </p:nvSpPr>
        <p:spPr>
          <a:xfrm>
            <a:off x="208750" y="888475"/>
            <a:ext cx="8716200" cy="402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rgbClr val="434343"/>
                </a:solidFill>
              </a:rPr>
              <a:t>Template </a:t>
            </a:r>
            <a:r>
              <a:rPr lang="en-US" sz="2000" dirty="0">
                <a:solidFill>
                  <a:srgbClr val="434343"/>
                </a:solidFill>
              </a:rPr>
              <a:t>driven </a:t>
            </a:r>
            <a:r>
              <a:rPr lang="en-US" sz="2000" dirty="0" smtClean="0">
                <a:solidFill>
                  <a:srgbClr val="434343"/>
                </a:solidFill>
              </a:rPr>
              <a:t>forms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>
                <a:solidFill>
                  <a:srgbClr val="434343"/>
                </a:solidFill>
              </a:rPr>
              <a:t>Reactive </a:t>
            </a:r>
            <a:r>
              <a:rPr lang="en-US" sz="2000" dirty="0" smtClean="0">
                <a:solidFill>
                  <a:srgbClr val="434343"/>
                </a:solidFill>
              </a:rPr>
              <a:t>forms</a:t>
            </a:r>
            <a:endParaRPr lang="en-US" sz="2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10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sz="2200" dirty="0"/>
              <a:t>In this </a:t>
            </a:r>
            <a:r>
              <a:rPr lang="en-US" sz="2200" dirty="0"/>
              <a:t>V</a:t>
            </a:r>
            <a:r>
              <a:rPr lang="en-US" sz="2200" dirty="0" smtClean="0"/>
              <a:t>ideo</a:t>
            </a:r>
            <a:r>
              <a:rPr lang="en" sz="2200" dirty="0" smtClean="0"/>
              <a:t>, </a:t>
            </a:r>
            <a:r>
              <a:rPr lang="en" sz="2200" dirty="0"/>
              <a:t>we are going to take a look at…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4294967295"/>
          </p:nvPr>
        </p:nvSpPr>
        <p:spPr>
          <a:xfrm>
            <a:off x="208750" y="888475"/>
            <a:ext cx="8716200" cy="402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rgbClr val="434343"/>
                </a:solidFill>
              </a:rPr>
              <a:t>Events binding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rgbClr val="434343"/>
                </a:solidFill>
              </a:rPr>
              <a:t>Property binding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rgbClr val="434343"/>
                </a:solidFill>
              </a:rPr>
              <a:t>Structural directives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>
                <a:solidFill>
                  <a:srgbClr val="434343"/>
                </a:solidFill>
              </a:rPr>
              <a:t>A</a:t>
            </a:r>
            <a:r>
              <a:rPr lang="en-US" sz="2000" dirty="0" smtClean="0">
                <a:solidFill>
                  <a:srgbClr val="434343"/>
                </a:solidFill>
              </a:rPr>
              <a:t>ttribute </a:t>
            </a:r>
            <a:r>
              <a:rPr lang="en-US" sz="2000" dirty="0" smtClean="0">
                <a:solidFill>
                  <a:srgbClr val="434343"/>
                </a:solidFill>
              </a:rPr>
              <a:t>directives</a:t>
            </a:r>
            <a:endParaRPr lang="en-US" sz="2000" dirty="0" smtClean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200" dirty="0" smtClean="0"/>
              <a:t>Template driven forms</a:t>
            </a:r>
            <a:endParaRPr lang="en" sz="2200" dirty="0"/>
          </a:p>
        </p:txBody>
      </p:sp>
      <p:sp>
        <p:nvSpPr>
          <p:cNvPr id="135" name="Shape 135"/>
          <p:cNvSpPr txBox="1">
            <a:spLocks noGrp="1"/>
          </p:cNvSpPr>
          <p:nvPr>
            <p:ph type="body" idx="4294967295"/>
          </p:nvPr>
        </p:nvSpPr>
        <p:spPr>
          <a:xfrm>
            <a:off x="208750" y="888475"/>
            <a:ext cx="8716200" cy="402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err="1" smtClean="0">
                <a:solidFill>
                  <a:srgbClr val="434343"/>
                </a:solidFill>
              </a:rPr>
              <a:t>FormsModule</a:t>
            </a:r>
            <a:endParaRPr lang="en-US" sz="2000" dirty="0">
              <a:solidFill>
                <a:srgbClr val="434343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rgbClr val="434343"/>
                </a:solidFill>
              </a:rPr>
              <a:t>Easy to use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rgbClr val="434343"/>
                </a:solidFill>
              </a:rPr>
              <a:t>Asynchronous validation</a:t>
            </a:r>
            <a:endParaRPr lang="en-US" sz="2000" dirty="0">
              <a:solidFill>
                <a:srgbClr val="434343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>
                <a:solidFill>
                  <a:srgbClr val="434343"/>
                </a:solidFill>
              </a:rPr>
              <a:t>Two way data </a:t>
            </a:r>
            <a:r>
              <a:rPr lang="en-US" sz="2000" dirty="0" smtClean="0">
                <a:solidFill>
                  <a:srgbClr val="434343"/>
                </a:solidFill>
              </a:rPr>
              <a:t>binding [(</a:t>
            </a:r>
            <a:r>
              <a:rPr lang="en-US" sz="2000" dirty="0" err="1" smtClean="0">
                <a:solidFill>
                  <a:srgbClr val="434343"/>
                </a:solidFill>
              </a:rPr>
              <a:t>NgModel</a:t>
            </a:r>
            <a:r>
              <a:rPr lang="en-US" sz="2000" dirty="0" smtClean="0">
                <a:solidFill>
                  <a:srgbClr val="434343"/>
                </a:solidFill>
              </a:rPr>
              <a:t>)]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endParaRPr lang="en-US" sz="2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03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70"/>
          <p:cNvSpPr txBox="1">
            <a:spLocks/>
          </p:cNvSpPr>
          <p:nvPr/>
        </p:nvSpPr>
        <p:spPr>
          <a:xfrm>
            <a:off x="1595400" y="3273925"/>
            <a:ext cx="5953200" cy="130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 smtClean="0">
                <a:solidFill>
                  <a:srgbClr val="F3F3F3"/>
                </a:solidFill>
                <a:latin typeface="Calibri"/>
                <a:ea typeface="Calibri"/>
                <a:cs typeface="Calibri"/>
              </a:rPr>
              <a:t>Template </a:t>
            </a:r>
            <a:r>
              <a:rPr lang="en-US" sz="1800" dirty="0">
                <a:solidFill>
                  <a:srgbClr val="F3F3F3"/>
                </a:solidFill>
                <a:latin typeface="Calibri"/>
                <a:ea typeface="Calibri"/>
                <a:cs typeface="Calibri"/>
              </a:rPr>
              <a:t>driven </a:t>
            </a:r>
            <a:r>
              <a:rPr lang="en-US" sz="1800" dirty="0" smtClean="0">
                <a:solidFill>
                  <a:srgbClr val="F3F3F3"/>
                </a:solidFill>
                <a:latin typeface="Calibri"/>
                <a:ea typeface="Calibri"/>
                <a:cs typeface="Calibri"/>
              </a:rPr>
              <a:t>Forms</a:t>
            </a:r>
            <a:endParaRPr lang="en" sz="1800" dirty="0">
              <a:solidFill>
                <a:srgbClr val="F3F3F3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Shape 171"/>
          <p:cNvSpPr txBox="1">
            <a:spLocks/>
          </p:cNvSpPr>
          <p:nvPr/>
        </p:nvSpPr>
        <p:spPr>
          <a:xfrm>
            <a:off x="460950" y="1248300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buClr>
                <a:srgbClr val="F3F3F3"/>
              </a:buClr>
              <a:buSzPct val="100000"/>
            </a:pPr>
            <a:r>
              <a:rPr lang="en-US" sz="12000" dirty="0" smtClean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lang="en" sz="12000" dirty="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350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200" dirty="0" smtClean="0"/>
              <a:t>Reactive Forms / </a:t>
            </a:r>
            <a:r>
              <a:rPr lang="en-US" sz="2400" dirty="0"/>
              <a:t>Model Driven </a:t>
            </a:r>
            <a:endParaRPr lang="en" sz="2200" dirty="0"/>
          </a:p>
        </p:txBody>
      </p:sp>
      <p:sp>
        <p:nvSpPr>
          <p:cNvPr id="135" name="Shape 135"/>
          <p:cNvSpPr txBox="1">
            <a:spLocks noGrp="1"/>
          </p:cNvSpPr>
          <p:nvPr>
            <p:ph type="body" idx="4294967295"/>
          </p:nvPr>
        </p:nvSpPr>
        <p:spPr>
          <a:xfrm>
            <a:off x="208750" y="888475"/>
            <a:ext cx="8716200" cy="402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44500" lvl="0" indent="-342900">
              <a:buClr>
                <a:srgbClr val="434343"/>
              </a:buClr>
              <a:buFont typeface="Arial" charset="0"/>
              <a:buChar char="•"/>
            </a:pPr>
            <a:r>
              <a:rPr lang="en-US" sz="2000" dirty="0" err="1" smtClean="0">
                <a:solidFill>
                  <a:srgbClr val="434343"/>
                </a:solidFill>
              </a:rPr>
              <a:t>ReactiveFormsModule</a:t>
            </a:r>
            <a:r>
              <a:rPr lang="en-US" sz="2000" dirty="0" smtClean="0">
                <a:solidFill>
                  <a:srgbClr val="434343"/>
                </a:solidFill>
              </a:rPr>
              <a:t>, </a:t>
            </a:r>
            <a:r>
              <a:rPr lang="en-US" sz="2000" dirty="0" err="1">
                <a:solidFill>
                  <a:srgbClr val="434343"/>
                </a:solidFill>
              </a:rPr>
              <a:t>FormBuilder</a:t>
            </a:r>
            <a:r>
              <a:rPr lang="en-US" sz="2000" dirty="0">
                <a:solidFill>
                  <a:srgbClr val="434343"/>
                </a:solidFill>
              </a:rPr>
              <a:t>, </a:t>
            </a:r>
            <a:r>
              <a:rPr lang="en-US" sz="2000" dirty="0" err="1">
                <a:solidFill>
                  <a:srgbClr val="434343"/>
                </a:solidFill>
              </a:rPr>
              <a:t>FormControl</a:t>
            </a:r>
            <a:r>
              <a:rPr lang="en-US" sz="2000" dirty="0">
                <a:solidFill>
                  <a:srgbClr val="434343"/>
                </a:solidFill>
              </a:rPr>
              <a:t> and </a:t>
            </a:r>
            <a:r>
              <a:rPr lang="en-US" sz="2000" dirty="0" err="1" smtClean="0">
                <a:solidFill>
                  <a:srgbClr val="434343"/>
                </a:solidFill>
              </a:rPr>
              <a:t>FormGroup</a:t>
            </a:r>
            <a:endParaRPr lang="en-US" sz="2000" dirty="0" smtClean="0">
              <a:solidFill>
                <a:srgbClr val="434343"/>
              </a:solidFill>
            </a:endParaRPr>
          </a:p>
          <a:p>
            <a:pPr marL="444500" indent="-342900">
              <a:buClr>
                <a:srgbClr val="434343"/>
              </a:buClr>
              <a:buFont typeface="Arial" charset="0"/>
              <a:buChar char="•"/>
            </a:pPr>
            <a:r>
              <a:rPr lang="en-US" sz="2000" dirty="0" smtClean="0">
                <a:solidFill>
                  <a:srgbClr val="434343"/>
                </a:solidFill>
              </a:rPr>
              <a:t>Bind form control object with form element in the template</a:t>
            </a:r>
          </a:p>
          <a:p>
            <a:pPr marL="444500" indent="-342900">
              <a:buClr>
                <a:srgbClr val="434343"/>
              </a:buClr>
              <a:buFont typeface="Arial" charset="0"/>
              <a:buChar char="•"/>
            </a:pPr>
            <a:r>
              <a:rPr lang="en-US" sz="2000" dirty="0" smtClean="0">
                <a:solidFill>
                  <a:srgbClr val="434343"/>
                </a:solidFill>
              </a:rPr>
              <a:t>Synchronous validation</a:t>
            </a:r>
          </a:p>
          <a:p>
            <a:pPr marL="444500" indent="-342900">
              <a:buClr>
                <a:srgbClr val="434343"/>
              </a:buClr>
              <a:buFont typeface="Arial" charset="0"/>
              <a:buChar char="•"/>
            </a:pPr>
            <a:r>
              <a:rPr lang="en-US" sz="2000" dirty="0" smtClean="0">
                <a:solidFill>
                  <a:srgbClr val="434343"/>
                </a:solidFill>
              </a:rPr>
              <a:t>Subscribe</a:t>
            </a:r>
          </a:p>
          <a:p>
            <a:pPr marL="444500" indent="-342900">
              <a:buClr>
                <a:srgbClr val="434343"/>
              </a:buClr>
              <a:buFont typeface="Arial" charset="0"/>
              <a:buChar char="•"/>
            </a:pPr>
            <a:r>
              <a:rPr lang="en-US" sz="2000" dirty="0" smtClean="0">
                <a:solidFill>
                  <a:srgbClr val="434343"/>
                </a:solidFill>
              </a:rPr>
              <a:t>Easy </a:t>
            </a:r>
            <a:r>
              <a:rPr lang="en-US" sz="2000" dirty="0">
                <a:solidFill>
                  <a:srgbClr val="434343"/>
                </a:solidFill>
              </a:rPr>
              <a:t>to test the form validation logic</a:t>
            </a:r>
          </a:p>
        </p:txBody>
      </p:sp>
    </p:spTree>
    <p:extLst>
      <p:ext uri="{BB962C8B-B14F-4D97-AF65-F5344CB8AC3E}">
        <p14:creationId xmlns:p14="http://schemas.microsoft.com/office/powerpoint/2010/main" val="146625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70"/>
          <p:cNvSpPr txBox="1">
            <a:spLocks/>
          </p:cNvSpPr>
          <p:nvPr/>
        </p:nvSpPr>
        <p:spPr>
          <a:xfrm>
            <a:off x="1595400" y="3273925"/>
            <a:ext cx="5953200" cy="130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 smtClean="0">
                <a:solidFill>
                  <a:srgbClr val="F3F3F3"/>
                </a:solidFill>
                <a:latin typeface="Calibri"/>
                <a:ea typeface="Calibri"/>
                <a:cs typeface="Calibri"/>
              </a:rPr>
              <a:t>Reactive/Model </a:t>
            </a:r>
            <a:r>
              <a:rPr lang="en-US" sz="1800" dirty="0">
                <a:solidFill>
                  <a:srgbClr val="F3F3F3"/>
                </a:solidFill>
                <a:latin typeface="Calibri"/>
                <a:ea typeface="Calibri"/>
                <a:cs typeface="Calibri"/>
              </a:rPr>
              <a:t>Driven </a:t>
            </a:r>
            <a:endParaRPr lang="en" sz="1800" dirty="0">
              <a:solidFill>
                <a:srgbClr val="F3F3F3"/>
              </a:solidFill>
              <a:latin typeface="Calibri"/>
              <a:ea typeface="Calibri"/>
              <a:cs typeface="Calibri"/>
            </a:endParaRPr>
          </a:p>
          <a:p>
            <a:pPr algn="ctr"/>
            <a:r>
              <a:rPr lang="en-US" sz="1800" dirty="0" smtClean="0">
                <a:solidFill>
                  <a:srgbClr val="F3F3F3"/>
                </a:solidFill>
                <a:latin typeface="Calibri"/>
                <a:ea typeface="Calibri"/>
                <a:cs typeface="Calibri"/>
              </a:rPr>
              <a:t> Forms</a:t>
            </a:r>
            <a:endParaRPr lang="en" sz="1800" dirty="0">
              <a:solidFill>
                <a:srgbClr val="F3F3F3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Shape 171"/>
          <p:cNvSpPr txBox="1">
            <a:spLocks/>
          </p:cNvSpPr>
          <p:nvPr/>
        </p:nvSpPr>
        <p:spPr>
          <a:xfrm>
            <a:off x="460950" y="1248300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buClr>
                <a:srgbClr val="F3F3F3"/>
              </a:buClr>
              <a:buSzPct val="100000"/>
            </a:pPr>
            <a:r>
              <a:rPr lang="en-US" sz="12000" dirty="0" smtClean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lang="en" sz="12000" dirty="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197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570050" y="564750"/>
            <a:ext cx="3882288" cy="401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Aft>
                <a:spcPts val="1000"/>
              </a:spcAft>
            </a:pPr>
            <a:r>
              <a:rPr lang="en-US" sz="2200" b="1" dirty="0">
                <a:solidFill>
                  <a:schemeClr val="accent4"/>
                </a:solidFill>
              </a:rPr>
              <a:t>We saw…</a:t>
            </a:r>
            <a:br>
              <a:rPr lang="en-US" sz="2200" b="1" dirty="0">
                <a:solidFill>
                  <a:schemeClr val="accent4"/>
                </a:solidFill>
              </a:rPr>
            </a:br>
            <a:endParaRPr lang="en-US" sz="2200" b="1" dirty="0" smtClean="0">
              <a:solidFill>
                <a:schemeClr val="accent4"/>
              </a:solidFill>
            </a:endParaRP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2200" b="1" dirty="0" smtClean="0">
                <a:solidFill>
                  <a:schemeClr val="accent4"/>
                </a:solidFill>
              </a:rPr>
              <a:t>Template driven forms</a:t>
            </a: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2200" b="1" dirty="0" smtClean="0">
                <a:solidFill>
                  <a:schemeClr val="accent4"/>
                </a:solidFill>
              </a:rPr>
              <a:t>Reactive </a:t>
            </a:r>
            <a:r>
              <a:rPr lang="en-US" sz="2200" b="1" dirty="0">
                <a:solidFill>
                  <a:schemeClr val="accent4"/>
                </a:solidFill>
              </a:rPr>
              <a:t>forms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4106100" cy="1012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92041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Next </a:t>
            </a:r>
            <a:r>
              <a:rPr lang="en-US" dirty="0" smtClean="0"/>
              <a:t>Video</a:t>
            </a:r>
            <a:endParaRPr lang="en" dirty="0"/>
          </a:p>
        </p:txBody>
      </p:sp>
      <p:sp>
        <p:nvSpPr>
          <p:cNvPr id="201" name="Shape 201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Form Validation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0176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4400" dirty="0"/>
              <a:t>Form Validation</a:t>
            </a:r>
            <a:endParaRPr lang="en" sz="4400" dirty="0"/>
          </a:p>
        </p:txBody>
      </p:sp>
      <p:sp>
        <p:nvSpPr>
          <p:cNvPr id="95" name="Shape 95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Video </a:t>
            </a:r>
            <a:r>
              <a:rPr lang="en-US" dirty="0" smtClean="0"/>
              <a:t>1.6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5654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sz="2200" dirty="0"/>
              <a:t>In this </a:t>
            </a:r>
            <a:r>
              <a:rPr lang="en-US" sz="2200" dirty="0"/>
              <a:t>V</a:t>
            </a:r>
            <a:r>
              <a:rPr lang="en-US" sz="2200" dirty="0" smtClean="0"/>
              <a:t>ideo</a:t>
            </a:r>
            <a:r>
              <a:rPr lang="en" sz="2200" dirty="0" smtClean="0"/>
              <a:t>, </a:t>
            </a:r>
            <a:r>
              <a:rPr lang="en" sz="2200" dirty="0"/>
              <a:t>we are going to take a look at…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4294967295"/>
          </p:nvPr>
        </p:nvSpPr>
        <p:spPr>
          <a:xfrm>
            <a:off x="208750" y="888475"/>
            <a:ext cx="8716200" cy="402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>
                <a:solidFill>
                  <a:srgbClr val="434343"/>
                </a:solidFill>
              </a:rPr>
              <a:t>Default validators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rgbClr val="434343"/>
                </a:solidFill>
              </a:rPr>
              <a:t>Custom validators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>
                <a:solidFill>
                  <a:srgbClr val="434343"/>
                </a:solidFill>
              </a:rPr>
              <a:t>Form status CSS classes </a:t>
            </a:r>
          </a:p>
        </p:txBody>
      </p:sp>
    </p:spTree>
    <p:extLst>
      <p:ext uri="{BB962C8B-B14F-4D97-AF65-F5344CB8AC3E}">
        <p14:creationId xmlns:p14="http://schemas.microsoft.com/office/powerpoint/2010/main" val="201627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76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2800" dirty="0" smtClean="0"/>
              <a:t>Default Validators</a:t>
            </a:r>
            <a:endParaRPr lang="en" sz="2800" dirty="0"/>
          </a:p>
        </p:txBody>
      </p:sp>
      <p:sp>
        <p:nvSpPr>
          <p:cNvPr id="20" name="Shape 135"/>
          <p:cNvSpPr txBox="1">
            <a:spLocks noGrp="1"/>
          </p:cNvSpPr>
          <p:nvPr>
            <p:ph type="body" idx="4294967295"/>
          </p:nvPr>
        </p:nvSpPr>
        <p:spPr>
          <a:xfrm>
            <a:off x="3549827" y="357800"/>
            <a:ext cx="5277650" cy="456589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rgbClr val="434343"/>
                </a:solidFill>
              </a:rPr>
              <a:t>required</a:t>
            </a:r>
            <a:r>
              <a:rPr lang="en-US" sz="2000" dirty="0">
                <a:solidFill>
                  <a:srgbClr val="434343"/>
                </a:solidFill>
              </a:rPr>
              <a:t> </a:t>
            </a:r>
            <a:endParaRPr lang="en-US" sz="2000" dirty="0" smtClean="0">
              <a:solidFill>
                <a:srgbClr val="434343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err="1" smtClean="0">
                <a:solidFill>
                  <a:srgbClr val="434343"/>
                </a:solidFill>
              </a:rPr>
              <a:t>minLength</a:t>
            </a:r>
            <a:r>
              <a:rPr lang="en-US" sz="2000" dirty="0">
                <a:solidFill>
                  <a:srgbClr val="434343"/>
                </a:solidFill>
              </a:rPr>
              <a:t> </a:t>
            </a:r>
            <a:endParaRPr lang="en-US" sz="2000" dirty="0" smtClean="0">
              <a:solidFill>
                <a:srgbClr val="434343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err="1" smtClean="0">
                <a:solidFill>
                  <a:srgbClr val="434343"/>
                </a:solidFill>
              </a:rPr>
              <a:t>maxLength</a:t>
            </a:r>
            <a:r>
              <a:rPr lang="en-US" sz="2000" dirty="0">
                <a:solidFill>
                  <a:srgbClr val="434343"/>
                </a:solidFill>
              </a:rPr>
              <a:t> </a:t>
            </a:r>
            <a:endParaRPr lang="en-US" sz="2000" dirty="0" smtClean="0">
              <a:solidFill>
                <a:srgbClr val="434343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rgbClr val="434343"/>
                </a:solidFill>
              </a:rPr>
              <a:t>pattern</a:t>
            </a:r>
            <a:endParaRPr lang="en-US" sz="2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79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76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2800" dirty="0" smtClean="0"/>
              <a:t>Custom Validators</a:t>
            </a:r>
            <a:endParaRPr lang="en" sz="2800" dirty="0"/>
          </a:p>
        </p:txBody>
      </p:sp>
      <p:sp>
        <p:nvSpPr>
          <p:cNvPr id="20" name="Shape 135"/>
          <p:cNvSpPr txBox="1">
            <a:spLocks noGrp="1"/>
          </p:cNvSpPr>
          <p:nvPr>
            <p:ph type="body" idx="4294967295"/>
          </p:nvPr>
        </p:nvSpPr>
        <p:spPr>
          <a:xfrm>
            <a:off x="3549827" y="357800"/>
            <a:ext cx="5277650" cy="456589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rgbClr val="434343"/>
                </a:solidFill>
              </a:rPr>
              <a:t>Custom validator function (Reactive Form)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rgbClr val="434343"/>
                </a:solidFill>
              </a:rPr>
              <a:t>Custom validator directives (Template Form)</a:t>
            </a:r>
            <a:endParaRPr lang="en-US" sz="2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26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76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800" dirty="0" smtClean="0"/>
              <a:t>Events binding</a:t>
            </a:r>
            <a:endParaRPr lang="en" sz="2800" dirty="0"/>
          </a:p>
        </p:txBody>
      </p:sp>
      <p:sp>
        <p:nvSpPr>
          <p:cNvPr id="20" name="Shape 135"/>
          <p:cNvSpPr txBox="1">
            <a:spLocks noGrp="1"/>
          </p:cNvSpPr>
          <p:nvPr>
            <p:ph type="body" idx="4294967295"/>
          </p:nvPr>
        </p:nvSpPr>
        <p:spPr>
          <a:xfrm>
            <a:off x="3549827" y="357800"/>
            <a:ext cx="5277650" cy="456589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rgbClr val="434343"/>
                </a:solidFill>
              </a:rPr>
              <a:t>Sane of the HTML </a:t>
            </a:r>
            <a:r>
              <a:rPr lang="en-US" sz="2000" dirty="0">
                <a:solidFill>
                  <a:srgbClr val="434343"/>
                </a:solidFill>
              </a:rPr>
              <a:t>DOM </a:t>
            </a:r>
            <a:r>
              <a:rPr lang="en-US" sz="2000" dirty="0" smtClean="0">
                <a:solidFill>
                  <a:srgbClr val="434343"/>
                </a:solidFill>
              </a:rPr>
              <a:t>Events</a:t>
            </a:r>
            <a:r>
              <a:rPr lang="en-US" sz="2000" dirty="0">
                <a:solidFill>
                  <a:srgbClr val="434343"/>
                </a:solidFill>
              </a:rPr>
              <a:t> </a:t>
            </a:r>
            <a:r>
              <a:rPr lang="en-US" sz="2000" dirty="0" smtClean="0">
                <a:solidFill>
                  <a:srgbClr val="434343"/>
                </a:solidFill>
              </a:rPr>
              <a:t>but without </a:t>
            </a:r>
            <a:r>
              <a:rPr lang="en-US" sz="2000" dirty="0" smtClean="0">
                <a:solidFill>
                  <a:srgbClr val="434343"/>
                </a:solidFill>
              </a:rPr>
              <a:t>on </a:t>
            </a:r>
            <a:r>
              <a:rPr lang="en-US" sz="2000" dirty="0" smtClean="0">
                <a:solidFill>
                  <a:srgbClr val="434343"/>
                </a:solidFill>
              </a:rPr>
              <a:t>prefix: example </a:t>
            </a:r>
            <a:r>
              <a:rPr lang="en-US" sz="2000" dirty="0" err="1" smtClean="0">
                <a:solidFill>
                  <a:srgbClr val="434343"/>
                </a:solidFill>
              </a:rPr>
              <a:t>onClick</a:t>
            </a:r>
            <a:r>
              <a:rPr lang="en-US" sz="2000" dirty="0" smtClean="0">
                <a:solidFill>
                  <a:srgbClr val="434343"/>
                </a:solidFill>
              </a:rPr>
              <a:t> -&gt; (click)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rgbClr val="434343"/>
                </a:solidFill>
              </a:rPr>
              <a:t>$</a:t>
            </a:r>
            <a:r>
              <a:rPr lang="en-US" sz="2000" dirty="0" smtClean="0">
                <a:solidFill>
                  <a:srgbClr val="434343"/>
                </a:solidFill>
              </a:rPr>
              <a:t>event object</a:t>
            </a:r>
          </a:p>
        </p:txBody>
      </p:sp>
    </p:spTree>
    <p:extLst>
      <p:ext uri="{BB962C8B-B14F-4D97-AF65-F5344CB8AC3E}">
        <p14:creationId xmlns:p14="http://schemas.microsoft.com/office/powerpoint/2010/main" val="165278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76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2800" dirty="0" smtClean="0"/>
              <a:t>Form status CSS </a:t>
            </a:r>
            <a:r>
              <a:rPr lang="en-US" sz="2800" dirty="0"/>
              <a:t>classes </a:t>
            </a:r>
            <a:endParaRPr lang="en" sz="2800" dirty="0"/>
          </a:p>
        </p:txBody>
      </p:sp>
      <p:sp>
        <p:nvSpPr>
          <p:cNvPr id="20" name="Shape 135"/>
          <p:cNvSpPr txBox="1">
            <a:spLocks noGrp="1"/>
          </p:cNvSpPr>
          <p:nvPr>
            <p:ph type="body" idx="4294967295"/>
          </p:nvPr>
        </p:nvSpPr>
        <p:spPr>
          <a:xfrm>
            <a:off x="3549827" y="357800"/>
            <a:ext cx="5277650" cy="456589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>
                <a:solidFill>
                  <a:srgbClr val="434343"/>
                </a:solidFill>
              </a:rPr>
              <a:t>touched or untouched (</a:t>
            </a:r>
            <a:r>
              <a:rPr lang="en-US" sz="2000" dirty="0" smtClean="0">
                <a:solidFill>
                  <a:srgbClr val="434343"/>
                </a:solidFill>
              </a:rPr>
              <a:t>ng-touched  </a:t>
            </a:r>
            <a:r>
              <a:rPr lang="en-US" sz="2000" dirty="0">
                <a:solidFill>
                  <a:srgbClr val="434343"/>
                </a:solidFill>
              </a:rPr>
              <a:t>, </a:t>
            </a:r>
            <a:r>
              <a:rPr lang="en-US" sz="2000" dirty="0" smtClean="0">
                <a:solidFill>
                  <a:srgbClr val="434343"/>
                </a:solidFill>
              </a:rPr>
              <a:t>ng-untouched)</a:t>
            </a:r>
            <a:endParaRPr lang="en-US" sz="2000" dirty="0">
              <a:solidFill>
                <a:srgbClr val="434343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>
                <a:solidFill>
                  <a:srgbClr val="434343"/>
                </a:solidFill>
              </a:rPr>
              <a:t>valid or invalid (</a:t>
            </a:r>
            <a:r>
              <a:rPr lang="en-US" sz="2000" dirty="0" smtClean="0">
                <a:solidFill>
                  <a:srgbClr val="434343"/>
                </a:solidFill>
              </a:rPr>
              <a:t>ng-valid </a:t>
            </a:r>
            <a:r>
              <a:rPr lang="en-US" sz="2000" dirty="0">
                <a:solidFill>
                  <a:srgbClr val="434343"/>
                </a:solidFill>
              </a:rPr>
              <a:t>, </a:t>
            </a:r>
            <a:r>
              <a:rPr lang="en-US" sz="2000" dirty="0" smtClean="0">
                <a:solidFill>
                  <a:srgbClr val="434343"/>
                </a:solidFill>
              </a:rPr>
              <a:t>ng-invalid)</a:t>
            </a:r>
            <a:endParaRPr lang="en-US" sz="2000" dirty="0">
              <a:solidFill>
                <a:srgbClr val="434343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>
                <a:solidFill>
                  <a:srgbClr val="434343"/>
                </a:solidFill>
              </a:rPr>
              <a:t>pristine or dirty </a:t>
            </a:r>
            <a:r>
              <a:rPr lang="en-US" sz="2000" dirty="0" smtClean="0">
                <a:solidFill>
                  <a:srgbClr val="434343"/>
                </a:solidFill>
              </a:rPr>
              <a:t>(ng-dirty </a:t>
            </a:r>
            <a:r>
              <a:rPr lang="en-US" sz="2000" dirty="0">
                <a:solidFill>
                  <a:srgbClr val="434343"/>
                </a:solidFill>
              </a:rPr>
              <a:t>, </a:t>
            </a:r>
            <a:r>
              <a:rPr lang="en-US" sz="2000" dirty="0" smtClean="0">
                <a:solidFill>
                  <a:srgbClr val="434343"/>
                </a:solidFill>
              </a:rPr>
              <a:t>ng-pristine</a:t>
            </a:r>
            <a:r>
              <a:rPr lang="en-US" sz="2000" dirty="0"/>
              <a:t>)</a:t>
            </a:r>
            <a:endParaRPr lang="en-US" sz="2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90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70"/>
          <p:cNvSpPr txBox="1">
            <a:spLocks/>
          </p:cNvSpPr>
          <p:nvPr/>
        </p:nvSpPr>
        <p:spPr>
          <a:xfrm>
            <a:off x="1595400" y="3273925"/>
            <a:ext cx="5953200" cy="130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dirty="0"/>
          </a:p>
        </p:txBody>
      </p:sp>
      <p:sp>
        <p:nvSpPr>
          <p:cNvPr id="3" name="Shape 171"/>
          <p:cNvSpPr txBox="1">
            <a:spLocks/>
          </p:cNvSpPr>
          <p:nvPr/>
        </p:nvSpPr>
        <p:spPr>
          <a:xfrm>
            <a:off x="460950" y="1248300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buClr>
                <a:srgbClr val="F3F3F3"/>
              </a:buClr>
              <a:buSzPct val="100000"/>
            </a:pPr>
            <a:r>
              <a:rPr lang="en-US" sz="12000" dirty="0" smtClean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lang="en" sz="12000" dirty="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84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570050" y="564750"/>
            <a:ext cx="3882288" cy="401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Aft>
                <a:spcPts val="1000"/>
              </a:spcAft>
            </a:pPr>
            <a:r>
              <a:rPr lang="en-US" sz="2200" b="1" dirty="0">
                <a:solidFill>
                  <a:schemeClr val="accent4"/>
                </a:solidFill>
              </a:rPr>
              <a:t>We saw…</a:t>
            </a:r>
            <a:br>
              <a:rPr lang="en-US" sz="2200" b="1" dirty="0">
                <a:solidFill>
                  <a:schemeClr val="accent4"/>
                </a:solidFill>
              </a:rPr>
            </a:br>
            <a:endParaRPr lang="en-US" sz="2200" b="1" dirty="0" smtClean="0">
              <a:solidFill>
                <a:schemeClr val="accent4"/>
              </a:solidFill>
            </a:endParaRP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2200" b="1" dirty="0">
                <a:solidFill>
                  <a:schemeClr val="accent4"/>
                </a:solidFill>
              </a:rPr>
              <a:t>Default validators</a:t>
            </a: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2200" b="1" dirty="0">
                <a:solidFill>
                  <a:schemeClr val="accent4"/>
                </a:solidFill>
              </a:rPr>
              <a:t>Custom </a:t>
            </a:r>
            <a:r>
              <a:rPr lang="en-US" sz="2200" b="1" dirty="0" smtClean="0">
                <a:solidFill>
                  <a:schemeClr val="accent4"/>
                </a:solidFill>
              </a:rPr>
              <a:t>validators</a:t>
            </a: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2200" b="1" dirty="0">
                <a:solidFill>
                  <a:schemeClr val="accent4"/>
                </a:solidFill>
              </a:rPr>
              <a:t>Form status CSS classes </a:t>
            </a: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endParaRPr lang="en-US" sz="2200" b="1" dirty="0" smtClean="0">
              <a:solidFill>
                <a:schemeClr val="accent4"/>
              </a:solidFill>
            </a:endParaRP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endParaRPr lang="en-US" sz="2200" b="1" dirty="0">
              <a:solidFill>
                <a:schemeClr val="accent4"/>
              </a:solidFill>
            </a:endParaRP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endParaRPr lang="en-US" sz="2400" dirty="0">
              <a:solidFill>
                <a:srgbClr val="434343"/>
              </a:solidFill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4106100" cy="1012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6837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71"/>
          <p:cNvSpPr txBox="1">
            <a:spLocks/>
          </p:cNvSpPr>
          <p:nvPr/>
        </p:nvSpPr>
        <p:spPr>
          <a:xfrm>
            <a:off x="460950" y="1248300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buClr>
                <a:srgbClr val="F3F3F3"/>
              </a:buClr>
              <a:buSzPct val="100000"/>
            </a:pPr>
            <a:r>
              <a:rPr lang="en-US" sz="12000" dirty="0" smtClean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lang="en" sz="12000" dirty="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hape 170"/>
          <p:cNvSpPr txBox="1">
            <a:spLocks/>
          </p:cNvSpPr>
          <p:nvPr/>
        </p:nvSpPr>
        <p:spPr>
          <a:xfrm>
            <a:off x="1595400" y="3273925"/>
            <a:ext cx="5953200" cy="130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 smtClean="0">
                <a:solidFill>
                  <a:srgbClr val="F3F3F3"/>
                </a:solidFill>
                <a:latin typeface="Calibri"/>
                <a:ea typeface="Calibri"/>
                <a:cs typeface="Calibri"/>
              </a:rPr>
              <a:t>Events binding</a:t>
            </a:r>
            <a:endParaRPr lang="en-US" sz="1800" dirty="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" sz="1800" dirty="0">
              <a:solidFill>
                <a:srgbClr val="F3F3F3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420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76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2800" dirty="0" smtClean="0"/>
              <a:t>Property binding</a:t>
            </a:r>
            <a:endParaRPr lang="en" sz="2800" dirty="0"/>
          </a:p>
        </p:txBody>
      </p:sp>
      <p:sp>
        <p:nvSpPr>
          <p:cNvPr id="20" name="Shape 135"/>
          <p:cNvSpPr txBox="1">
            <a:spLocks noGrp="1"/>
          </p:cNvSpPr>
          <p:nvPr>
            <p:ph type="body" idx="4294967295"/>
          </p:nvPr>
        </p:nvSpPr>
        <p:spPr>
          <a:xfrm>
            <a:off x="3549827" y="357800"/>
            <a:ext cx="5277650" cy="456589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rgbClr val="434343"/>
                </a:solidFill>
              </a:rPr>
              <a:t>Property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rgbClr val="434343"/>
                </a:solidFill>
              </a:rPr>
              <a:t>Attribute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rgbClr val="434343"/>
                </a:solidFill>
              </a:rPr>
              <a:t>Class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rgbClr val="434343"/>
                </a:solidFill>
              </a:rPr>
              <a:t>Style</a:t>
            </a:r>
          </a:p>
        </p:txBody>
      </p:sp>
    </p:spTree>
    <p:extLst>
      <p:ext uri="{BB962C8B-B14F-4D97-AF65-F5344CB8AC3E}">
        <p14:creationId xmlns:p14="http://schemas.microsoft.com/office/powerpoint/2010/main" val="87210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71"/>
          <p:cNvSpPr txBox="1">
            <a:spLocks/>
          </p:cNvSpPr>
          <p:nvPr/>
        </p:nvSpPr>
        <p:spPr>
          <a:xfrm>
            <a:off x="460950" y="1248300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buClr>
                <a:srgbClr val="F3F3F3"/>
              </a:buClr>
              <a:buSzPct val="100000"/>
            </a:pPr>
            <a:r>
              <a:rPr lang="en-US" sz="12000" dirty="0" smtClean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lang="en" sz="12000" dirty="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Shape 170"/>
          <p:cNvSpPr txBox="1">
            <a:spLocks/>
          </p:cNvSpPr>
          <p:nvPr/>
        </p:nvSpPr>
        <p:spPr>
          <a:xfrm>
            <a:off x="1595400" y="3273925"/>
            <a:ext cx="5953200" cy="130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 smtClean="0">
                <a:solidFill>
                  <a:srgbClr val="F3F3F3"/>
                </a:solidFill>
                <a:latin typeface="Calibri"/>
                <a:ea typeface="Calibri"/>
                <a:cs typeface="Calibri"/>
              </a:rPr>
              <a:t>Attribute </a:t>
            </a:r>
            <a:r>
              <a:rPr lang="en-US" sz="1800" dirty="0">
                <a:solidFill>
                  <a:srgbClr val="F3F3F3"/>
                </a:solidFill>
                <a:latin typeface="Calibri"/>
                <a:ea typeface="Calibri"/>
                <a:cs typeface="Calibri"/>
              </a:rPr>
              <a:t>bindings</a:t>
            </a:r>
            <a:endParaRPr lang="en" sz="1800" dirty="0">
              <a:solidFill>
                <a:srgbClr val="F3F3F3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528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76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2800" dirty="0" smtClean="0"/>
              <a:t>Structural </a:t>
            </a:r>
            <a:r>
              <a:rPr lang="en-US" sz="2800" dirty="0"/>
              <a:t>directives</a:t>
            </a:r>
            <a:endParaRPr lang="en" sz="2800" dirty="0"/>
          </a:p>
        </p:txBody>
      </p:sp>
      <p:sp>
        <p:nvSpPr>
          <p:cNvPr id="20" name="Shape 135"/>
          <p:cNvSpPr txBox="1">
            <a:spLocks noGrp="1"/>
          </p:cNvSpPr>
          <p:nvPr>
            <p:ph type="body" idx="4294967295"/>
          </p:nvPr>
        </p:nvSpPr>
        <p:spPr>
          <a:xfrm>
            <a:off x="3549827" y="357800"/>
            <a:ext cx="5277650" cy="456589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err="1">
                <a:solidFill>
                  <a:srgbClr val="434343"/>
                </a:solidFill>
              </a:rPr>
              <a:t>n</a:t>
            </a:r>
            <a:r>
              <a:rPr lang="en-US" sz="2000" dirty="0" err="1" smtClean="0">
                <a:solidFill>
                  <a:srgbClr val="434343"/>
                </a:solidFill>
              </a:rPr>
              <a:t>gIf</a:t>
            </a:r>
            <a:endParaRPr lang="en-US" sz="2000" dirty="0">
              <a:solidFill>
                <a:srgbClr val="434343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err="1">
                <a:solidFill>
                  <a:srgbClr val="434343"/>
                </a:solidFill>
              </a:rPr>
              <a:t>n</a:t>
            </a:r>
            <a:r>
              <a:rPr lang="en-US" sz="2000" dirty="0" err="1" smtClean="0">
                <a:solidFill>
                  <a:srgbClr val="434343"/>
                </a:solidFill>
              </a:rPr>
              <a:t>gFor</a:t>
            </a:r>
            <a:endParaRPr lang="en-US" sz="2000" dirty="0">
              <a:solidFill>
                <a:srgbClr val="434343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err="1" smtClean="0">
                <a:solidFill>
                  <a:srgbClr val="434343"/>
                </a:solidFill>
              </a:rPr>
              <a:t>ngSwitch</a:t>
            </a:r>
            <a:endParaRPr lang="en-US" sz="2000" dirty="0" smtClean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08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15048</TotalTime>
  <Words>2026</Words>
  <Application>Microsoft Macintosh PowerPoint</Application>
  <PresentationFormat>On-screen Show (16:9)</PresentationFormat>
  <Paragraphs>473</Paragraphs>
  <Slides>52</Slides>
  <Notes>52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Calibri</vt:lpstr>
      <vt:lpstr>Roboto</vt:lpstr>
      <vt:lpstr>Arial</vt:lpstr>
      <vt:lpstr>Packt</vt:lpstr>
      <vt:lpstr>Building a Data Form Component with Angular 2</vt:lpstr>
      <vt:lpstr>In this Section, we are going to take a look at…</vt:lpstr>
      <vt:lpstr>Templating</vt:lpstr>
      <vt:lpstr>In this Video, we are going to take a look at…</vt:lpstr>
      <vt:lpstr>Events binding</vt:lpstr>
      <vt:lpstr>PowerPoint Presentation</vt:lpstr>
      <vt:lpstr>Property binding</vt:lpstr>
      <vt:lpstr>PowerPoint Presentation</vt:lpstr>
      <vt:lpstr>Structural directives</vt:lpstr>
      <vt:lpstr>PowerPoint Presentation</vt:lpstr>
      <vt:lpstr>Attribute directives</vt:lpstr>
      <vt:lpstr>PowerPoint Presentation</vt:lpstr>
      <vt:lpstr>Expression operators</vt:lpstr>
      <vt:lpstr>PowerPoint Presentation</vt:lpstr>
      <vt:lpstr>Summary</vt:lpstr>
      <vt:lpstr>Next Video</vt:lpstr>
      <vt:lpstr>Input and Output parameters</vt:lpstr>
      <vt:lpstr>In this Video, we are going to take a look at…</vt:lpstr>
      <vt:lpstr>Input and Output properties</vt:lpstr>
      <vt:lpstr>PowerPoint Presentation</vt:lpstr>
      <vt:lpstr>Summary</vt:lpstr>
      <vt:lpstr>Next Video</vt:lpstr>
      <vt:lpstr>Lifecycle of a Component</vt:lpstr>
      <vt:lpstr>In this Video, we are going to take a look at…</vt:lpstr>
      <vt:lpstr>Components  lifecycle</vt:lpstr>
      <vt:lpstr>PowerPoint Presentation</vt:lpstr>
      <vt:lpstr>Summary</vt:lpstr>
      <vt:lpstr>Next Video</vt:lpstr>
      <vt:lpstr>Directives and Pipes</vt:lpstr>
      <vt:lpstr>In this Video, we are going to take a look at…</vt:lpstr>
      <vt:lpstr>Attribute Directive</vt:lpstr>
      <vt:lpstr>PowerPoint Presentation</vt:lpstr>
      <vt:lpstr>Pipes</vt:lpstr>
      <vt:lpstr>Built-in Pipes</vt:lpstr>
      <vt:lpstr>PowerPoint Presentation</vt:lpstr>
      <vt:lpstr>Summary</vt:lpstr>
      <vt:lpstr>Next Video</vt:lpstr>
      <vt:lpstr>Create an Angular 2 Form</vt:lpstr>
      <vt:lpstr>In this Video, we are going to take a look at…</vt:lpstr>
      <vt:lpstr>Template driven forms</vt:lpstr>
      <vt:lpstr>PowerPoint Presentation</vt:lpstr>
      <vt:lpstr>Reactive Forms / Model Driven </vt:lpstr>
      <vt:lpstr>PowerPoint Presentation</vt:lpstr>
      <vt:lpstr>Summary</vt:lpstr>
      <vt:lpstr>Next Video</vt:lpstr>
      <vt:lpstr>Form Validation</vt:lpstr>
      <vt:lpstr>In this Video, we are going to take a look at…</vt:lpstr>
      <vt:lpstr>Default Validators</vt:lpstr>
      <vt:lpstr>Custom Validators</vt:lpstr>
      <vt:lpstr>Form status CSS classes </vt:lpstr>
      <vt:lpstr>PowerPoint Presentation</vt:lpstr>
      <vt:lpstr>Summary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Here</dc:title>
  <cp:lastModifiedBy>Mario Romano</cp:lastModifiedBy>
  <cp:revision>525</cp:revision>
  <dcterms:modified xsi:type="dcterms:W3CDTF">2017-08-12T16:31:51Z</dcterms:modified>
</cp:coreProperties>
</file>