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4"/>
  </p:notesMasterIdLst>
  <p:sldIdLst>
    <p:sldId id="260" r:id="rId2"/>
    <p:sldId id="261" r:id="rId3"/>
    <p:sldId id="317" r:id="rId4"/>
    <p:sldId id="263" r:id="rId5"/>
    <p:sldId id="322" r:id="rId6"/>
    <p:sldId id="333" r:id="rId7"/>
    <p:sldId id="307" r:id="rId8"/>
    <p:sldId id="332" r:id="rId9"/>
    <p:sldId id="335" r:id="rId10"/>
    <p:sldId id="323" r:id="rId11"/>
    <p:sldId id="336" r:id="rId12"/>
    <p:sldId id="271" r:id="rId13"/>
    <p:sldId id="319" r:id="rId14"/>
    <p:sldId id="318" r:id="rId15"/>
    <p:sldId id="309" r:id="rId16"/>
    <p:sldId id="345" r:id="rId17"/>
    <p:sldId id="346" r:id="rId18"/>
    <p:sldId id="348" r:id="rId19"/>
    <p:sldId id="347" r:id="rId20"/>
    <p:sldId id="310" r:id="rId21"/>
    <p:sldId id="311" r:id="rId22"/>
    <p:sldId id="320" r:id="rId23"/>
    <p:sldId id="321" r:id="rId24"/>
    <p:sldId id="314" r:id="rId25"/>
    <p:sldId id="338" r:id="rId26"/>
    <p:sldId id="342" r:id="rId27"/>
    <p:sldId id="341" r:id="rId28"/>
    <p:sldId id="344" r:id="rId29"/>
    <p:sldId id="340" r:id="rId30"/>
    <p:sldId id="343" r:id="rId31"/>
    <p:sldId id="316" r:id="rId32"/>
    <p:sldId id="34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51AE6-F123-4FE9-9EAB-6BB8A84920B0}">
  <a:tblStyle styleId="{C2251AE6-F123-4FE9-9EAB-6BB8A84920B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7"/>
    <p:restoredTop sz="67150"/>
  </p:normalViewPr>
  <p:slideViewPr>
    <p:cSldViewPr snapToGrid="0" snapToObjects="1">
      <p:cViewPr>
        <p:scale>
          <a:sx n="117" d="100"/>
          <a:sy n="117" d="100"/>
        </p:scale>
        <p:origin x="3584" y="33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second </a:t>
            </a:r>
            <a:r>
              <a:rPr lang="en-US" baseline="0" dirty="0" smtClean="0"/>
              <a:t>section </a:t>
            </a:r>
            <a:r>
              <a:rPr lang="en-US" dirty="0" smtClean="0"/>
              <a:t>we will </a:t>
            </a:r>
            <a:r>
              <a:rPr lang="en-US" sz="1100" baseline="0" dirty="0" smtClean="0"/>
              <a:t>build a data form storage service with Spring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05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6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we want to create as custom validator is a password</a:t>
            </a:r>
            <a:r>
              <a:rPr lang="en-US" baseline="0" dirty="0" smtClean="0"/>
              <a:t> security </a:t>
            </a:r>
            <a:r>
              <a:rPr lang="en-US" baseline="0" dirty="0" err="1" smtClean="0"/>
              <a:t>mecchanism</a:t>
            </a:r>
            <a:r>
              <a:rPr lang="en-US" baseline="0" dirty="0" smtClean="0"/>
              <a:t> that will stop people to create easy password like 123456.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en-US" dirty="0" smtClean="0"/>
              <a:t>({</a:t>
            </a:r>
            <a:r>
              <a:rPr lang="en-US" dirty="0" err="1" smtClean="0"/>
              <a:t>ElementType.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/>
              <a:t>ElementType.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ANNOTATION_TYPE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@Retention</a:t>
            </a:r>
            <a:r>
              <a:rPr lang="en-US" dirty="0" smtClean="0"/>
              <a:t>(</a:t>
            </a:r>
            <a:r>
              <a:rPr lang="en-US" dirty="0" err="1" smtClean="0"/>
              <a:t>RetentionPolicy.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@Constraint</a:t>
            </a:r>
            <a:r>
              <a:rPr lang="en-US" dirty="0" smtClean="0"/>
              <a:t>(</a:t>
            </a:r>
            <a:r>
              <a:rPr lang="en-US" dirty="0" err="1" smtClean="0"/>
              <a:t>validatedBy</a:t>
            </a:r>
            <a:r>
              <a:rPr lang="en-US" dirty="0" smtClean="0"/>
              <a:t> = {</a:t>
            </a:r>
            <a:r>
              <a:rPr lang="en-US" dirty="0" err="1" smtClean="0"/>
              <a:t>PasswordSecurityValidator.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PasswordSecurity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String message()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"not secure enough"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Class&lt;?&gt;[] groups()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Class&lt;?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smtClean="0"/>
              <a:t>Payload&gt;[] payload()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err="1" smtClean="0"/>
              <a:t>PasswordSecurityValidator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dirty="0" err="1" smtClean="0"/>
              <a:t>ConstraintValidator</a:t>
            </a:r>
            <a:r>
              <a:rPr lang="en-US" dirty="0" smtClean="0"/>
              <a:t>&lt;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PasswordSecurity</a:t>
            </a:r>
            <a:r>
              <a:rPr lang="en-US" dirty="0" smtClean="0"/>
              <a:t>, String&gt; {</a:t>
            </a:r>
            <a:br>
              <a:rPr lang="en-US" dirty="0" smtClean="0"/>
            </a:b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Set&lt;String&gt;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err="1" smtClean="0"/>
              <a:t>PasswordSecurityValidator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HashSet</a:t>
            </a:r>
            <a:r>
              <a:rPr lang="en-US" dirty="0" smtClean="0"/>
              <a:t>&lt;&gt;();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blackListPassword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blackListPassword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isValid</a:t>
            </a:r>
            <a:r>
              <a:rPr lang="en-US" dirty="0" smtClean="0"/>
              <a:t>(String value, </a:t>
            </a:r>
            <a:r>
              <a:rPr lang="en-US" dirty="0" err="1" smtClean="0"/>
              <a:t>ConstraintValidatorContext</a:t>
            </a:r>
            <a:r>
              <a:rPr lang="en-US" dirty="0" smtClean="0"/>
              <a:t> context)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blackListPassword</a:t>
            </a:r>
            <a:r>
              <a:rPr lang="en-US" dirty="0" err="1" smtClean="0"/>
              <a:t>.contains</a:t>
            </a:r>
            <a:r>
              <a:rPr lang="en-US" dirty="0" smtClean="0"/>
              <a:t>(value))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name"</a:t>
            </a:r>
            <a:r>
              <a:rPr lang="en-US" dirty="0" err="1" smtClean="0"/>
              <a:t>: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"MARIO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</a:t>
            </a:r>
            <a:r>
              <a:rPr lang="en-US" dirty="0" smtClean="0"/>
              <a:t>: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"email"</a:t>
            </a:r>
            <a:r>
              <a:rPr lang="en-US" dirty="0" smtClean="0"/>
              <a:t>: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test@emaicom.com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"friends"</a:t>
            </a:r>
            <a:r>
              <a:rPr lang="en-US" dirty="0" smtClean="0"/>
              <a:t>: [{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dirty="0" smtClean="0"/>
              <a:t>: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asdasdasdasdasdasdasdasdsssssas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}],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"address"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"due"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"three"</a:t>
            </a:r>
            <a:r>
              <a:rPr lang="en-US" dirty="0" smtClean="0"/>
              <a:t>],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"date" </a:t>
            </a:r>
            <a:r>
              <a:rPr lang="en-US" dirty="0" smtClean="0"/>
              <a:t>: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"2019-12-12"</a:t>
            </a: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5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Bean validation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Bean validation 1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Bean validation 2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Custom validator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70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What is Spring Data</a:t>
            </a:r>
            <a:r>
              <a:rPr lang="en-US" baseline="0" dirty="0" smtClean="0"/>
              <a:t>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38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first video</a:t>
            </a:r>
            <a:r>
              <a:rPr lang="en-US" baseline="0" dirty="0" smtClean="0"/>
              <a:t> we will learn </a:t>
            </a:r>
            <a:r>
              <a:rPr lang="en-US" dirty="0" smtClean="0"/>
              <a:t>How</a:t>
            </a:r>
            <a:r>
              <a:rPr lang="en-US" baseline="0" dirty="0" smtClean="0"/>
              <a:t> to </a:t>
            </a:r>
            <a:r>
              <a:rPr lang="en-US" baseline="0" smtClean="0"/>
              <a:t>use </a:t>
            </a:r>
            <a:r>
              <a:rPr lang="en-US" smtClean="0"/>
              <a:t>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7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spring data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are the Supported data sources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DB operations it allows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And how to represent tables relationship with it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1967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makes it easy to use 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access technologies, relational and non-relational databases, map-reduce frameworks, and cloud-based 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services</a:t>
            </a:r>
          </a:p>
          <a:p>
            <a:pPr marL="1016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 more about it : </a:t>
            </a:r>
            <a:r>
              <a:rPr lang="en-US" sz="1100" dirty="0" smtClean="0">
                <a:solidFill>
                  <a:srgbClr val="434343"/>
                </a:solidFill>
              </a:rPr>
              <a:t>http://</a:t>
            </a:r>
            <a:r>
              <a:rPr lang="en-US" sz="1100" dirty="0" err="1" smtClean="0">
                <a:solidFill>
                  <a:srgbClr val="434343"/>
                </a:solidFill>
              </a:rPr>
              <a:t>projects.spring.io</a:t>
            </a:r>
            <a:r>
              <a:rPr lang="en-US" sz="1100" dirty="0" smtClean="0">
                <a:solidFill>
                  <a:srgbClr val="434343"/>
                </a:solidFill>
              </a:rPr>
              <a:t>/spring-data/</a:t>
            </a:r>
          </a:p>
        </p:txBody>
      </p:sp>
    </p:spTree>
    <p:extLst>
      <p:ext uri="{BB962C8B-B14F-4D97-AF65-F5344CB8AC3E}">
        <p14:creationId xmlns:p14="http://schemas.microsoft.com/office/powerpoint/2010/main" val="192454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1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None/>
              <a:tabLst/>
              <a:defRPr/>
            </a:pPr>
            <a:r>
              <a:rPr lang="en-US" sz="1100" dirty="0" smtClean="0">
                <a:solidFill>
                  <a:srgbClr val="434343"/>
                </a:solidFill>
              </a:rPr>
              <a:t>Spring data makes</a:t>
            </a:r>
            <a:r>
              <a:rPr lang="en-US" sz="1100" baseline="0" dirty="0" smtClean="0">
                <a:solidFill>
                  <a:srgbClr val="434343"/>
                </a:solidFill>
              </a:rPr>
              <a:t> e</a:t>
            </a:r>
            <a:r>
              <a:rPr lang="en-US" sz="1100" dirty="0" smtClean="0">
                <a:solidFill>
                  <a:srgbClr val="434343"/>
                </a:solidFill>
              </a:rPr>
              <a:t>asy to develop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pageable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dirty="0" smtClean="0">
                <a:solidFill>
                  <a:srgbClr val="434343"/>
                </a:solidFill>
              </a:rPr>
              <a:t>rest crud application</a:t>
            </a:r>
            <a:r>
              <a:rPr lang="en-US" sz="1100" baseline="0" dirty="0" smtClean="0">
                <a:solidFill>
                  <a:srgbClr val="434343"/>
                </a:solidFill>
              </a:rPr>
              <a:t> and custom </a:t>
            </a:r>
            <a:r>
              <a:rPr lang="en-US" sz="1100" dirty="0" smtClean="0"/>
              <a:t>queries</a:t>
            </a:r>
          </a:p>
          <a:p>
            <a:pPr marL="1016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@Query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5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</a:t>
            </a:r>
            <a:r>
              <a:rPr lang="en-US" sz="1100" dirty="0" err="1" smtClean="0">
                <a:solidFill>
                  <a:srgbClr val="434343"/>
                </a:solidFill>
              </a:rPr>
              <a:t>Onetomany</a:t>
            </a:r>
            <a:r>
              <a:rPr lang="en-US" sz="1100" dirty="0" smtClean="0">
                <a:solidFill>
                  <a:srgbClr val="434343"/>
                </a:solidFill>
              </a:rPr>
              <a:t>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</a:t>
            </a:r>
            <a:r>
              <a:rPr lang="en-US" sz="1100" dirty="0" err="1" smtClean="0">
                <a:solidFill>
                  <a:srgbClr val="434343"/>
                </a:solidFill>
              </a:rPr>
              <a:t>Manytoone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</a:t>
            </a:r>
            <a:r>
              <a:rPr lang="en-US" sz="1100" dirty="0" err="1" smtClean="0">
                <a:solidFill>
                  <a:srgbClr val="434343"/>
                </a:solidFill>
              </a:rPr>
              <a:t>Manytomany</a:t>
            </a:r>
            <a:r>
              <a:rPr lang="en-US" sz="1100" dirty="0" smtClean="0">
                <a:solidFill>
                  <a:srgbClr val="434343"/>
                </a:solidFill>
              </a:rPr>
              <a:t>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</a:t>
            </a:r>
            <a:r>
              <a:rPr lang="en-US" sz="1100" dirty="0" err="1" smtClean="0">
                <a:solidFill>
                  <a:srgbClr val="434343"/>
                </a:solidFill>
              </a:rPr>
              <a:t>Jointable</a:t>
            </a:r>
            <a:r>
              <a:rPr lang="en-US" sz="1100" dirty="0" smtClean="0">
                <a:solidFill>
                  <a:srgbClr val="434343"/>
                </a:solidFill>
              </a:rPr>
              <a:t> (force to create join table)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</a:t>
            </a:r>
            <a:r>
              <a:rPr lang="en" dirty="0" smtClean="0"/>
              <a:t>e are going to </a:t>
            </a:r>
            <a:r>
              <a:rPr lang="en" dirty="0" err="1" smtClean="0"/>
              <a:t>lear</a:t>
            </a:r>
            <a:endParaRPr lang="en" dirty="0" smtClean="0"/>
          </a:p>
          <a:p>
            <a:endParaRPr lang="en" b="1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What is Spring Validation 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What is Spring Data 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And How</a:t>
            </a:r>
            <a:r>
              <a:rPr lang="en-US" baseline="0" dirty="0" smtClean="0"/>
              <a:t> it  woks the </a:t>
            </a:r>
            <a:r>
              <a:rPr lang="en-US" dirty="0" smtClean="0"/>
              <a:t>Spring Objects Serialization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658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you how spring data works we will start from the service that we created in the previous video.</a:t>
            </a:r>
          </a:p>
          <a:p>
            <a:endParaRPr lang="en-US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spring data we need to change the dependency inside the </a:t>
            </a:r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endParaRPr lang="en-US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×Rest Repositories</a:t>
            </a:r>
          </a:p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×JPA</a:t>
            </a:r>
          </a:p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×H2</a:t>
            </a:r>
          </a:p>
          <a:p>
            <a:pPr marL="171450" indent="-171450">
              <a:buFontTx/>
              <a:buChar char="-"/>
            </a:pPr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for spring boot</a:t>
            </a:r>
          </a:p>
          <a:p>
            <a:pPr marL="171450" indent="-171450">
              <a:buFontTx/>
              <a:buChar char="-"/>
            </a:pP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rest </a:t>
            </a:r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whcih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allow use to expose our java entity has rest end point-</a:t>
            </a:r>
          </a:p>
          <a:p>
            <a:pPr marL="171450" indent="-171450">
              <a:buFontTx/>
              <a:buChar char="-"/>
            </a:pP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 which is going to be our database for this example</a:t>
            </a:r>
          </a:p>
          <a:p>
            <a:endParaRPr lang="en-US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org.springframework.boot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spring-boot-starter-data-</a:t>
            </a:r>
            <a:r>
              <a:rPr lang="en-US" dirty="0" err="1" smtClean="0"/>
              <a:t>jpa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org.springframework.boot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spring-boot-starter-data-rest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com.h2database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h2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runtime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At this point we can start changing our bean....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First of all we need to change the @Data annotation on the User and Friend object, this is required </a:t>
            </a:r>
            <a:r>
              <a:rPr lang="en-US" dirty="0" err="1" smtClean="0">
                <a:effectLst/>
              </a:rPr>
              <a:t>becasue</a:t>
            </a:r>
            <a:r>
              <a:rPr lang="en-US" dirty="0" smtClean="0">
                <a:effectLst/>
              </a:rPr>
              <a:t> this objects now </a:t>
            </a:r>
            <a:r>
              <a:rPr lang="en-US" dirty="0" err="1" smtClean="0">
                <a:effectLst/>
              </a:rPr>
              <a:t>rappresent</a:t>
            </a:r>
            <a:r>
              <a:rPr lang="en-US" dirty="0" smtClean="0">
                <a:effectLst/>
              </a:rPr>
              <a:t> also an </a:t>
            </a:r>
            <a:r>
              <a:rPr lang="en-US" dirty="0" err="1" smtClean="0">
                <a:effectLst/>
              </a:rPr>
              <a:t>entioty</a:t>
            </a:r>
            <a:r>
              <a:rPr lang="en-US" dirty="0" smtClean="0">
                <a:effectLst/>
              </a:rPr>
              <a:t> inside the database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Each bean in spring data has to have an Id, so let's add an </a:t>
            </a:r>
            <a:r>
              <a:rPr lang="en-US" dirty="0" err="1" smtClean="0">
                <a:effectLst/>
              </a:rPr>
              <a:t>autogenerated</a:t>
            </a:r>
            <a:r>
              <a:rPr lang="en-US" dirty="0" smtClean="0">
                <a:effectLst/>
              </a:rPr>
              <a:t> id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Now let's see how to define relations, for example we can add </a:t>
            </a:r>
            <a:r>
              <a:rPr lang="en-US" dirty="0" err="1" smtClean="0">
                <a:effectLst/>
              </a:rPr>
              <a:t>OneToMany</a:t>
            </a:r>
            <a:r>
              <a:rPr lang="en-US" dirty="0" smtClean="0">
                <a:effectLst/>
              </a:rPr>
              <a:t> on the </a:t>
            </a:r>
            <a:r>
              <a:rPr lang="en-US" dirty="0" err="1" smtClean="0">
                <a:effectLst/>
              </a:rPr>
              <a:t>frieds</a:t>
            </a:r>
            <a:r>
              <a:rPr lang="en-US" dirty="0" smtClean="0">
                <a:effectLst/>
              </a:rPr>
              <a:t> List, the </a:t>
            </a:r>
            <a:r>
              <a:rPr lang="en-US" dirty="0" err="1" smtClean="0">
                <a:effectLst/>
              </a:rPr>
              <a:t>CasaceType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dife</a:t>
            </a:r>
            <a:r>
              <a:rPr lang="en-US" dirty="0" smtClean="0">
                <a:effectLst/>
              </a:rPr>
              <a:t> on </a:t>
            </a:r>
            <a:r>
              <a:rPr lang="en-US" dirty="0" err="1" smtClean="0">
                <a:effectLst/>
              </a:rPr>
              <a:t>wich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opeartions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propagete</a:t>
            </a:r>
            <a:r>
              <a:rPr lang="en-US" dirty="0" smtClean="0">
                <a:effectLst/>
              </a:rPr>
              <a:t> the change to the related object (PERSIST, REMOVE, REFRESH, MERGE, DETACH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Another type of relations we can define is a @</a:t>
            </a:r>
            <a:r>
              <a:rPr lang="en-US" dirty="0" err="1" smtClean="0">
                <a:effectLst/>
              </a:rPr>
              <a:t>ElementCollection</a:t>
            </a:r>
            <a:r>
              <a:rPr lang="en-US" dirty="0" smtClean="0">
                <a:effectLst/>
              </a:rPr>
              <a:t> which means that the collection is not a collection of entities, but a collection of simple types like String. </a:t>
            </a:r>
          </a:p>
          <a:p>
            <a:pPr marL="0" indent="0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User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@Id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GeneratedValue</a:t>
            </a:r>
            <a:r>
              <a:rPr lang="en-US" dirty="0" smtClean="0"/>
              <a:t>(strategy = </a:t>
            </a:r>
            <a:r>
              <a:rPr lang="en-US" dirty="0" err="1" smtClean="0"/>
              <a:t>GenerationType.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Long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@Email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(min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JsonProperty</a:t>
            </a:r>
            <a:r>
              <a:rPr lang="en-US" dirty="0" smtClean="0"/>
              <a:t>(access 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JsonProperty</a:t>
            </a:r>
            <a:r>
              <a:rPr lang="en-US" dirty="0" err="1" smtClean="0"/>
              <a:t>.Access.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WRITE_ONLY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PasswordSecurity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OneToMany</a:t>
            </a:r>
            <a:r>
              <a:rPr lang="en-US" dirty="0" smtClean="0"/>
              <a:t>(cascade = </a:t>
            </a:r>
            <a:r>
              <a:rPr lang="en-US" dirty="0" err="1" smtClean="0"/>
              <a:t>CascadeType.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List&lt;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 </a:t>
            </a:r>
            <a:r>
              <a:rPr lang="en-US" dirty="0" smtClean="0"/>
              <a:t>Friend&gt;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@Column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ElementCollection</a:t>
            </a:r>
            <a:r>
              <a:rPr lang="en-US" dirty="0" smtClean="0"/>
              <a:t>(</a:t>
            </a:r>
            <a:r>
              <a:rPr lang="en-US" dirty="0" err="1" smtClean="0"/>
              <a:t>targetClass</a:t>
            </a:r>
            <a:r>
              <a:rPr lang="en-US" dirty="0" smtClean="0"/>
              <a:t> = </a:t>
            </a:r>
            <a:r>
              <a:rPr lang="en-US" dirty="0" err="1" smtClean="0"/>
              <a:t>String.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List&lt;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@Pattern</a:t>
            </a:r>
            <a:r>
              <a:rPr lang="en-US" dirty="0" smtClean="0"/>
              <a:t>(</a:t>
            </a:r>
            <a:r>
              <a:rPr lang="en-US" dirty="0" err="1" smtClean="0"/>
              <a:t>regexp</a:t>
            </a:r>
            <a:r>
              <a:rPr lang="en-US" dirty="0" smtClean="0"/>
              <a:t> 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"^[a-z]*$"</a:t>
            </a:r>
            <a:r>
              <a:rPr lang="en-US" dirty="0" smtClean="0"/>
              <a:t>)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) String&gt;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User(String username, String email, String password, List&lt;Friend&gt; friends, List&lt;String&gt; address)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username;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email;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password;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friends;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address;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Long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id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getEmail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List&lt;Friend&gt; </a:t>
            </a:r>
            <a:r>
              <a:rPr lang="en-US" dirty="0" err="1" smtClean="0"/>
              <a:t>getFriends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friends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List&lt;String&gt; </a:t>
            </a:r>
            <a:r>
              <a:rPr lang="en-US" dirty="0" err="1" smtClean="0"/>
              <a:t>getAddress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address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Friend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@Id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GeneratedValue</a:t>
            </a:r>
            <a:r>
              <a:rPr lang="en-US" dirty="0" smtClean="0"/>
              <a:t>(strategy = </a:t>
            </a:r>
            <a:r>
              <a:rPr lang="en-US" dirty="0" err="1" smtClean="0"/>
              <a:t>GenerationType.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Long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Friend() {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Long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id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Friend(String name)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name;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when create this kind of objects and make sure that every </a:t>
            </a:r>
            <a:r>
              <a:rPr lang="en-US" dirty="0" err="1" smtClean="0"/>
              <a:t>propertie</a:t>
            </a:r>
            <a:r>
              <a:rPr lang="en-US" dirty="0" smtClean="0"/>
              <a:t> has a corresponded get method, otherwise the data </a:t>
            </a:r>
            <a:r>
              <a:rPr lang="en-US" dirty="0" err="1" smtClean="0"/>
              <a:t>assoicated</a:t>
            </a:r>
            <a:r>
              <a:rPr lang="en-US" dirty="0" smtClean="0"/>
              <a:t> with it will not be persisted.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Next change we need to remove the </a:t>
            </a:r>
            <a:r>
              <a:rPr lang="en-US" baseline="0" dirty="0" err="1" smtClean="0"/>
              <a:t>UserRestController</a:t>
            </a:r>
            <a:r>
              <a:rPr lang="en-US" baseline="0" dirty="0" smtClean="0"/>
              <a:t> and replace it with the </a:t>
            </a:r>
            <a:r>
              <a:rPr lang="en-US" baseline="0" dirty="0" err="1" smtClean="0"/>
              <a:t>RepositoryRestResource</a:t>
            </a:r>
            <a:r>
              <a:rPr lang="en-US" baseline="0" dirty="0" smtClean="0"/>
              <a:t> class of spring data. This class expose the data in the </a:t>
            </a:r>
            <a:r>
              <a:rPr lang="en-US" baseline="0" dirty="0" err="1" smtClean="0"/>
              <a:t>databse</a:t>
            </a:r>
            <a:r>
              <a:rPr lang="en-US" baseline="0" dirty="0" smtClean="0"/>
              <a:t> as a Rest CRUD paginated resource.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RepositoryRestResource</a:t>
            </a:r>
            <a:r>
              <a:rPr lang="en-US" dirty="0" smtClean="0"/>
              <a:t>(path 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</a:t>
            </a:r>
            <a:r>
              <a:rPr lang="en-US" dirty="0" smtClean="0"/>
              <a:t>, </a:t>
            </a:r>
            <a:r>
              <a:rPr lang="en-US" dirty="0" err="1" smtClean="0"/>
              <a:t>collectionResourceRel</a:t>
            </a:r>
            <a:r>
              <a:rPr lang="en-US" dirty="0" smtClean="0"/>
              <a:t> 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dirty="0" err="1" smtClean="0"/>
              <a:t>UserRestResource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err="1" smtClean="0"/>
              <a:t>PagingAndSortingRepository</a:t>
            </a:r>
            <a:r>
              <a:rPr lang="en-US" dirty="0" smtClean="0"/>
              <a:t>&lt;User, Long&gt;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 </a:t>
            </a:r>
            <a:r>
              <a:rPr lang="en-US" dirty="0" err="1" smtClean="0"/>
              <a:t>findByUsername</a:t>
            </a:r>
            <a:r>
              <a:rPr lang="en-US" dirty="0" smtClean="0"/>
              <a:t>(@</a:t>
            </a:r>
            <a:r>
              <a:rPr lang="en-US" dirty="0" err="1" smtClean="0"/>
              <a:t>Param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"username"</a:t>
            </a:r>
            <a:r>
              <a:rPr lang="en-US" dirty="0" smtClean="0"/>
              <a:t>) String username);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Our rest point is on the user path and the collection in the database is going to be user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by default all the crud operations are automatically made </a:t>
            </a:r>
            <a:r>
              <a:rPr lang="en-US" baseline="0" dirty="0" err="1" smtClean="0"/>
              <a:t>aviable</a:t>
            </a:r>
            <a:r>
              <a:rPr lang="en-US" baseline="0" dirty="0" smtClean="0"/>
              <a:t> by the </a:t>
            </a:r>
            <a:r>
              <a:rPr lang="en-US" baseline="0" dirty="0" err="1" smtClean="0"/>
              <a:t>PagingAndSortingRepository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findByUsername</a:t>
            </a:r>
            <a:r>
              <a:rPr lang="en-US" baseline="0" dirty="0" smtClean="0"/>
              <a:t> is a custom query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in this case will allow us to query all the users with a </a:t>
            </a:r>
            <a:r>
              <a:rPr lang="en-US" baseline="0" dirty="0" err="1" smtClean="0"/>
              <a:t>certan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usernam</a:t>
            </a:r>
            <a:r>
              <a:rPr lang="en-US" baseline="0" dirty="0" smtClean="0"/>
              <a:t>, we will see later how this get translate to a rest endpoint.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know more about the custom query you can create check the spring data documentation and have a look to the Query creation section: https://</a:t>
            </a:r>
            <a:r>
              <a:rPr lang="en-US" baseline="0" dirty="0" err="1" smtClean="0"/>
              <a:t>docs.spring.io</a:t>
            </a:r>
            <a:r>
              <a:rPr lang="en-US" baseline="0" dirty="0" smtClean="0"/>
              <a:t>/spring-data/</a:t>
            </a:r>
            <a:r>
              <a:rPr lang="en-US" baseline="0" dirty="0" err="1" smtClean="0"/>
              <a:t>jpa</a:t>
            </a:r>
            <a:r>
              <a:rPr lang="en-US" baseline="0" dirty="0" smtClean="0"/>
              <a:t>/docs/current/reference/html/#</a:t>
            </a:r>
            <a:r>
              <a:rPr lang="en-US" baseline="0" dirty="0" err="1" smtClean="0"/>
              <a:t>jpa.query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methods.query</a:t>
            </a:r>
            <a:r>
              <a:rPr lang="en-US" baseline="0" dirty="0" smtClean="0"/>
              <a:t>-creation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thing that we need to to is to enable the client that will allow us to check the data inside the H2 in memory </a:t>
            </a:r>
            <a:r>
              <a:rPr lang="en-US" baseline="0" dirty="0" err="1" smtClean="0"/>
              <a:t>databse</a:t>
            </a:r>
            <a:r>
              <a:rPr lang="en-US" baseline="0" dirty="0" smtClean="0"/>
              <a:t>, open the  </a:t>
            </a:r>
            <a:r>
              <a:rPr lang="en-US" baseline="0" dirty="0" err="1" smtClean="0"/>
              <a:t>application.properties</a:t>
            </a:r>
            <a:r>
              <a:rPr lang="en-US" baseline="0" dirty="0" smtClean="0"/>
              <a:t> and add the following properties:</a:t>
            </a:r>
          </a:p>
          <a:p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spring.h2.console.enabled</a:t>
            </a:r>
            <a:r>
              <a:rPr lang="en-US" dirty="0" smtClean="0"/>
              <a:t>=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spring.datasource.url</a:t>
            </a:r>
            <a:r>
              <a:rPr lang="en-US" dirty="0" smtClean="0"/>
              <a:t>=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jdbc:h2:~/test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http://localhost:8080/h2-console/</a:t>
            </a:r>
          </a:p>
          <a:p>
            <a:endParaRPr lang="en-US" dirty="0" smtClean="0"/>
          </a:p>
          <a:p>
            <a:r>
              <a:rPr lang="en-US" dirty="0" smtClean="0"/>
              <a:t>{"username":"</a:t>
            </a:r>
            <a:r>
              <a:rPr lang="en-US" dirty="0" err="1" smtClean="0"/>
              <a:t>mario</a:t>
            </a:r>
            <a:r>
              <a:rPr lang="en-US" dirty="0" smtClean="0"/>
              <a:t>", "</a:t>
            </a:r>
            <a:r>
              <a:rPr lang="en-US" dirty="0" err="1" smtClean="0"/>
              <a:t>password":"secret</a:t>
            </a:r>
            <a:r>
              <a:rPr lang="en-US" dirty="0" smtClean="0"/>
              <a:t>", "email":"</a:t>
            </a:r>
            <a:r>
              <a:rPr lang="en-US" dirty="0" err="1" smtClean="0"/>
              <a:t>test@emaicom.com</a:t>
            </a:r>
            <a:r>
              <a:rPr lang="en-US" dirty="0" smtClean="0"/>
              <a:t>", "friends": [{"name":"</a:t>
            </a:r>
            <a:r>
              <a:rPr lang="en-US" dirty="0" err="1" smtClean="0"/>
              <a:t>sdsd</a:t>
            </a:r>
            <a:r>
              <a:rPr lang="en-US" dirty="0" smtClean="0"/>
              <a:t>"}], "address": ["</a:t>
            </a:r>
            <a:r>
              <a:rPr lang="en-US" dirty="0" err="1" smtClean="0"/>
              <a:t>uno</a:t>
            </a:r>
            <a:r>
              <a:rPr lang="en-US" dirty="0" smtClean="0"/>
              <a:t>", "due", "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en-US" dirty="0" smtClean="0"/>
              <a:t>"], "date" :"2019-12-12"}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1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saw:</a:t>
            </a:r>
            <a:r>
              <a:rPr lang="en-US" sz="1100" b="1" dirty="0" err="1" smtClean="0">
                <a:solidFill>
                  <a:schemeClr val="accent4"/>
                </a:solidFill>
              </a:rPr>
              <a:t>What</a:t>
            </a:r>
            <a:r>
              <a:rPr lang="en-US" sz="1100" b="1" dirty="0" smtClean="0">
                <a:solidFill>
                  <a:schemeClr val="accent4"/>
                </a:solidFill>
              </a:rPr>
              <a:t> is spring data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Supported data sources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DB operations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Tables relationship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515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What is the Spring Objects Serialization </a:t>
            </a:r>
            <a:r>
              <a:rPr lang="en-US" baseline="0" dirty="0" smtClean="0"/>
              <a:t>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344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first video</a:t>
            </a:r>
            <a:r>
              <a:rPr lang="en-US" baseline="0" dirty="0" smtClean="0"/>
              <a:t> we will learn the </a:t>
            </a:r>
            <a:r>
              <a:rPr lang="en-US" dirty="0" smtClean="0"/>
              <a:t>Spring Objects Serialization Jackson in</a:t>
            </a:r>
            <a:r>
              <a:rPr lang="en-US" baseline="0" dirty="0" smtClean="0"/>
              <a:t> Spring 5.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500711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Spring 5 Serialization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Custom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354592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Spring MVC has built-in support for rendering with Jackson’s Serialization Views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JSON Serialization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XML Serialization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Char char="●"/>
              <a:tabLst/>
              <a:defRPr/>
            </a:pPr>
            <a:r>
              <a:rPr lang="en-US" sz="1100" dirty="0" smtClean="0">
                <a:solidFill>
                  <a:srgbClr val="434343"/>
                </a:solidFill>
              </a:rPr>
              <a:t>CBOR Serialization (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Cbor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 Binary Object Representation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Plan also to support JSON Binding JSR367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97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dirty="0" err="1" smtClean="0"/>
              <a:t>lombok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SpringBootApplication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err="1" smtClean="0"/>
              <a:t>DemoApplication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SpringApplication.</a:t>
            </a:r>
            <a:r>
              <a:rPr lang="en-US" i="1" dirty="0" err="1" smtClean="0">
                <a:effectLst/>
              </a:rPr>
              <a:t>run</a:t>
            </a:r>
            <a:r>
              <a:rPr lang="en-US" dirty="0" smtClean="0"/>
              <a:t>(</a:t>
            </a:r>
            <a:r>
              <a:rPr lang="en-US" dirty="0" err="1" smtClean="0"/>
              <a:t>DemoApplication.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err="1" smtClean="0"/>
              <a:t>RestUserController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PostMapping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"/user"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err="1" smtClean="0"/>
              <a:t>ResponseEntity</a:t>
            </a:r>
            <a:r>
              <a:rPr lang="en-US" dirty="0" smtClean="0"/>
              <a:t>&lt;?&gt; set(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@Validated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RequestBody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User user){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en-US" dirty="0" err="1" smtClean="0"/>
              <a:t>ResponseEntity</a:t>
            </a:r>
            <a:r>
              <a:rPr lang="en-US" dirty="0" smtClean="0"/>
              <a:t>&lt;&gt;(</a:t>
            </a:r>
            <a:r>
              <a:rPr lang="en-US" dirty="0" err="1" smtClean="0"/>
              <a:t>user.toString</a:t>
            </a:r>
            <a:r>
              <a:rPr lang="en-US" dirty="0" smtClean="0"/>
              <a:t>(), </a:t>
            </a:r>
            <a:r>
              <a:rPr lang="en-US" dirty="0" err="1" smtClean="0"/>
              <a:t>HttpStatus.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@Data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User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@Email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, String email)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this.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email; 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getEmail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"User{" </a:t>
            </a: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"username='" </a:t>
            </a:r>
            <a:r>
              <a:rPr lang="en-US" dirty="0" smtClean="0"/>
              <a:t>+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+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'\'' </a:t>
            </a: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email='" </a:t>
            </a:r>
            <a:r>
              <a:rPr lang="en-US" dirty="0" smtClean="0"/>
              <a:t>+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dirty="0" smtClean="0"/>
              <a:t>+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'\'' </a:t>
            </a: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":"</a:t>
            </a:r>
            <a:r>
              <a:rPr lang="en-US" dirty="0" err="1" smtClean="0"/>
              <a:t>ddsss</a:t>
            </a:r>
            <a:r>
              <a:rPr lang="en-US" dirty="0" smtClean="0"/>
              <a:t>", "email":"</a:t>
            </a:r>
            <a:r>
              <a:rPr lang="en-US" dirty="0" err="1" smtClean="0"/>
              <a:t>test@emaicom.com</a:t>
            </a:r>
            <a:r>
              <a:rPr lang="en-US" dirty="0" smtClean="0"/>
              <a:t>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6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see how to return an xml representation of the user object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created in the previous video.</a:t>
            </a:r>
          </a:p>
          <a:p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 we need to the </a:t>
            </a:r>
            <a:r>
              <a:rPr lang="en-US" dirty="0" err="1" smtClean="0"/>
              <a:t>jackson</a:t>
            </a:r>
            <a:r>
              <a:rPr lang="en-US" dirty="0" smtClean="0"/>
              <a:t>-</a:t>
            </a:r>
            <a:r>
              <a:rPr lang="en-US" dirty="0" err="1" smtClean="0"/>
              <a:t>dataformat</a:t>
            </a:r>
            <a:r>
              <a:rPr lang="en-US" dirty="0" smtClean="0"/>
              <a:t>-xml </a:t>
            </a:r>
            <a:r>
              <a:rPr lang="en-US" dirty="0" err="1" smtClean="0"/>
              <a:t>dependecy</a:t>
            </a:r>
            <a:r>
              <a:rPr lang="en-US" dirty="0" smtClean="0"/>
              <a:t> to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pom.xml</a:t>
            </a:r>
            <a:r>
              <a:rPr lang="en-US" baseline="0" dirty="0" smtClean="0"/>
              <a:t> file</a:t>
            </a: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r>
              <a:rPr lang="en-US" dirty="0" smtClean="0"/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err="1" smtClean="0"/>
              <a:t>com.fasterxml.jackson.dataformat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err="1" smtClean="0"/>
              <a:t>jackson</a:t>
            </a:r>
            <a:r>
              <a:rPr lang="en-US" dirty="0" smtClean="0"/>
              <a:t>-</a:t>
            </a:r>
            <a:r>
              <a:rPr lang="en-US" dirty="0" err="1" smtClean="0"/>
              <a:t>dataformat</a:t>
            </a:r>
            <a:r>
              <a:rPr lang="en-US" dirty="0" smtClean="0"/>
              <a:t>-xml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so, we need to create a custom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we will map on the endpoint,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userxml</a:t>
            </a: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RequestMapping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userxml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err="1" smtClean="0"/>
              <a:t>ControllerUser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err="1" smtClean="0"/>
              <a:t>UserRestResource</a:t>
            </a:r>
            <a:r>
              <a:rPr lang="en-US" dirty="0" smtClean="0"/>
              <a:t>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userRestResource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GetMapping</a:t>
            </a:r>
            <a:r>
              <a:rPr lang="en-US" dirty="0" smtClean="0"/>
              <a:t>(value 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"/"</a:t>
            </a:r>
            <a:r>
              <a:rPr lang="en-US" dirty="0" smtClean="0"/>
              <a:t>, produces = </a:t>
            </a:r>
            <a:r>
              <a:rPr lang="en-US" dirty="0" err="1" smtClean="0"/>
              <a:t>MediaType.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APPLICATION_XML_VALUE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err="1" smtClean="0"/>
              <a:t>ResponseEntity</a:t>
            </a:r>
            <a:r>
              <a:rPr lang="en-US" dirty="0" smtClean="0"/>
              <a:t>&lt;?&gt; get()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en-US" dirty="0" err="1" smtClean="0"/>
              <a:t>ResponseEntity</a:t>
            </a:r>
            <a:r>
              <a:rPr lang="en-US" dirty="0" smtClean="0"/>
              <a:t>&lt;User&gt;(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userRestResource</a:t>
            </a:r>
            <a:r>
              <a:rPr lang="en-US" dirty="0" err="1" smtClean="0"/>
              <a:t>.findByUsername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), </a:t>
            </a:r>
            <a:r>
              <a:rPr lang="en-US" dirty="0" err="1" smtClean="0"/>
              <a:t>HttpStatus.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the get verb we define as produce a </a:t>
            </a:r>
            <a:r>
              <a:rPr lang="en-US" dirty="0" err="1" smtClean="0"/>
              <a:t>MediaType.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APPLICATION_XML_VALUE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will do the trick.</a:t>
            </a:r>
          </a:p>
          <a:p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then will use the custom query we created in the previous video to search for a user with username Mario and then will return it inside a </a:t>
            </a:r>
            <a:r>
              <a:rPr lang="en-US" sz="11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responseentity</a:t>
            </a:r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1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HttpStatus</a:t>
            </a:r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 200</a:t>
            </a: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the server to test this new endpoint trough the rest client.</a:t>
            </a: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 by default is an in memory </a:t>
            </a:r>
            <a:r>
              <a:rPr lang="en-US" sz="11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databse</a:t>
            </a:r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 get cleaned </a:t>
            </a:r>
            <a:r>
              <a:rPr lang="en-US" sz="11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everey</a:t>
            </a:r>
            <a:r>
              <a:rPr lang="en-US" sz="11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we restart  the server, this meant that to be able to do out tests we need  before insert a valid user in it.</a:t>
            </a: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{"username":"</a:t>
            </a:r>
            <a:r>
              <a:rPr lang="en-US" dirty="0" err="1" smtClean="0"/>
              <a:t>mario</a:t>
            </a:r>
            <a:r>
              <a:rPr lang="en-US" dirty="0" smtClean="0"/>
              <a:t>", "</a:t>
            </a:r>
            <a:r>
              <a:rPr lang="en-US" dirty="0" err="1" smtClean="0"/>
              <a:t>password":"secret</a:t>
            </a:r>
            <a:r>
              <a:rPr lang="en-US" dirty="0" smtClean="0"/>
              <a:t>", "email":"</a:t>
            </a:r>
            <a:r>
              <a:rPr lang="en-US" dirty="0" err="1" smtClean="0"/>
              <a:t>test@emaicom.com</a:t>
            </a:r>
            <a:r>
              <a:rPr lang="en-US" dirty="0" smtClean="0"/>
              <a:t>", "friends": [{"name":"</a:t>
            </a:r>
            <a:r>
              <a:rPr lang="en-US" dirty="0" err="1" smtClean="0"/>
              <a:t>sdsd</a:t>
            </a:r>
            <a:r>
              <a:rPr lang="en-US" dirty="0" smtClean="0"/>
              <a:t>"}], "address": ["</a:t>
            </a:r>
            <a:r>
              <a:rPr lang="en-US" dirty="0" err="1" smtClean="0"/>
              <a:t>uno</a:t>
            </a:r>
            <a:r>
              <a:rPr lang="en-US" dirty="0" smtClean="0"/>
              <a:t>", "due", "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en-US" dirty="0" smtClean="0"/>
              <a:t>"], "date" :"2019-12-12"}</a:t>
            </a: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3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 is on how to create custom serialization, because what happen is that often you don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t’ want to store in your database password has they are, but you want to store an encrypted version of it,.</a:t>
            </a:r>
          </a:p>
          <a:p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Base64Password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err="1" smtClean="0"/>
              <a:t>JsonDeserializer</a:t>
            </a:r>
            <a:r>
              <a:rPr lang="en-US" dirty="0" smtClean="0"/>
              <a:t>&lt;String&gt;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deserialize</a:t>
            </a:r>
            <a:r>
              <a:rPr lang="en-US" dirty="0" smtClean="0"/>
              <a:t>(</a:t>
            </a:r>
            <a:r>
              <a:rPr lang="en-US" dirty="0" err="1" smtClean="0"/>
              <a:t>JsonParser</a:t>
            </a:r>
            <a:r>
              <a:rPr lang="en-US" dirty="0" smtClean="0"/>
              <a:t> </a:t>
            </a:r>
            <a:r>
              <a:rPr lang="en-US" dirty="0" err="1" smtClean="0"/>
              <a:t>jsonParser</a:t>
            </a:r>
            <a:r>
              <a:rPr lang="en-US" dirty="0" smtClean="0"/>
              <a:t>, </a:t>
            </a:r>
            <a:r>
              <a:rPr lang="en-US" dirty="0" err="1" smtClean="0"/>
              <a:t>DeserializationContext</a:t>
            </a:r>
            <a:r>
              <a:rPr lang="en-US" dirty="0" smtClean="0"/>
              <a:t> </a:t>
            </a:r>
            <a:r>
              <a:rPr lang="en-US" dirty="0" err="1" smtClean="0"/>
              <a:t>deserializationContext</a:t>
            </a:r>
            <a:r>
              <a:rPr lang="en-US" dirty="0" smtClean="0"/>
              <a:t>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ObjectCodec</a:t>
            </a:r>
            <a:r>
              <a:rPr lang="en-US" dirty="0" smtClean="0"/>
              <a:t> </a:t>
            </a:r>
            <a:r>
              <a:rPr lang="en-US" dirty="0" err="1" smtClean="0"/>
              <a:t>oc</a:t>
            </a:r>
            <a:r>
              <a:rPr lang="en-US" dirty="0" smtClean="0"/>
              <a:t> = </a:t>
            </a:r>
            <a:r>
              <a:rPr lang="en-US" dirty="0" err="1" smtClean="0"/>
              <a:t>jsonParser.getCodec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JsonNode</a:t>
            </a:r>
            <a:r>
              <a:rPr lang="en-US" dirty="0" smtClean="0"/>
              <a:t> node = </a:t>
            </a:r>
            <a:r>
              <a:rPr lang="en-US" dirty="0" err="1" smtClean="0"/>
              <a:t>oc.readTree</a:t>
            </a:r>
            <a:r>
              <a:rPr lang="en-US" dirty="0" smtClean="0"/>
              <a:t>(</a:t>
            </a:r>
            <a:r>
              <a:rPr lang="en-US" dirty="0" err="1" smtClean="0"/>
              <a:t>jsonParser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en-US" dirty="0" smtClean="0"/>
              <a:t>BASE64Encoder().encode(</a:t>
            </a:r>
            <a:r>
              <a:rPr lang="en-US" dirty="0" err="1" smtClean="0"/>
              <a:t>node.asText</a:t>
            </a:r>
            <a:r>
              <a:rPr lang="en-US" dirty="0" smtClean="0"/>
              <a:t>().</a:t>
            </a:r>
            <a:r>
              <a:rPr lang="en-US" dirty="0" err="1" smtClean="0"/>
              <a:t>getBytes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To create a custom 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serializator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extend the </a:t>
            </a:r>
            <a:r>
              <a:rPr lang="en-US" dirty="0" err="1" smtClean="0"/>
              <a:t>JsonDeserializer</a:t>
            </a:r>
            <a:r>
              <a:rPr lang="en-US" baseline="0" dirty="0" smtClean="0"/>
              <a:t> class, and </a:t>
            </a:r>
            <a:r>
              <a:rPr lang="en-US" baseline="0" dirty="0" err="1" smtClean="0"/>
              <a:t>implemnt</a:t>
            </a:r>
            <a:r>
              <a:rPr lang="en-US" baseline="0" dirty="0" smtClean="0"/>
              <a:t> the </a:t>
            </a:r>
            <a:r>
              <a:rPr lang="en-US" dirty="0" err="1" smtClean="0"/>
              <a:t>deserialize</a:t>
            </a:r>
            <a:r>
              <a:rPr lang="en-US" baseline="0" dirty="0" smtClean="0"/>
              <a:t> method.</a:t>
            </a:r>
          </a:p>
          <a:p>
            <a:r>
              <a:rPr lang="en-US" baseline="0" dirty="0" smtClean="0"/>
              <a:t>In this case we are getting value of our field from he </a:t>
            </a:r>
            <a:r>
              <a:rPr lang="en-US" baseline="0" dirty="0" err="1" smtClean="0"/>
              <a:t>jsonParser</a:t>
            </a:r>
            <a:r>
              <a:rPr lang="en-US" baseline="0" dirty="0" smtClean="0"/>
              <a:t> and return the encoded version.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can add our custom </a:t>
            </a:r>
            <a:r>
              <a:rPr lang="en-US" dirty="0" err="1" smtClean="0"/>
              <a:t>serializator</a:t>
            </a:r>
            <a:r>
              <a:rPr lang="en-US" dirty="0" smtClean="0"/>
              <a:t> to our password property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JsonDeserialize</a:t>
            </a:r>
            <a:r>
              <a:rPr lang="en-US" dirty="0" smtClean="0"/>
              <a:t>(using = Base64Password.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JsonSerialize</a:t>
            </a:r>
            <a:r>
              <a:rPr lang="en-US" dirty="0" smtClean="0"/>
              <a:t>(using = PasswordBase64.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PasswordBase64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err="1" smtClean="0"/>
              <a:t>JsonSerializer</a:t>
            </a:r>
            <a:r>
              <a:rPr lang="en-US" dirty="0" smtClean="0"/>
              <a:t>&lt;String&gt;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dirty="0" smtClean="0"/>
              <a:t>serialize(String value, </a:t>
            </a:r>
            <a:r>
              <a:rPr lang="en-US" dirty="0" err="1" smtClean="0"/>
              <a:t>JsonGenerator</a:t>
            </a:r>
            <a:r>
              <a:rPr lang="en-US" dirty="0" smtClean="0"/>
              <a:t> </a:t>
            </a:r>
            <a:r>
              <a:rPr lang="en-US" dirty="0" err="1" smtClean="0"/>
              <a:t>jsonGenerator</a:t>
            </a:r>
            <a:r>
              <a:rPr lang="en-US" dirty="0" smtClean="0"/>
              <a:t>, </a:t>
            </a:r>
            <a:r>
              <a:rPr lang="en-US" dirty="0" err="1" smtClean="0"/>
              <a:t>SerializerProvider</a:t>
            </a:r>
            <a:r>
              <a:rPr lang="en-US" dirty="0" smtClean="0"/>
              <a:t> </a:t>
            </a:r>
            <a:r>
              <a:rPr lang="en-US" dirty="0" err="1" smtClean="0"/>
              <a:t>serializerProvider</a:t>
            </a:r>
            <a:r>
              <a:rPr lang="en-US" dirty="0" smtClean="0"/>
              <a:t>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jsonGenerator.writeStartObject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jsonGenerator.writeStringField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String(Base64.</a:t>
            </a:r>
            <a:r>
              <a:rPr lang="en-US" i="1" dirty="0" smtClean="0">
                <a:effectLst/>
              </a:rPr>
              <a:t>getDecoder</a:t>
            </a:r>
            <a:r>
              <a:rPr lang="en-US" dirty="0" smtClean="0"/>
              <a:t>().decode(value),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"UTF-8"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jsonGenerator.writeEndObject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{"username":"</a:t>
            </a:r>
            <a:r>
              <a:rPr lang="en-US" dirty="0" err="1" smtClean="0"/>
              <a:t>mario</a:t>
            </a:r>
            <a:r>
              <a:rPr lang="en-US" dirty="0" smtClean="0"/>
              <a:t>", "</a:t>
            </a:r>
            <a:r>
              <a:rPr lang="en-US" dirty="0" err="1" smtClean="0"/>
              <a:t>password":"secret</a:t>
            </a:r>
            <a:r>
              <a:rPr lang="en-US" dirty="0" smtClean="0"/>
              <a:t>", "email":"</a:t>
            </a:r>
            <a:r>
              <a:rPr lang="en-US" dirty="0" err="1" smtClean="0"/>
              <a:t>test@emaicom.com</a:t>
            </a:r>
            <a:r>
              <a:rPr lang="en-US" dirty="0" smtClean="0"/>
              <a:t>", "friends": [{"name":"</a:t>
            </a:r>
            <a:r>
              <a:rPr lang="en-US" dirty="0" err="1" smtClean="0"/>
              <a:t>sdsd</a:t>
            </a:r>
            <a:r>
              <a:rPr lang="en-US" dirty="0" smtClean="0"/>
              <a:t>"}], "address": ["</a:t>
            </a:r>
            <a:r>
              <a:rPr lang="en-US" dirty="0" err="1" smtClean="0"/>
              <a:t>uno</a:t>
            </a:r>
            <a:r>
              <a:rPr lang="en-US" dirty="0" smtClean="0"/>
              <a:t>", "due", "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en-US" dirty="0" smtClean="0"/>
              <a:t>"], "date" :"2019-12-12"}</a:t>
            </a:r>
          </a:p>
          <a:p>
            <a:endParaRPr lang="en-US" dirty="0" smtClean="0"/>
          </a:p>
          <a:p>
            <a:r>
              <a:rPr lang="en-US" dirty="0" smtClean="0"/>
              <a:t>http://localhost:8080/</a:t>
            </a:r>
            <a:r>
              <a:rPr lang="en-US" dirty="0" err="1" smtClean="0"/>
              <a:t>userxml</a:t>
            </a:r>
            <a:r>
              <a:rPr lang="en-US" dirty="0" smtClean="0"/>
              <a:t>/</a:t>
            </a:r>
            <a:r>
              <a:rPr lang="en-US" dirty="0" err="1" smtClean="0"/>
              <a:t>mario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5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plan also to support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as alternative to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jackson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JSON-B is </a:t>
            </a:r>
            <a:r>
              <a:rPr lang="en-US" sz="1100" dirty="0" smtClean="0">
                <a:solidFill>
                  <a:srgbClr val="434343"/>
                </a:solidFill>
              </a:rPr>
              <a:t>New Java specification JSR 367.</a:t>
            </a:r>
            <a:r>
              <a:rPr lang="en-US" sz="1100" baseline="0" dirty="0" smtClean="0">
                <a:solidFill>
                  <a:srgbClr val="434343"/>
                </a:solidFill>
              </a:rPr>
              <a:t> This which want to be the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binding layer for converting Java objects to/from JSON messages.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not going to show examples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is not clear yet how it is going to be supported, but was worthy mention it.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This first video</a:t>
            </a:r>
            <a:r>
              <a:rPr lang="en-US" baseline="0" dirty="0" smtClean="0"/>
              <a:t> we will learn </a:t>
            </a:r>
            <a:r>
              <a:rPr lang="en-US" dirty="0" smtClean="0"/>
              <a:t>How</a:t>
            </a:r>
            <a:r>
              <a:rPr lang="en-US" baseline="0" dirty="0" smtClean="0"/>
              <a:t> </a:t>
            </a:r>
            <a:r>
              <a:rPr lang="en-US" sz="1100" dirty="0" smtClean="0"/>
              <a:t>Bean</a:t>
            </a:r>
            <a:r>
              <a:rPr lang="en-US" sz="1100" baseline="0" dirty="0" smtClean="0"/>
              <a:t> </a:t>
            </a:r>
            <a:r>
              <a:rPr lang="en-US" sz="1100" dirty="0" smtClean="0"/>
              <a:t>Validation works Spring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379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http://</a:t>
            </a:r>
            <a:r>
              <a:rPr lang="en-US" dirty="0" err="1" smtClean="0"/>
              <a:t>json-b.net</a:t>
            </a:r>
            <a:r>
              <a:rPr lang="en-US" dirty="0" smtClean="0"/>
              <a:t>/getting-</a:t>
            </a:r>
            <a:r>
              <a:rPr lang="en-US" dirty="0" err="1" smtClean="0"/>
              <a:t>started.html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json-b.net</a:t>
            </a:r>
            <a:r>
              <a:rPr lang="en-US" dirty="0" smtClean="0"/>
              <a:t>/users-</a:t>
            </a:r>
            <a:r>
              <a:rPr lang="en-US" dirty="0" err="1" smtClean="0"/>
              <a:t>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54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Spring 5 Serialization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JSON Serialization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XML Serialization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Custom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54671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This first video</a:t>
            </a:r>
            <a:r>
              <a:rPr lang="en-US" baseline="0" dirty="0" smtClean="0"/>
              <a:t> we will learn </a:t>
            </a:r>
            <a:r>
              <a:rPr lang="en-US" dirty="0" smtClean="0"/>
              <a:t>How</a:t>
            </a:r>
            <a:r>
              <a:rPr lang="en-US" baseline="0" dirty="0" smtClean="0"/>
              <a:t> </a:t>
            </a:r>
            <a:r>
              <a:rPr lang="en-US" sz="1100" dirty="0" smtClean="0"/>
              <a:t>Bean</a:t>
            </a:r>
            <a:r>
              <a:rPr lang="en-US" sz="1100" baseline="0" dirty="0" smtClean="0"/>
              <a:t> </a:t>
            </a:r>
            <a:r>
              <a:rPr lang="en-US" sz="1100" dirty="0" smtClean="0"/>
              <a:t>Validation works Spring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9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1100" dirty="0" err="1" smtClean="0">
                <a:solidFill>
                  <a:srgbClr val="434343"/>
                </a:solidFill>
              </a:rPr>
              <a:t>What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is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Bean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validation</a:t>
            </a:r>
            <a:endParaRPr lang="sk-SK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1100" dirty="0" err="1" smtClean="0">
                <a:solidFill>
                  <a:srgbClr val="434343"/>
                </a:solidFill>
              </a:rPr>
              <a:t>Bean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validation</a:t>
            </a:r>
            <a:r>
              <a:rPr lang="sk-SK" sz="1100" dirty="0" smtClean="0">
                <a:solidFill>
                  <a:srgbClr val="434343"/>
                </a:solidFill>
              </a:rPr>
              <a:t> 1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1100" dirty="0" err="1" smtClean="0">
                <a:solidFill>
                  <a:srgbClr val="434343"/>
                </a:solidFill>
              </a:rPr>
              <a:t>Bean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validation</a:t>
            </a:r>
            <a:r>
              <a:rPr lang="sk-SK" sz="1100" dirty="0" smtClean="0">
                <a:solidFill>
                  <a:srgbClr val="434343"/>
                </a:solidFill>
              </a:rPr>
              <a:t> 2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1100" dirty="0" smtClean="0">
                <a:solidFill>
                  <a:srgbClr val="434343"/>
                </a:solidFill>
              </a:rPr>
              <a:t>A</a:t>
            </a:r>
            <a:r>
              <a:rPr lang="en-US" sz="1100" dirty="0" err="1" smtClean="0">
                <a:solidFill>
                  <a:srgbClr val="434343"/>
                </a:solidFill>
              </a:rPr>
              <a:t>nd</a:t>
            </a:r>
            <a:r>
              <a:rPr lang="en-US" sz="1100" dirty="0" smtClean="0">
                <a:solidFill>
                  <a:srgbClr val="434343"/>
                </a:solidFill>
              </a:rPr>
              <a:t> how to create a Custom validator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624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1100" dirty="0" smtClean="0">
                <a:solidFill>
                  <a:srgbClr val="434343"/>
                </a:solidFill>
              </a:rPr>
              <a:t>Spring Framework 4.0 supports Bean Validation.</a:t>
            </a:r>
          </a:p>
          <a:p>
            <a:pPr marL="101600">
              <a:buClr>
                <a:srgbClr val="434343"/>
              </a:buClr>
            </a:pPr>
            <a:r>
              <a:rPr lang="en-US" sz="1100" dirty="0" smtClean="0">
                <a:solidFill>
                  <a:srgbClr val="434343"/>
                </a:solidFill>
              </a:rPr>
              <a:t>Bean Validation is a Java specification which standardize the validation of Java beans,  expressing  constraints on object models via annotations.</a:t>
            </a:r>
          </a:p>
          <a:p>
            <a:pPr marL="101600">
              <a:buClr>
                <a:srgbClr val="434343"/>
              </a:buClr>
            </a:pPr>
            <a:r>
              <a:rPr lang="en-US" sz="1100" dirty="0" smtClean="0">
                <a:solidFill>
                  <a:srgbClr val="434343"/>
                </a:solidFill>
              </a:rPr>
              <a:t>Today we have to version of the Bean validation: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sk-SK" sz="1100" dirty="0" err="1" smtClean="0">
                <a:solidFill>
                  <a:srgbClr val="434343"/>
                </a:solidFill>
              </a:rPr>
              <a:t>Bean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validation</a:t>
            </a:r>
            <a:r>
              <a:rPr lang="sk-SK" sz="1100" dirty="0" smtClean="0">
                <a:solidFill>
                  <a:srgbClr val="434343"/>
                </a:solidFill>
              </a:rPr>
              <a:t> 1.0 - </a:t>
            </a:r>
            <a:r>
              <a:rPr lang="en-US" sz="1100" dirty="0" smtClean="0">
                <a:solidFill>
                  <a:srgbClr val="434343"/>
                </a:solidFill>
              </a:rPr>
              <a:t>JSRs 303/349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sk-SK" sz="1100" dirty="0" err="1" smtClean="0">
                <a:solidFill>
                  <a:srgbClr val="434343"/>
                </a:solidFill>
              </a:rPr>
              <a:t>Bean</a:t>
            </a:r>
            <a:r>
              <a:rPr lang="sk-SK" sz="1100" dirty="0" smtClean="0">
                <a:solidFill>
                  <a:srgbClr val="434343"/>
                </a:solidFill>
              </a:rPr>
              <a:t> </a:t>
            </a:r>
            <a:r>
              <a:rPr lang="sk-SK" sz="1100" dirty="0" err="1" smtClean="0">
                <a:solidFill>
                  <a:srgbClr val="434343"/>
                </a:solidFill>
              </a:rPr>
              <a:t>validation</a:t>
            </a:r>
            <a:r>
              <a:rPr lang="sk-SK" sz="1100" dirty="0" smtClean="0">
                <a:solidFill>
                  <a:srgbClr val="434343"/>
                </a:solidFill>
              </a:rPr>
              <a:t> 2.0 - </a:t>
            </a:r>
            <a:r>
              <a:rPr lang="en-US" sz="1100" dirty="0" smtClean="0">
                <a:solidFill>
                  <a:srgbClr val="434343"/>
                </a:solidFill>
              </a:rPr>
              <a:t>JSRs 380 (beta)</a:t>
            </a:r>
          </a:p>
        </p:txBody>
      </p:sp>
    </p:spTree>
    <p:extLst>
      <p:ext uri="{BB962C8B-B14F-4D97-AF65-F5344CB8AC3E}">
        <p14:creationId xmlns:p14="http://schemas.microsoft.com/office/powerpoint/2010/main" val="186866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set of annotation available in the bean validation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1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our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form storage service we are going to use the Spring Boot Initializer tool. Selecting version 2 we will get automatically an auto configured and self running Spring 5 application. As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artificat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we can put validation-service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also bring in two modules: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 which is a module with tomcat and the spring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lombok</a:t>
            </a:r>
            <a:r>
              <a:rPr lang="en-US" dirty="0" smtClean="0"/>
              <a:t> that is</a:t>
            </a:r>
            <a:r>
              <a:rPr lang="en-US" baseline="0" dirty="0" smtClean="0"/>
              <a:t> a module with a set of useful annotations </a:t>
            </a:r>
            <a:endParaRPr lang="en-US" dirty="0" smtClean="0"/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Generatre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and then import it inside out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IDE.When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import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proceudere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complete , let’s run the server to check that everything is working.</a:t>
            </a:r>
          </a:p>
          <a:p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starts without any error on the port 8080, Now stop the server and let’s create a bean to test some of the bean validation annotation.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user bean defines the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stracture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information that we are going to send to our rest end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point.To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us with the serialization and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desarilization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using the @Data annotation of the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lombok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</a:t>
            </a: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@Data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User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US" sz="1100" dirty="0" err="1" smtClean="0">
                <a:solidFill>
                  <a:srgbClr val="434343"/>
                </a:solidFill>
              </a:rPr>
              <a:t>NotNull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(min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User(String username, String email, String password)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username;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email;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password;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getEmail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that we have</a:t>
            </a:r>
            <a:r>
              <a:rPr lang="en-US" baseline="0" dirty="0" smtClean="0"/>
              <a:t> our bean we need a rest endpoint to test it. This rest endpoint will serialize and </a:t>
            </a:r>
            <a:r>
              <a:rPr lang="en-US" baseline="0" dirty="0" err="1" smtClean="0"/>
              <a:t>deserialize</a:t>
            </a:r>
            <a:r>
              <a:rPr lang="en-US" baseline="0" dirty="0" smtClean="0"/>
              <a:t> our User object from and to object to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err="1" smtClean="0"/>
              <a:t>UserRestController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PostMapping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"/user"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err="1" smtClean="0"/>
              <a:t>ResponseEntity</a:t>
            </a:r>
            <a:r>
              <a:rPr lang="en-US" dirty="0" smtClean="0"/>
              <a:t>&lt;?&gt; set(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@Validated 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RequestBody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User user){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en-US" dirty="0" err="1" smtClean="0"/>
              <a:t>ResponseEntity</a:t>
            </a:r>
            <a:r>
              <a:rPr lang="en-US" dirty="0" smtClean="0"/>
              <a:t>&lt;&gt;(user, </a:t>
            </a:r>
            <a:r>
              <a:rPr lang="en-US" dirty="0" err="1" smtClean="0"/>
              <a:t>HttpStatus.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":"</a:t>
            </a:r>
            <a:r>
              <a:rPr lang="en-US" dirty="0" err="1" smtClean="0"/>
              <a:t>ddsss</a:t>
            </a:r>
            <a:r>
              <a:rPr lang="en-US" dirty="0" smtClean="0"/>
              <a:t>", "email":"</a:t>
            </a:r>
            <a:r>
              <a:rPr lang="en-US" dirty="0" err="1" smtClean="0"/>
              <a:t>test@emaicom.com</a:t>
            </a:r>
            <a:r>
              <a:rPr lang="en-US" dirty="0" smtClean="0"/>
              <a:t>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9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supports also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2 the new features in it are: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new annotations like email. Negative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ec.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b="1" dirty="0" smtClean="0">
              <a:solidFill>
                <a:srgbClr val="434343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dirty="0" smtClean="0">
                <a:solidFill>
                  <a:srgbClr val="434343"/>
                </a:solidFill>
              </a:rPr>
              <a:t>Collections Validating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dirty="0" smtClean="0">
                <a:solidFill>
                  <a:srgbClr val="434343"/>
                </a:solidFill>
              </a:rPr>
              <a:t>Collections Cascading validations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First</a:t>
            </a:r>
            <a:r>
              <a:rPr lang="en-US" baseline="0" dirty="0" smtClean="0">
                <a:effectLst/>
              </a:rPr>
              <a:t> of all we need to add to our </a:t>
            </a:r>
            <a:r>
              <a:rPr lang="en-US" baseline="0" dirty="0" err="1" smtClean="0">
                <a:effectLst/>
              </a:rPr>
              <a:t>pom.xml</a:t>
            </a:r>
            <a:r>
              <a:rPr lang="en-US" baseline="0" dirty="0" smtClean="0">
                <a:effectLst/>
              </a:rPr>
              <a:t> the bean validation 2 dependency: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javax.validation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validation-</a:t>
            </a:r>
            <a:r>
              <a:rPr lang="en-US" dirty="0" err="1" smtClean="0"/>
              <a:t>api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2.0.0.Beta2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dirty="0" smtClean="0">
                <a:effectLst/>
              </a:rPr>
              <a:t>&gt;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let’s add some collections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our User object to test the collection bean validation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com.example.validationservice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lombok.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org.hibernate.validator.constraints.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javax.validation.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javax.validation.constraints.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javax.validation.constraints.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javax.validation.constraints.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Created by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magemello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14/06/2017.</a:t>
            </a:r>
            <a:b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@Data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User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@Email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(min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List&lt;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 </a:t>
            </a:r>
            <a:r>
              <a:rPr lang="en-US" dirty="0" smtClean="0"/>
              <a:t>Friend&gt;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List&lt;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@Pattern</a:t>
            </a:r>
            <a:r>
              <a:rPr lang="en-US" dirty="0" smtClean="0"/>
              <a:t>(</a:t>
            </a:r>
            <a:r>
              <a:rPr lang="en-US" dirty="0" err="1" smtClean="0"/>
              <a:t>regexp</a:t>
            </a:r>
            <a:r>
              <a:rPr lang="en-US" dirty="0" smtClean="0"/>
              <a:t>=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"^[a-z]*$"</a:t>
            </a:r>
            <a:r>
              <a:rPr lang="en-US" dirty="0" smtClean="0"/>
              <a:t>)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)String&gt;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User(String username, String email, String password, List&lt;Friend&gt; friends, List&lt;String&gt; address)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username;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email;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password;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friends;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address;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password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username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getEmail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email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@Data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Friend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dirty="0" smtClean="0"/>
              <a:t>(max 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Friend() {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Friend(String name)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name;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getName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{"username":"</a:t>
            </a:r>
            <a:r>
              <a:rPr lang="en-US" dirty="0" err="1" smtClean="0"/>
              <a:t>mario</a:t>
            </a:r>
            <a:r>
              <a:rPr lang="en-US" dirty="0" smtClean="0"/>
              <a:t>", "</a:t>
            </a:r>
            <a:r>
              <a:rPr lang="en-US" dirty="0" err="1" smtClean="0"/>
              <a:t>email":"mario@example.com","password</a:t>
            </a:r>
            <a:r>
              <a:rPr lang="en-US" dirty="0" smtClean="0"/>
              <a:t>" : "secret", "friends": [{"</a:t>
            </a:r>
            <a:r>
              <a:rPr lang="en-US" dirty="0" err="1" smtClean="0"/>
              <a:t>name":"test</a:t>
            </a:r>
            <a:r>
              <a:rPr lang="en-US" dirty="0" smtClean="0"/>
              <a:t>"}], "address": ["one", "two", "three"]}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En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4106100" cy="401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7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53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2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2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6" r:id="rId3"/>
    <p:sldLayoutId id="2147483667" r:id="rId4"/>
    <p:sldLayoutId id="2147483668" r:id="rId5"/>
    <p:sldLayoutId id="2147483671" r:id="rId6"/>
    <p:sldLayoutId id="2147483673" r:id="rId7"/>
    <p:sldLayoutId id="2147483674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Building a data form storage service with Spring 5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Section 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200" dirty="0" smtClean="0"/>
              <a:t>Custom validator</a:t>
            </a:r>
            <a:endParaRPr lang="en" sz="2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</a:rPr>
              <a:t>We can create our custom validator implementing the </a:t>
            </a:r>
            <a:r>
              <a:rPr lang="en-US" sz="2000" dirty="0" err="1">
                <a:solidFill>
                  <a:srgbClr val="434343"/>
                </a:solidFill>
              </a:rPr>
              <a:t>ConstraintValidator</a:t>
            </a:r>
            <a:r>
              <a:rPr lang="en-US" sz="2000" dirty="0">
                <a:solidFill>
                  <a:srgbClr val="434343"/>
                </a:solidFill>
              </a:rPr>
              <a:t> interface.</a:t>
            </a:r>
          </a:p>
          <a:p>
            <a:pPr marL="101600">
              <a:buClr>
                <a:srgbClr val="434343"/>
              </a:buClr>
            </a:pP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Custom validator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Bean </a:t>
            </a:r>
            <a:r>
              <a:rPr lang="en-US" sz="2200" b="1" dirty="0" smtClean="0">
                <a:solidFill>
                  <a:schemeClr val="accent4"/>
                </a:solidFill>
              </a:rPr>
              <a:t>validation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Bean </a:t>
            </a:r>
            <a:r>
              <a:rPr lang="en-US" sz="2200" b="1" dirty="0">
                <a:solidFill>
                  <a:schemeClr val="accent4"/>
                </a:solidFill>
              </a:rPr>
              <a:t>validation </a:t>
            </a:r>
            <a:r>
              <a:rPr lang="en-US" sz="2200" b="1" dirty="0" smtClean="0">
                <a:solidFill>
                  <a:schemeClr val="accent4"/>
                </a:solidFill>
              </a:rPr>
              <a:t>1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Bean </a:t>
            </a:r>
            <a:r>
              <a:rPr lang="en-US" sz="2200" b="1" dirty="0">
                <a:solidFill>
                  <a:schemeClr val="accent4"/>
                </a:solidFill>
              </a:rPr>
              <a:t>validation </a:t>
            </a:r>
            <a:r>
              <a:rPr lang="en-US" sz="2200" b="1" dirty="0" smtClean="0">
                <a:solidFill>
                  <a:schemeClr val="accent4"/>
                </a:solidFill>
              </a:rPr>
              <a:t>2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Custom </a:t>
            </a:r>
            <a:r>
              <a:rPr lang="en-US" sz="2200" b="1" dirty="0">
                <a:solidFill>
                  <a:schemeClr val="accent4"/>
                </a:solidFill>
              </a:rPr>
              <a:t>validator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331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Spring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200" dirty="0" smtClean="0"/>
              <a:t>Spring Data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2.2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76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is spring data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Supported </a:t>
            </a:r>
            <a:r>
              <a:rPr lang="en-US" sz="2000" dirty="0">
                <a:solidFill>
                  <a:srgbClr val="434343"/>
                </a:solidFill>
              </a:rPr>
              <a:t>d</a:t>
            </a:r>
            <a:r>
              <a:rPr lang="en-US" sz="2000" dirty="0" smtClean="0">
                <a:solidFill>
                  <a:srgbClr val="434343"/>
                </a:solidFill>
              </a:rPr>
              <a:t>ata sources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DB operations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Tables relationship</a:t>
            </a:r>
          </a:p>
        </p:txBody>
      </p:sp>
    </p:spTree>
    <p:extLst>
      <p:ext uri="{BB962C8B-B14F-4D97-AF65-F5344CB8AC3E}">
        <p14:creationId xmlns:p14="http://schemas.microsoft.com/office/powerpoint/2010/main" val="7168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What is Spring data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357800"/>
            <a:ext cx="5502733" cy="4565892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Relational databases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Non relational </a:t>
            </a:r>
            <a:r>
              <a:rPr lang="en-US" sz="2000" dirty="0">
                <a:solidFill>
                  <a:srgbClr val="434343"/>
                </a:solidFill>
              </a:rPr>
              <a:t>databases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Map reduce frameworks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Reduce boilerplate code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Provides CRUD operations and Query methods</a:t>
            </a:r>
          </a:p>
          <a:p>
            <a:pPr marL="457200" lvl="1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Exposes an hypermedia-driven HTTP API for your application’s domain model</a:t>
            </a:r>
          </a:p>
          <a:p>
            <a:pPr marL="457200" lvl="1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Support auditing log</a:t>
            </a:r>
          </a:p>
        </p:txBody>
      </p:sp>
    </p:spTree>
    <p:extLst>
      <p:ext uri="{BB962C8B-B14F-4D97-AF65-F5344CB8AC3E}">
        <p14:creationId xmlns:p14="http://schemas.microsoft.com/office/powerpoint/2010/main" val="11468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Data sources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195240"/>
            <a:ext cx="5502733" cy="4565892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Aerospike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Couchbase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DynamoDB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Elasticsearch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Hazelcast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Neo4j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Cassandra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Solr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Redis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MongoDB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LDAP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Hadoop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JPA-based repositories ( Oracle, MySQL, SQL Server, PostgreSQL, DB2, Derby, Sybase, H2 </a:t>
            </a:r>
            <a:r>
              <a:rPr lang="en-US" sz="2000" dirty="0" err="1">
                <a:solidFill>
                  <a:srgbClr val="434343"/>
                </a:solidFill>
              </a:rPr>
              <a:t>etc</a:t>
            </a:r>
            <a:r>
              <a:rPr lang="en-US" sz="2000" dirty="0">
                <a:solidFill>
                  <a:srgbClr val="434343"/>
                </a:solidFill>
              </a:rPr>
              <a:t>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JDBC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/>
              <a:t>DB operations CRUD and queries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357800"/>
            <a:ext cx="5502733" cy="4565892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save(Employee)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delete(Employee)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find(Employee)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find(Long)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findAll</a:t>
            </a:r>
            <a:r>
              <a:rPr lang="en-US" sz="2000" dirty="0">
                <a:solidFill>
                  <a:srgbClr val="434343"/>
                </a:solidFill>
              </a:rPr>
              <a:t>()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Custom @Query, example: </a:t>
            </a:r>
            <a:br>
              <a:rPr lang="en-US" sz="2000" dirty="0">
                <a:solidFill>
                  <a:srgbClr val="434343"/>
                </a:solidFill>
              </a:rPr>
            </a:br>
            <a:r>
              <a:rPr lang="en-US" sz="2000" dirty="0">
                <a:solidFill>
                  <a:srgbClr val="434343"/>
                </a:solidFill>
              </a:rPr>
              <a:t>			</a:t>
            </a:r>
            <a:r>
              <a:rPr lang="en-US" sz="2000" dirty="0" err="1">
                <a:solidFill>
                  <a:srgbClr val="434343"/>
                </a:solidFill>
              </a:rPr>
              <a:t>findByFirstName</a:t>
            </a:r>
            <a:r>
              <a:rPr lang="en-US" sz="2000" dirty="0">
                <a:solidFill>
                  <a:srgbClr val="434343"/>
                </a:solidFill>
              </a:rPr>
              <a:t>(…) </a:t>
            </a:r>
            <a:br>
              <a:rPr lang="en-US" sz="2000" dirty="0">
                <a:solidFill>
                  <a:srgbClr val="434343"/>
                </a:solidFill>
              </a:rPr>
            </a:br>
            <a:r>
              <a:rPr lang="en-US" sz="2000" dirty="0">
                <a:solidFill>
                  <a:srgbClr val="434343"/>
                </a:solidFill>
              </a:rPr>
              <a:t>			</a:t>
            </a:r>
            <a:r>
              <a:rPr lang="en-US" sz="2000" dirty="0" err="1">
                <a:solidFill>
                  <a:srgbClr val="434343"/>
                </a:solidFill>
              </a:rPr>
              <a:t>findByLastName</a:t>
            </a:r>
            <a:r>
              <a:rPr lang="en-US" sz="2000" dirty="0">
                <a:solidFill>
                  <a:srgbClr val="434343"/>
                </a:solidFill>
              </a:rPr>
              <a:t>(…) </a:t>
            </a:r>
          </a:p>
        </p:txBody>
      </p:sp>
    </p:spTree>
    <p:extLst>
      <p:ext uri="{BB962C8B-B14F-4D97-AF65-F5344CB8AC3E}">
        <p14:creationId xmlns:p14="http://schemas.microsoft.com/office/powerpoint/2010/main" val="12115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/>
              <a:t>Tables </a:t>
            </a:r>
            <a:r>
              <a:rPr lang="en-US" sz="2800" dirty="0"/>
              <a:t>R</a:t>
            </a:r>
            <a:r>
              <a:rPr lang="en-US" sz="2800" dirty="0" smtClean="0"/>
              <a:t>elationships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357800"/>
            <a:ext cx="5502733" cy="4565892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</a:t>
            </a:r>
            <a:r>
              <a:rPr lang="en-US" sz="2000" dirty="0" err="1" smtClean="0">
                <a:solidFill>
                  <a:srgbClr val="434343"/>
                </a:solidFill>
              </a:rPr>
              <a:t>Onetomany</a:t>
            </a:r>
            <a:r>
              <a:rPr lang="en-US" sz="2000" dirty="0" smtClean="0">
                <a:solidFill>
                  <a:srgbClr val="434343"/>
                </a:solidFill>
              </a:rPr>
              <a:t> 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@</a:t>
            </a:r>
            <a:r>
              <a:rPr lang="en-US" sz="2000" dirty="0" err="1" smtClean="0">
                <a:solidFill>
                  <a:srgbClr val="434343"/>
                </a:solidFill>
              </a:rPr>
              <a:t>Manytoone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@</a:t>
            </a:r>
            <a:r>
              <a:rPr lang="en-US" sz="2000" dirty="0" err="1" smtClean="0">
                <a:solidFill>
                  <a:srgbClr val="434343"/>
                </a:solidFill>
              </a:rPr>
              <a:t>Manytomany</a:t>
            </a:r>
            <a:r>
              <a:rPr lang="en-US" sz="2000" dirty="0" smtClean="0">
                <a:solidFill>
                  <a:srgbClr val="434343"/>
                </a:solidFill>
              </a:rPr>
              <a:t> 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</a:t>
            </a:r>
            <a:r>
              <a:rPr lang="en-US" sz="2000" dirty="0" err="1" smtClean="0">
                <a:solidFill>
                  <a:srgbClr val="434343"/>
                </a:solidFill>
              </a:rPr>
              <a:t>Jointable</a:t>
            </a:r>
            <a:r>
              <a:rPr lang="en-US" sz="2000" dirty="0" smtClean="0">
                <a:solidFill>
                  <a:srgbClr val="434343"/>
                </a:solidFill>
              </a:rPr>
              <a:t> (force to create join table)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In this Section, we are going to take a look at…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882008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Font typeface="Calibri"/>
              <a:buChar char="●"/>
            </a:pPr>
            <a:r>
              <a:rPr lang="en-US" dirty="0" smtClean="0"/>
              <a:t>Spring </a:t>
            </a:r>
            <a:r>
              <a:rPr lang="en-US" dirty="0"/>
              <a:t>Validation - </a:t>
            </a:r>
            <a:r>
              <a:rPr lang="en-US" dirty="0" smtClean="0"/>
              <a:t>10 </a:t>
            </a:r>
            <a:r>
              <a:rPr lang="en-US" dirty="0"/>
              <a:t>min 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Spring </a:t>
            </a:r>
            <a:r>
              <a:rPr lang="en-US" dirty="0"/>
              <a:t>Data - </a:t>
            </a:r>
            <a:r>
              <a:rPr lang="en-US" dirty="0" smtClean="0"/>
              <a:t>15 </a:t>
            </a:r>
            <a:r>
              <a:rPr lang="en-US" dirty="0"/>
              <a:t>min 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Spring </a:t>
            </a:r>
            <a:r>
              <a:rPr lang="en-US" dirty="0"/>
              <a:t>Objects Serialization </a:t>
            </a:r>
            <a:r>
              <a:rPr lang="en-US" dirty="0" smtClean="0"/>
              <a:t>Jackson </a:t>
            </a:r>
            <a:r>
              <a:rPr lang="en-US" dirty="0"/>
              <a:t>- 15 min </a:t>
            </a:r>
          </a:p>
        </p:txBody>
      </p:sp>
    </p:spTree>
    <p:extLst>
      <p:ext uri="{BB962C8B-B14F-4D97-AF65-F5344CB8AC3E}">
        <p14:creationId xmlns:p14="http://schemas.microsoft.com/office/powerpoint/2010/main" val="5471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Spring Data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2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What is spring data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Supported data sources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DB operations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Tables relationship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094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Spring Objects Serialization Jackson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32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200" dirty="0"/>
              <a:t>Spring Objects Serialization Jackson 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2.3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97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Spring 5 Serialization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Custom Serialization</a:t>
            </a:r>
          </a:p>
        </p:txBody>
      </p:sp>
    </p:spTree>
    <p:extLst>
      <p:ext uri="{BB962C8B-B14F-4D97-AF65-F5344CB8AC3E}">
        <p14:creationId xmlns:p14="http://schemas.microsoft.com/office/powerpoint/2010/main" val="6521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01600"/>
            <a:r>
              <a:rPr lang="en-US" sz="2800" dirty="0"/>
              <a:t>Spring 5 Serialization</a:t>
            </a:r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205400"/>
            <a:ext cx="5594173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Spring MVC has built-in support for rendering with </a:t>
            </a:r>
            <a:r>
              <a:rPr lang="en-US" sz="2000" dirty="0" smtClean="0">
                <a:solidFill>
                  <a:srgbClr val="434343"/>
                </a:solidFill>
              </a:rPr>
              <a:t>Jackson’s </a:t>
            </a:r>
            <a:r>
              <a:rPr lang="en-US" sz="2000" dirty="0">
                <a:solidFill>
                  <a:srgbClr val="434343"/>
                </a:solidFill>
              </a:rPr>
              <a:t>Serialization </a:t>
            </a:r>
            <a:r>
              <a:rPr lang="en-US" sz="2000" dirty="0" smtClean="0">
                <a:solidFill>
                  <a:srgbClr val="434343"/>
                </a:solidFill>
              </a:rPr>
              <a:t>Views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JSON </a:t>
            </a:r>
            <a:r>
              <a:rPr lang="en-US" sz="2000" dirty="0">
                <a:solidFill>
                  <a:srgbClr val="434343"/>
                </a:solidFill>
              </a:rPr>
              <a:t>Serialization 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XML Serialization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CBOR Serialization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Plan also to support JSON Binding JSR367</a:t>
            </a:r>
          </a:p>
        </p:txBody>
      </p:sp>
    </p:spTree>
    <p:extLst>
      <p:ext uri="{BB962C8B-B14F-4D97-AF65-F5344CB8AC3E}">
        <p14:creationId xmlns:p14="http://schemas.microsoft.com/office/powerpoint/2010/main" val="10780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JSON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Serialization </a:t>
            </a:r>
          </a:p>
          <a:p>
            <a:pPr algn="ctr"/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49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XML Serialization 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Custom Serialization 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0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JSON-B / JSON Binding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205400"/>
            <a:ext cx="5594173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New Java specification JSR 367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Java </a:t>
            </a:r>
            <a:r>
              <a:rPr lang="en-US" sz="2000" dirty="0">
                <a:solidFill>
                  <a:srgbClr val="434343"/>
                </a:solidFill>
              </a:rPr>
              <a:t>API for JSON </a:t>
            </a:r>
            <a:r>
              <a:rPr lang="en-US" sz="2000" dirty="0" smtClean="0">
                <a:solidFill>
                  <a:srgbClr val="434343"/>
                </a:solidFill>
              </a:rPr>
              <a:t>Binding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Consistent </a:t>
            </a:r>
            <a:r>
              <a:rPr lang="en-US" sz="2000" dirty="0">
                <a:solidFill>
                  <a:srgbClr val="434343"/>
                </a:solidFill>
              </a:rPr>
              <a:t>with </a:t>
            </a:r>
            <a:r>
              <a:rPr lang="en-US" sz="2000" dirty="0" smtClean="0">
                <a:solidFill>
                  <a:srgbClr val="434343"/>
                </a:solidFill>
              </a:rPr>
              <a:t>JAXB (XML binding)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Wants </a:t>
            </a:r>
            <a:r>
              <a:rPr lang="en-US" sz="2000" dirty="0">
                <a:solidFill>
                  <a:srgbClr val="434343"/>
                </a:solidFill>
              </a:rPr>
              <a:t>to be the default mapping of Java classes 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Supports collections and generic collections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Allow runtime and compile time customization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200" dirty="0" smtClean="0"/>
              <a:t>Spring Validation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2.1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68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JSON-B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32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Spring </a:t>
            </a:r>
            <a:r>
              <a:rPr lang="en-US" sz="2200" b="1" dirty="0">
                <a:solidFill>
                  <a:schemeClr val="accent4"/>
                </a:solidFill>
              </a:rPr>
              <a:t>5 Serialization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JSON Serialization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XML Serialization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Custom Serialization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204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/>
              <a:t>Creating a data form storage application with the integration of Spring 5 and Angular 2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Section 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1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2000" dirty="0" err="1">
                <a:solidFill>
                  <a:srgbClr val="434343"/>
                </a:solidFill>
              </a:rPr>
              <a:t>What</a:t>
            </a:r>
            <a:r>
              <a:rPr lang="sk-SK" sz="2000" dirty="0">
                <a:solidFill>
                  <a:srgbClr val="434343"/>
                </a:solidFill>
              </a:rPr>
              <a:t> </a:t>
            </a:r>
            <a:r>
              <a:rPr lang="sk-SK" sz="2000" dirty="0" err="1">
                <a:solidFill>
                  <a:srgbClr val="434343"/>
                </a:solidFill>
              </a:rPr>
              <a:t>is</a:t>
            </a:r>
            <a:r>
              <a:rPr lang="sk-SK" sz="2000" dirty="0">
                <a:solidFill>
                  <a:srgbClr val="434343"/>
                </a:solidFill>
              </a:rPr>
              <a:t> </a:t>
            </a:r>
            <a:r>
              <a:rPr lang="sk-SK" sz="2000" dirty="0" err="1">
                <a:solidFill>
                  <a:srgbClr val="434343"/>
                </a:solidFill>
              </a:rPr>
              <a:t>Bean</a:t>
            </a:r>
            <a:r>
              <a:rPr lang="sk-SK" sz="2000" dirty="0">
                <a:solidFill>
                  <a:srgbClr val="434343"/>
                </a:solidFill>
              </a:rPr>
              <a:t> </a:t>
            </a:r>
            <a:r>
              <a:rPr lang="sk-SK" sz="2000" dirty="0" err="1">
                <a:solidFill>
                  <a:srgbClr val="434343"/>
                </a:solidFill>
              </a:rPr>
              <a:t>validation</a:t>
            </a:r>
            <a:endParaRPr lang="sk-SK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2000" dirty="0" err="1">
                <a:solidFill>
                  <a:srgbClr val="434343"/>
                </a:solidFill>
              </a:rPr>
              <a:t>Bean</a:t>
            </a:r>
            <a:r>
              <a:rPr lang="sk-SK" sz="2000" dirty="0">
                <a:solidFill>
                  <a:srgbClr val="434343"/>
                </a:solidFill>
              </a:rPr>
              <a:t> </a:t>
            </a:r>
            <a:r>
              <a:rPr lang="sk-SK" sz="2000" dirty="0" err="1">
                <a:solidFill>
                  <a:srgbClr val="434343"/>
                </a:solidFill>
              </a:rPr>
              <a:t>validation</a:t>
            </a:r>
            <a:r>
              <a:rPr lang="sk-SK" sz="2000" dirty="0">
                <a:solidFill>
                  <a:srgbClr val="434343"/>
                </a:solidFill>
              </a:rPr>
              <a:t> 1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sk-SK" sz="2000" dirty="0" err="1">
                <a:solidFill>
                  <a:srgbClr val="434343"/>
                </a:solidFill>
              </a:rPr>
              <a:t>Bean</a:t>
            </a:r>
            <a:r>
              <a:rPr lang="sk-SK" sz="2000" dirty="0">
                <a:solidFill>
                  <a:srgbClr val="434343"/>
                </a:solidFill>
              </a:rPr>
              <a:t> </a:t>
            </a:r>
            <a:r>
              <a:rPr lang="sk-SK" sz="2000" dirty="0" err="1">
                <a:solidFill>
                  <a:srgbClr val="434343"/>
                </a:solidFill>
              </a:rPr>
              <a:t>validation</a:t>
            </a:r>
            <a:r>
              <a:rPr lang="sk-SK" sz="2000" dirty="0">
                <a:solidFill>
                  <a:srgbClr val="434343"/>
                </a:solidFill>
              </a:rPr>
              <a:t> 2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61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sk-SK" sz="2800" dirty="0" err="1"/>
              <a:t>Bean</a:t>
            </a:r>
            <a:r>
              <a:rPr lang="sk-SK" sz="2800" dirty="0"/>
              <a:t> </a:t>
            </a:r>
            <a:r>
              <a:rPr lang="sk-SK" sz="2800" dirty="0" err="1" smtClean="0"/>
              <a:t>validation</a:t>
            </a:r>
            <a:r>
              <a:rPr lang="sk-SK" sz="2800" dirty="0" smtClean="0"/>
              <a:t/>
            </a:r>
            <a:br>
              <a:rPr lang="sk-SK" sz="2800" dirty="0" smtClean="0"/>
            </a:b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</a:rPr>
              <a:t>Spring </a:t>
            </a:r>
            <a:r>
              <a:rPr lang="en-US" sz="2000" dirty="0" smtClean="0">
                <a:solidFill>
                  <a:srgbClr val="434343"/>
                </a:solidFill>
              </a:rPr>
              <a:t>Framework supports </a:t>
            </a:r>
            <a:r>
              <a:rPr lang="en-US" sz="2000" dirty="0">
                <a:solidFill>
                  <a:srgbClr val="434343"/>
                </a:solidFill>
              </a:rPr>
              <a:t>Bean Validation.</a:t>
            </a:r>
          </a:p>
          <a:p>
            <a:pPr marL="101600">
              <a:buClr>
                <a:srgbClr val="434343"/>
              </a:buClr>
            </a:pPr>
            <a:r>
              <a:rPr lang="en-US" sz="2000" dirty="0" smtClean="0">
                <a:solidFill>
                  <a:srgbClr val="434343"/>
                </a:solidFill>
              </a:rPr>
              <a:t>Bean Validation is a Java specification which standardize the validation of Java beans  expressing  constraints on object models via annotations.</a:t>
            </a:r>
          </a:p>
          <a:p>
            <a:pPr marL="101600">
              <a:buClr>
                <a:srgbClr val="434343"/>
              </a:buClr>
            </a:pPr>
            <a:r>
              <a:rPr lang="en-US" sz="2000" dirty="0" smtClean="0">
                <a:solidFill>
                  <a:srgbClr val="434343"/>
                </a:solidFill>
              </a:rPr>
              <a:t>Today we have two versions of the Bean validation </a:t>
            </a:r>
            <a:r>
              <a:rPr lang="en-US" sz="2000" dirty="0" err="1" smtClean="0">
                <a:solidFill>
                  <a:srgbClr val="434343"/>
                </a:solidFill>
              </a:rPr>
              <a:t>api</a:t>
            </a:r>
            <a:r>
              <a:rPr lang="en-US" sz="2000" dirty="0" smtClean="0">
                <a:solidFill>
                  <a:srgbClr val="434343"/>
                </a:solidFill>
              </a:rPr>
              <a:t>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sk-SK" sz="2000" dirty="0" err="1" smtClean="0">
                <a:solidFill>
                  <a:srgbClr val="434343"/>
                </a:solidFill>
              </a:rPr>
              <a:t>Bean</a:t>
            </a:r>
            <a:r>
              <a:rPr lang="sk-SK" sz="2000" dirty="0" smtClean="0">
                <a:solidFill>
                  <a:srgbClr val="434343"/>
                </a:solidFill>
              </a:rPr>
              <a:t> </a:t>
            </a:r>
            <a:r>
              <a:rPr lang="sk-SK" sz="2000" dirty="0" err="1" smtClean="0">
                <a:solidFill>
                  <a:srgbClr val="434343"/>
                </a:solidFill>
              </a:rPr>
              <a:t>validation</a:t>
            </a:r>
            <a:r>
              <a:rPr lang="sk-SK" sz="2000" dirty="0" smtClean="0">
                <a:solidFill>
                  <a:srgbClr val="434343"/>
                </a:solidFill>
              </a:rPr>
              <a:t> 1.0 - </a:t>
            </a:r>
            <a:r>
              <a:rPr lang="en-US" sz="2000" dirty="0" smtClean="0">
                <a:solidFill>
                  <a:srgbClr val="434343"/>
                </a:solidFill>
              </a:rPr>
              <a:t>JSRs 303/349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sk-SK" sz="2000" dirty="0" err="1" smtClean="0">
                <a:solidFill>
                  <a:srgbClr val="434343"/>
                </a:solidFill>
              </a:rPr>
              <a:t>Bean</a:t>
            </a:r>
            <a:r>
              <a:rPr lang="sk-SK" sz="2000" dirty="0" smtClean="0">
                <a:solidFill>
                  <a:srgbClr val="434343"/>
                </a:solidFill>
              </a:rPr>
              <a:t> </a:t>
            </a:r>
            <a:r>
              <a:rPr lang="sk-SK" sz="2000" dirty="0" err="1" smtClean="0">
                <a:solidFill>
                  <a:srgbClr val="434343"/>
                </a:solidFill>
              </a:rPr>
              <a:t>validation</a:t>
            </a:r>
            <a:r>
              <a:rPr lang="sk-SK" sz="2000" dirty="0" smtClean="0">
                <a:solidFill>
                  <a:srgbClr val="434343"/>
                </a:solidFill>
              </a:rPr>
              <a:t> 2.0 - </a:t>
            </a:r>
            <a:r>
              <a:rPr lang="en-US" sz="2000" dirty="0" smtClean="0">
                <a:solidFill>
                  <a:srgbClr val="434343"/>
                </a:solidFill>
              </a:rPr>
              <a:t>JSRs 380 (beta)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Annotation based validation 1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>
                <a:solidFill>
                  <a:srgbClr val="434343"/>
                </a:solidFill>
              </a:rPr>
              <a:t>AssertFalse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>
                <a:solidFill>
                  <a:srgbClr val="434343"/>
                </a:solidFill>
              </a:rPr>
              <a:t>AssertTrue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>
                <a:solidFill>
                  <a:srgbClr val="434343"/>
                </a:solidFill>
              </a:rPr>
              <a:t>DecimalMax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>
                <a:solidFill>
                  <a:srgbClr val="434343"/>
                </a:solidFill>
              </a:rPr>
              <a:t>DecimalMin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Digits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Future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Max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Min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>
                <a:solidFill>
                  <a:srgbClr val="434343"/>
                </a:solidFill>
              </a:rPr>
              <a:t>NotNull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Null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Past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Pattern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Size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7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Bean Validation 1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6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Annotation based validation 2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205400"/>
            <a:ext cx="5594173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2000" b="1" dirty="0" smtClean="0">
                <a:solidFill>
                  <a:srgbClr val="434343"/>
                </a:solidFill>
              </a:rPr>
              <a:t>New annotations: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Email , Negative</a:t>
            </a:r>
            <a:r>
              <a:rPr lang="en-US" sz="2000" dirty="0">
                <a:solidFill>
                  <a:srgbClr val="434343"/>
                </a:solidFill>
              </a:rPr>
              <a:t> </a:t>
            </a:r>
            <a:r>
              <a:rPr lang="en-US" sz="2000" dirty="0" smtClean="0">
                <a:solidFill>
                  <a:srgbClr val="434343"/>
                </a:solidFill>
              </a:rPr>
              <a:t>, </a:t>
            </a:r>
            <a:r>
              <a:rPr lang="en-US" sz="2000" dirty="0" err="1" smtClean="0">
                <a:solidFill>
                  <a:srgbClr val="434343"/>
                </a:solidFill>
              </a:rPr>
              <a:t>NotBlank</a:t>
            </a:r>
            <a:r>
              <a:rPr lang="en-US" sz="2000" dirty="0" smtClean="0">
                <a:solidFill>
                  <a:srgbClr val="434343"/>
                </a:solidFill>
              </a:rPr>
              <a:t>, </a:t>
            </a:r>
            <a:r>
              <a:rPr lang="en-US" sz="2000" dirty="0" err="1" smtClean="0">
                <a:solidFill>
                  <a:srgbClr val="434343"/>
                </a:solidFill>
              </a:rPr>
              <a:t>NotEmpty</a:t>
            </a:r>
            <a:r>
              <a:rPr lang="en-US" sz="2000" dirty="0" smtClean="0">
                <a:solidFill>
                  <a:srgbClr val="434343"/>
                </a:solidFill>
              </a:rPr>
              <a:t>, Positive</a:t>
            </a:r>
            <a:endParaRPr lang="en-US" sz="2000" dirty="0">
              <a:solidFill>
                <a:srgbClr val="434343"/>
              </a:solidFill>
            </a:endParaRPr>
          </a:p>
          <a:p>
            <a:pPr marL="101600">
              <a:buClr>
                <a:srgbClr val="434343"/>
              </a:buClr>
            </a:pPr>
            <a:r>
              <a:rPr lang="en-US" sz="2000" b="1" dirty="0" smtClean="0">
                <a:solidFill>
                  <a:srgbClr val="434343"/>
                </a:solidFill>
              </a:rPr>
              <a:t>Validating collections: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@Size(max = 20)</a:t>
            </a:r>
            <a:br>
              <a:rPr lang="en-US" sz="2000" dirty="0" smtClean="0">
                <a:solidFill>
                  <a:srgbClr val="434343"/>
                </a:solidFill>
              </a:rPr>
            </a:br>
            <a:r>
              <a:rPr lang="en-US" sz="2000" dirty="0" smtClean="0">
                <a:solidFill>
                  <a:srgbClr val="434343"/>
                </a:solidFill>
              </a:rPr>
              <a:t>List&lt;</a:t>
            </a:r>
            <a:r>
              <a:rPr lang="en-US" sz="2000" dirty="0" smtClean="0">
                <a:solidFill>
                  <a:srgbClr val="7030A0"/>
                </a:solidFill>
              </a:rPr>
              <a:t>@Pattern(</a:t>
            </a:r>
            <a:r>
              <a:rPr lang="en-US" sz="2000" dirty="0" err="1" smtClean="0">
                <a:solidFill>
                  <a:srgbClr val="7030A0"/>
                </a:solidFill>
              </a:rPr>
              <a:t>regexp</a:t>
            </a:r>
            <a:r>
              <a:rPr lang="en-US" sz="2000" dirty="0" smtClean="0">
                <a:solidFill>
                  <a:srgbClr val="7030A0"/>
                </a:solidFill>
              </a:rPr>
              <a:t>=“[a-z]”) @Size(max = 10) </a:t>
            </a:r>
            <a:r>
              <a:rPr lang="en-US" sz="2000" dirty="0" smtClean="0">
                <a:solidFill>
                  <a:srgbClr val="434343"/>
                </a:solidFill>
              </a:rPr>
              <a:t>String&gt; names;</a:t>
            </a:r>
          </a:p>
          <a:p>
            <a:pPr marL="101600">
              <a:buClr>
                <a:srgbClr val="434343"/>
              </a:buClr>
            </a:pPr>
            <a:r>
              <a:rPr lang="en-US" sz="2000" b="1" dirty="0" smtClean="0">
                <a:solidFill>
                  <a:srgbClr val="434343"/>
                </a:solidFill>
              </a:rPr>
              <a:t>Cascading collections: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List&lt;</a:t>
            </a:r>
            <a:r>
              <a:rPr lang="en-US" sz="2000" dirty="0" smtClean="0">
                <a:solidFill>
                  <a:srgbClr val="7030A0"/>
                </a:solidFill>
              </a:rPr>
              <a:t>@Valid </a:t>
            </a:r>
            <a:r>
              <a:rPr lang="en-US" sz="2000" dirty="0" smtClean="0">
                <a:solidFill>
                  <a:srgbClr val="434343"/>
                </a:solidFill>
              </a:rPr>
              <a:t>User&gt; users;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Map &lt;</a:t>
            </a:r>
            <a:r>
              <a:rPr lang="en-US" sz="2000" dirty="0" smtClean="0">
                <a:solidFill>
                  <a:srgbClr val="7030A0"/>
                </a:solidFill>
              </a:rPr>
              <a:t>@Valid </a:t>
            </a:r>
            <a:r>
              <a:rPr lang="en-US" sz="2000" dirty="0" smtClean="0">
                <a:solidFill>
                  <a:srgbClr val="434343"/>
                </a:solidFill>
              </a:rPr>
              <a:t>Key, </a:t>
            </a:r>
            <a:r>
              <a:rPr lang="en-US" sz="2000" dirty="0" smtClean="0">
                <a:solidFill>
                  <a:srgbClr val="7030A0"/>
                </a:solidFill>
              </a:rPr>
              <a:t>@Min(2) @Max(5) </a:t>
            </a:r>
            <a:r>
              <a:rPr lang="en-US" sz="2000" dirty="0" smtClean="0">
                <a:solidFill>
                  <a:srgbClr val="434343"/>
                </a:solidFill>
              </a:rPr>
              <a:t>String&gt; users;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Bean Validation 2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3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15259</TotalTime>
  <Words>1236</Words>
  <Application>Microsoft Macintosh PowerPoint</Application>
  <PresentationFormat>On-screen Show (16:9)</PresentationFormat>
  <Paragraphs>331</Paragraphs>
  <Slides>32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Roboto</vt:lpstr>
      <vt:lpstr>Arial</vt:lpstr>
      <vt:lpstr>Packt</vt:lpstr>
      <vt:lpstr>Building a data form storage service with Spring 5</vt:lpstr>
      <vt:lpstr>In this Section, we are going to take a look at…</vt:lpstr>
      <vt:lpstr>Spring Validation</vt:lpstr>
      <vt:lpstr>In this Video, we are going to take a look at…</vt:lpstr>
      <vt:lpstr>Bean validation </vt:lpstr>
      <vt:lpstr>Annotation based validation 1</vt:lpstr>
      <vt:lpstr>PowerPoint Presentation</vt:lpstr>
      <vt:lpstr>Annotation based validation 2</vt:lpstr>
      <vt:lpstr>PowerPoint Presentation</vt:lpstr>
      <vt:lpstr>Custom validator</vt:lpstr>
      <vt:lpstr>PowerPoint Presentation</vt:lpstr>
      <vt:lpstr>Summary</vt:lpstr>
      <vt:lpstr>Next Video</vt:lpstr>
      <vt:lpstr>Spring Data</vt:lpstr>
      <vt:lpstr>In this Video, we are going to take a look at…</vt:lpstr>
      <vt:lpstr>What is Spring data</vt:lpstr>
      <vt:lpstr>Data sources</vt:lpstr>
      <vt:lpstr>DB operations CRUD and queries</vt:lpstr>
      <vt:lpstr>Tables Relationships</vt:lpstr>
      <vt:lpstr>PowerPoint Presentation</vt:lpstr>
      <vt:lpstr>Summary</vt:lpstr>
      <vt:lpstr>Next Video</vt:lpstr>
      <vt:lpstr>Spring Objects Serialization Jackson </vt:lpstr>
      <vt:lpstr>In this Video, we are going to take a look at…</vt:lpstr>
      <vt:lpstr>Spring 5 Serialization</vt:lpstr>
      <vt:lpstr>PowerPoint Presentation</vt:lpstr>
      <vt:lpstr>PowerPoint Presentation</vt:lpstr>
      <vt:lpstr>PowerPoint Presentation</vt:lpstr>
      <vt:lpstr>JSON-B / JSON Binding</vt:lpstr>
      <vt:lpstr>PowerPoint Presentation</vt:lpstr>
      <vt:lpstr>Summary</vt:lpstr>
      <vt:lpstr>Creating a data form storage application with the integration of Spring 5 and Angular 2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Here</dc:title>
  <cp:lastModifiedBy>Mario Romano</cp:lastModifiedBy>
  <cp:revision>511</cp:revision>
  <dcterms:modified xsi:type="dcterms:W3CDTF">2017-08-28T20:27:25Z</dcterms:modified>
</cp:coreProperties>
</file>