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17"/>
  </p:notesMasterIdLst>
  <p:sldIdLst>
    <p:sldId id="260" r:id="rId2"/>
    <p:sldId id="261" r:id="rId3"/>
    <p:sldId id="312" r:id="rId4"/>
    <p:sldId id="313" r:id="rId5"/>
    <p:sldId id="314" r:id="rId6"/>
    <p:sldId id="315" r:id="rId7"/>
    <p:sldId id="316" r:id="rId8"/>
    <p:sldId id="317" r:id="rId9"/>
    <p:sldId id="318" r:id="rId10"/>
    <p:sldId id="272" r:id="rId11"/>
    <p:sldId id="308" r:id="rId12"/>
    <p:sldId id="309" r:id="rId13"/>
    <p:sldId id="319" r:id="rId14"/>
    <p:sldId id="320" r:id="rId15"/>
    <p:sldId id="311"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0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251AE6-F123-4FE9-9EAB-6BB8A84920B0}">
  <a:tblStyle styleId="{C2251AE6-F123-4FE9-9EAB-6BB8A84920B0}"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34"/>
    <p:restoredTop sz="41908"/>
  </p:normalViewPr>
  <p:slideViewPr>
    <p:cSldViewPr snapToGrid="0" snapToObjects="1">
      <p:cViewPr>
        <p:scale>
          <a:sx n="126" d="100"/>
          <a:sy n="126" d="100"/>
        </p:scale>
        <p:origin x="336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this third </a:t>
            </a:r>
            <a:r>
              <a:rPr lang="en-US" baseline="0" dirty="0" smtClean="0"/>
              <a:t>section </a:t>
            </a:r>
            <a:r>
              <a:rPr lang="en-US" dirty="0" smtClean="0"/>
              <a:t>we will see</a:t>
            </a:r>
            <a:r>
              <a:rPr lang="en-US" baseline="0" dirty="0" smtClean="0"/>
              <a:t> </a:t>
            </a:r>
            <a:r>
              <a:rPr lang="en-US" sz="1100" baseline="0" dirty="0" smtClean="0"/>
              <a:t>h</a:t>
            </a:r>
            <a:r>
              <a:rPr lang="en-US" sz="1100" dirty="0" smtClean="0"/>
              <a:t>ow to Creating a data form storage application integrating</a:t>
            </a:r>
            <a:r>
              <a:rPr lang="en-US" sz="1100" baseline="0" dirty="0" smtClean="0"/>
              <a:t> </a:t>
            </a:r>
            <a:r>
              <a:rPr lang="en-US" sz="1100" dirty="0" smtClean="0"/>
              <a:t>Spring 5 and Angular 2</a:t>
            </a:r>
            <a:endParaRPr dirty="0"/>
          </a:p>
        </p:txBody>
      </p:sp>
    </p:spTree>
    <p:extLst>
      <p:ext uri="{BB962C8B-B14F-4D97-AF65-F5344CB8AC3E}">
        <p14:creationId xmlns:p14="http://schemas.microsoft.com/office/powerpoint/2010/main" val="1089058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the next video we will see What is the lifecycle of a</a:t>
            </a:r>
            <a:r>
              <a:rPr lang="en-US" baseline="0" dirty="0" smtClean="0"/>
              <a:t> </a:t>
            </a:r>
            <a:r>
              <a:rPr lang="en-US" dirty="0" smtClean="0"/>
              <a:t>Component</a:t>
            </a:r>
            <a:r>
              <a:rPr lang="en-US" baseline="0" dirty="0" smtClean="0"/>
              <a:t>. Thank you for watching this video.</a:t>
            </a:r>
            <a:endParaRPr dirty="0"/>
          </a:p>
        </p:txBody>
      </p:sp>
    </p:spTree>
    <p:extLst>
      <p:ext uri="{BB962C8B-B14F-4D97-AF65-F5344CB8AC3E}">
        <p14:creationId xmlns:p14="http://schemas.microsoft.com/office/powerpoint/2010/main" val="1724547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second video</a:t>
            </a:r>
            <a:r>
              <a:rPr lang="en-US" baseline="0" dirty="0" smtClean="0"/>
              <a:t> we will learn </a:t>
            </a:r>
            <a:r>
              <a:rPr lang="en-US" dirty="0" smtClean="0"/>
              <a:t>How</a:t>
            </a:r>
            <a:r>
              <a:rPr lang="en-US" baseline="0" dirty="0" smtClean="0"/>
              <a:t> to create a </a:t>
            </a:r>
            <a:r>
              <a:rPr lang="en-US" sz="1100" dirty="0" smtClean="0"/>
              <a:t>form storage application with</a:t>
            </a:r>
            <a:r>
              <a:rPr lang="en-US" sz="1100" baseline="0" dirty="0" smtClean="0"/>
              <a:t> Angular 2 a Spring 5</a:t>
            </a:r>
            <a:endParaRPr lang="en-US" dirty="0" smtClean="0"/>
          </a:p>
        </p:txBody>
      </p:sp>
    </p:spTree>
    <p:extLst>
      <p:ext uri="{BB962C8B-B14F-4D97-AF65-F5344CB8AC3E}">
        <p14:creationId xmlns:p14="http://schemas.microsoft.com/office/powerpoint/2010/main" val="947097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We</a:t>
            </a:r>
            <a:r>
              <a:rPr lang="en-US" baseline="0" dirty="0" smtClean="0"/>
              <a:t> will learn</a:t>
            </a:r>
          </a:p>
          <a:p>
            <a:pPr marL="342900" indent="-342900">
              <a:spcAft>
                <a:spcPts val="1000"/>
              </a:spcAft>
              <a:buFont typeface="Arial" charset="0"/>
              <a:buChar char="•"/>
            </a:pPr>
            <a:r>
              <a:rPr lang="en-US" sz="1100" b="1" dirty="0" smtClean="0">
                <a:solidFill>
                  <a:schemeClr val="accent4"/>
                </a:solidFill>
              </a:rPr>
              <a:t>How to Create a data form storage application Back End</a:t>
            </a:r>
          </a:p>
          <a:p>
            <a:pPr marL="342900" indent="-342900">
              <a:spcAft>
                <a:spcPts val="1000"/>
              </a:spcAft>
              <a:buFont typeface="Arial" charset="0"/>
              <a:buChar char="•"/>
            </a:pPr>
            <a:r>
              <a:rPr lang="en-US" sz="1100" b="1" dirty="0" smtClean="0">
                <a:solidFill>
                  <a:schemeClr val="accent4"/>
                </a:solidFill>
              </a:rPr>
              <a:t>An how to Create a data form storage application Front End</a:t>
            </a:r>
          </a:p>
          <a:p>
            <a:pPr lvl="0">
              <a:spcBef>
                <a:spcPts val="0"/>
              </a:spcBef>
              <a:buNone/>
            </a:pPr>
            <a:endParaRPr lang="en-US" baseline="0" dirty="0" smtClean="0"/>
          </a:p>
        </p:txBody>
      </p:sp>
    </p:spTree>
    <p:extLst>
      <p:ext uri="{BB962C8B-B14F-4D97-AF65-F5344CB8AC3E}">
        <p14:creationId xmlns:p14="http://schemas.microsoft.com/office/powerpoint/2010/main" val="1119671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100" b="1" kern="1200" dirty="0" smtClean="0">
                <a:solidFill>
                  <a:schemeClr val="tx1"/>
                </a:solidFill>
                <a:effectLst/>
                <a:latin typeface="+mn-lt"/>
                <a:ea typeface="+mn-ea"/>
                <a:cs typeface="+mn-cs"/>
              </a:rPr>
              <a:t>In this example</a:t>
            </a:r>
            <a:r>
              <a:rPr lang="en-US" sz="1100" b="1" kern="1200" baseline="0" dirty="0" smtClean="0">
                <a:solidFill>
                  <a:schemeClr val="tx1"/>
                </a:solidFill>
                <a:effectLst/>
                <a:latin typeface="+mn-lt"/>
                <a:ea typeface="+mn-ea"/>
                <a:cs typeface="+mn-cs"/>
              </a:rPr>
              <a:t> we are going to create a registration form using angular 2 and </a:t>
            </a:r>
            <a:r>
              <a:rPr lang="en-US" sz="1100" b="1" kern="1200" baseline="0" dirty="0" err="1" smtClean="0">
                <a:solidFill>
                  <a:schemeClr val="tx1"/>
                </a:solidFill>
                <a:effectLst/>
                <a:latin typeface="+mn-lt"/>
                <a:ea typeface="+mn-ea"/>
                <a:cs typeface="+mn-cs"/>
              </a:rPr>
              <a:t>spirng</a:t>
            </a:r>
            <a:r>
              <a:rPr lang="en-US" sz="1100" b="1" kern="1200" baseline="0" dirty="0" smtClean="0">
                <a:solidFill>
                  <a:schemeClr val="tx1"/>
                </a:solidFill>
                <a:effectLst/>
                <a:latin typeface="+mn-lt"/>
                <a:ea typeface="+mn-ea"/>
                <a:cs typeface="+mn-cs"/>
              </a:rPr>
              <a:t> data</a:t>
            </a:r>
            <a:endParaRPr lang="en-US" sz="1100" dirty="0" smtClean="0">
              <a:solidFill>
                <a:srgbClr val="F3F3F3"/>
              </a:solidFill>
              <a:latin typeface="Calibri"/>
              <a:ea typeface="Calibri"/>
              <a:cs typeface="Calibri"/>
              <a:sym typeface="Calibri"/>
            </a:endParaRP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100" b="1" kern="1200" dirty="0" smtClean="0">
              <a:solidFill>
                <a:schemeClr val="tx1"/>
              </a:solidFill>
              <a:effectLst/>
              <a:latin typeface="+mn-lt"/>
              <a:ea typeface="+mn-ea"/>
              <a:cs typeface="+mn-cs"/>
            </a:endParaRP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100" b="1" kern="1200" dirty="0" smtClean="0">
                <a:solidFill>
                  <a:schemeClr val="tx1"/>
                </a:solidFill>
                <a:effectLst/>
                <a:latin typeface="+mn-lt"/>
                <a:ea typeface="+mn-ea"/>
                <a:cs typeface="+mn-cs"/>
              </a:rPr>
              <a:t>Using the spring initializer tool let’s create a spring boot 2.0.0 application</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100" b="1" kern="1200" dirty="0" smtClean="0">
              <a:solidFill>
                <a:schemeClr val="tx1"/>
              </a:solidFill>
              <a:effectLst/>
              <a:latin typeface="+mn-lt"/>
              <a:ea typeface="+mn-ea"/>
              <a:cs typeface="+mn-cs"/>
            </a:endParaRP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100" b="1" kern="1200" dirty="0" smtClean="0">
              <a:solidFill>
                <a:schemeClr val="tx1"/>
              </a:solidFill>
              <a:effectLst/>
              <a:latin typeface="+mn-lt"/>
              <a:ea typeface="+mn-ea"/>
              <a:cs typeface="+mn-cs"/>
            </a:endParaRP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100" b="1" kern="1200" dirty="0" smtClean="0">
                <a:solidFill>
                  <a:schemeClr val="tx1"/>
                </a:solidFill>
                <a:effectLst/>
                <a:latin typeface="+mn-lt"/>
                <a:ea typeface="+mn-ea"/>
                <a:cs typeface="+mn-cs"/>
              </a:rPr>
              <a:t>We will start from the application that</a:t>
            </a:r>
            <a:r>
              <a:rPr lang="en-US" sz="1100" b="1" kern="1200" baseline="0" dirty="0" smtClean="0">
                <a:solidFill>
                  <a:schemeClr val="tx1"/>
                </a:solidFill>
                <a:effectLst/>
                <a:latin typeface="+mn-lt"/>
                <a:ea typeface="+mn-ea"/>
                <a:cs typeface="+mn-cs"/>
              </a:rPr>
              <a:t> we have created in the last video of the second section.</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100" b="1" kern="1200" baseline="0" dirty="0" smtClean="0">
              <a:solidFill>
                <a:schemeClr val="tx1"/>
              </a:solidFill>
              <a:effectLst/>
              <a:latin typeface="+mn-lt"/>
              <a:ea typeface="+mn-ea"/>
              <a:cs typeface="+mn-cs"/>
            </a:endParaRP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100" b="1" kern="1200" baseline="0" dirty="0" smtClean="0">
                <a:solidFill>
                  <a:schemeClr val="tx1"/>
                </a:solidFill>
                <a:effectLst/>
                <a:latin typeface="+mn-lt"/>
                <a:ea typeface="+mn-ea"/>
                <a:cs typeface="+mn-cs"/>
              </a:rPr>
              <a:t>We will make only 3 changes to this application</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100" b="1" kern="1200" baseline="0" dirty="0" smtClean="0">
                <a:solidFill>
                  <a:schemeClr val="tx1"/>
                </a:solidFill>
                <a:effectLst/>
                <a:latin typeface="+mn-lt"/>
                <a:ea typeface="+mn-ea"/>
                <a:cs typeface="+mn-cs"/>
              </a:rPr>
              <a:t>- We </a:t>
            </a:r>
            <a:r>
              <a:rPr lang="en-US" b="0" baseline="0" dirty="0" smtClean="0"/>
              <a:t>change the context-path in the application. properties:</a:t>
            </a:r>
            <a:endParaRPr lang="en-US" sz="1100" b="1" kern="1200" dirty="0" smtClean="0">
              <a:solidFill>
                <a:schemeClr val="tx1"/>
              </a:solidFill>
              <a:effectLst/>
              <a:latin typeface="+mn-lt"/>
              <a:ea typeface="+mn-ea"/>
              <a:cs typeface="+mn-cs"/>
            </a:endParaRPr>
          </a:p>
          <a:p>
            <a:pPr marL="914400" marR="0" lvl="1" indent="-355600" algn="l" defTabSz="914400" rtl="0" eaLnBrk="1" fontAlgn="auto" latinLnBrk="0" hangingPunct="1">
              <a:lnSpc>
                <a:spcPct val="100000"/>
              </a:lnSpc>
              <a:spcBef>
                <a:spcPts val="0"/>
              </a:spcBef>
              <a:spcAft>
                <a:spcPts val="0"/>
              </a:spcAft>
              <a:buClrTx/>
              <a:buSzTx/>
              <a:buFont typeface="Calibri"/>
              <a:buNone/>
              <a:tabLst/>
              <a:defRPr/>
            </a:pPr>
            <a:r>
              <a:rPr lang="en-US" sz="1100" b="1" kern="1200" dirty="0" err="1" smtClean="0">
                <a:solidFill>
                  <a:schemeClr val="tx1"/>
                </a:solidFill>
                <a:effectLst/>
                <a:latin typeface="+mn-lt"/>
                <a:ea typeface="+mn-ea"/>
                <a:cs typeface="+mn-cs"/>
              </a:rPr>
              <a:t>application.properties</a:t>
            </a:r>
            <a:endParaRPr lang="en-US" sz="1100" b="1" kern="1200" dirty="0" smtClean="0">
              <a:solidFill>
                <a:schemeClr val="tx1"/>
              </a:solidFill>
              <a:effectLst/>
              <a:latin typeface="+mn-lt"/>
              <a:ea typeface="+mn-ea"/>
              <a:cs typeface="+mn-cs"/>
            </a:endParaRPr>
          </a:p>
          <a:p>
            <a:pPr marL="914400" marR="0" lvl="1" indent="-355600" algn="l" defTabSz="914400" rtl="0" eaLnBrk="1" fontAlgn="auto" latinLnBrk="0" hangingPunct="1">
              <a:lnSpc>
                <a:spcPct val="100000"/>
              </a:lnSpc>
              <a:spcBef>
                <a:spcPts val="0"/>
              </a:spcBef>
              <a:spcAft>
                <a:spcPts val="0"/>
              </a:spcAft>
              <a:buClrTx/>
              <a:buSzTx/>
              <a:buFont typeface="Calibri"/>
              <a:buNone/>
              <a:tabLst/>
              <a:defRPr/>
            </a:pPr>
            <a:r>
              <a:rPr lang="en-US" sz="1100" b="0" kern="1200" dirty="0" err="1" smtClean="0">
                <a:solidFill>
                  <a:schemeClr val="tx1"/>
                </a:solidFill>
                <a:effectLst/>
                <a:latin typeface="+mn-lt"/>
                <a:ea typeface="+mn-ea"/>
                <a:cs typeface="+mn-cs"/>
              </a:rPr>
              <a:t>server.servlet.context</a:t>
            </a:r>
            <a:r>
              <a:rPr lang="en-US" sz="1100" b="0" kern="1200" dirty="0" smtClean="0">
                <a:solidFill>
                  <a:schemeClr val="tx1"/>
                </a:solidFill>
                <a:effectLst/>
                <a:latin typeface="+mn-lt"/>
                <a:ea typeface="+mn-ea"/>
                <a:cs typeface="+mn-cs"/>
              </a:rPr>
              <a:t>-path</a:t>
            </a:r>
            <a:r>
              <a:rPr lang="en-US" b="0" dirty="0" smtClean="0"/>
              <a:t>=</a:t>
            </a:r>
            <a:r>
              <a:rPr lang="en-US" sz="1100" b="0" kern="1200" dirty="0" smtClean="0">
                <a:solidFill>
                  <a:schemeClr val="tx1"/>
                </a:solidFill>
                <a:effectLst/>
                <a:latin typeface="+mn-lt"/>
                <a:ea typeface="+mn-ea"/>
                <a:cs typeface="+mn-cs"/>
              </a:rPr>
              <a:t>/</a:t>
            </a:r>
            <a:r>
              <a:rPr lang="en-US" sz="1100" b="0" kern="1200" dirty="0" err="1" smtClean="0">
                <a:solidFill>
                  <a:schemeClr val="tx1"/>
                </a:solidFill>
                <a:effectLst/>
                <a:latin typeface="+mn-lt"/>
                <a:ea typeface="+mn-ea"/>
                <a:cs typeface="+mn-cs"/>
              </a:rPr>
              <a:t>api</a:t>
            </a:r>
            <a:r>
              <a:rPr lang="en-US" sz="1100" b="0" kern="1200" dirty="0" smtClean="0">
                <a:solidFill>
                  <a:schemeClr val="tx1"/>
                </a:solidFill>
                <a:effectLst/>
                <a:latin typeface="+mn-lt"/>
                <a:ea typeface="+mn-ea"/>
                <a:cs typeface="+mn-cs"/>
              </a:rPr>
              <a:t> </a:t>
            </a:r>
          </a:p>
          <a:p>
            <a:pPr marL="914400" marR="0" lvl="1" indent="-355600" algn="l" defTabSz="914400" rtl="0" eaLnBrk="1" fontAlgn="auto" latinLnBrk="0" hangingPunct="1">
              <a:lnSpc>
                <a:spcPct val="100000"/>
              </a:lnSpc>
              <a:spcBef>
                <a:spcPts val="0"/>
              </a:spcBef>
              <a:spcAft>
                <a:spcPts val="0"/>
              </a:spcAft>
              <a:buClrTx/>
              <a:buSzTx/>
              <a:buFont typeface="Calibri"/>
              <a:buNone/>
              <a:tabLst/>
              <a:defRPr/>
            </a:pPr>
            <a:endParaRPr lang="en-US" sz="1100" b="0" kern="1200" dirty="0" smtClean="0">
              <a:solidFill>
                <a:schemeClr val="tx1"/>
              </a:solidFill>
              <a:effectLst/>
              <a:latin typeface="+mn-lt"/>
              <a:ea typeface="+mn-ea"/>
              <a:cs typeface="+mn-cs"/>
            </a:endParaRP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100" b="0" kern="1200" dirty="0" smtClean="0">
                <a:solidFill>
                  <a:schemeClr val="tx1"/>
                </a:solidFill>
                <a:effectLst/>
                <a:latin typeface="+mn-lt"/>
                <a:ea typeface="+mn-ea"/>
                <a:cs typeface="+mn-cs"/>
              </a:rPr>
              <a:t>-</a:t>
            </a:r>
            <a:r>
              <a:rPr lang="en-US" sz="1100" b="0" kern="1200" baseline="0" dirty="0" smtClean="0">
                <a:solidFill>
                  <a:schemeClr val="tx1"/>
                </a:solidFill>
                <a:effectLst/>
                <a:latin typeface="+mn-lt"/>
                <a:ea typeface="+mn-ea"/>
                <a:cs typeface="+mn-cs"/>
              </a:rPr>
              <a:t> Delete The Friend inner class in the User  Object</a:t>
            </a:r>
            <a:endParaRPr lang="en-US" sz="1100" b="0" kern="1200" dirty="0" smtClean="0">
              <a:solidFill>
                <a:schemeClr val="tx1"/>
              </a:solidFill>
              <a:effectLst/>
              <a:latin typeface="+mn-lt"/>
              <a:ea typeface="+mn-ea"/>
              <a:cs typeface="+mn-cs"/>
            </a:endParaRP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100" b="0" kern="1200" dirty="0" smtClean="0">
              <a:solidFill>
                <a:schemeClr val="tx1"/>
              </a:solidFill>
              <a:effectLst/>
              <a:latin typeface="+mn-lt"/>
              <a:ea typeface="+mn-ea"/>
              <a:cs typeface="+mn-cs"/>
            </a:endParaRP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100" b="0" kern="1200" dirty="0" smtClean="0">
                <a:solidFill>
                  <a:schemeClr val="tx1"/>
                </a:solidFill>
                <a:effectLst/>
                <a:latin typeface="+mn-lt"/>
                <a:ea typeface="+mn-ea"/>
                <a:cs typeface="+mn-cs"/>
              </a:rPr>
              <a:t>- And</a:t>
            </a:r>
            <a:r>
              <a:rPr lang="en-US" sz="1100" b="0" kern="1200" baseline="0" dirty="0" smtClean="0">
                <a:solidFill>
                  <a:schemeClr val="tx1"/>
                </a:solidFill>
                <a:effectLst/>
                <a:latin typeface="+mn-lt"/>
                <a:ea typeface="+mn-ea"/>
                <a:cs typeface="+mn-cs"/>
              </a:rPr>
              <a:t> because we have added the Base64 encoder on the password field, we have to change also the </a:t>
            </a:r>
            <a:r>
              <a:rPr lang="en-US" sz="1100" b="0" kern="1200" baseline="0" dirty="0" err="1" smtClean="0">
                <a:solidFill>
                  <a:schemeClr val="tx1"/>
                </a:solidFill>
                <a:effectLst/>
                <a:latin typeface="+mn-lt"/>
                <a:ea typeface="+mn-ea"/>
                <a:cs typeface="+mn-cs"/>
              </a:rPr>
              <a:t>PasswordSecurity</a:t>
            </a:r>
            <a:r>
              <a:rPr lang="en-US" sz="1100" b="0" kern="1200" baseline="0" dirty="0" smtClean="0">
                <a:solidFill>
                  <a:schemeClr val="tx1"/>
                </a:solidFill>
                <a:effectLst/>
                <a:latin typeface="+mn-lt"/>
                <a:ea typeface="+mn-ea"/>
                <a:cs typeface="+mn-cs"/>
              </a:rPr>
              <a:t> validator to check against a Base64 string.</a:t>
            </a: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endParaRPr lang="en-US" sz="1100" b="0" kern="1200" baseline="0" dirty="0" smtClean="0">
              <a:solidFill>
                <a:schemeClr val="tx1"/>
              </a:solidFill>
              <a:effectLst/>
              <a:latin typeface="+mn-lt"/>
              <a:ea typeface="+mn-ea"/>
              <a:cs typeface="+mn-cs"/>
            </a:endParaRPr>
          </a:p>
          <a:p>
            <a:pPr marL="457200" marR="0" lvl="0" indent="-355600" algn="l" defTabSz="914400" rtl="0" eaLnBrk="1" fontAlgn="auto" latinLnBrk="0" hangingPunct="1">
              <a:lnSpc>
                <a:spcPct val="100000"/>
              </a:lnSpc>
              <a:spcBef>
                <a:spcPts val="0"/>
              </a:spcBef>
              <a:spcAft>
                <a:spcPts val="0"/>
              </a:spcAft>
              <a:buClrTx/>
              <a:buSzTx/>
              <a:buFont typeface="Calibri"/>
              <a:buNone/>
              <a:tabLst/>
              <a:defRPr/>
            </a:pPr>
            <a:r>
              <a:rPr lang="en-US" sz="1100" b="1" kern="1200" dirty="0" smtClean="0">
                <a:solidFill>
                  <a:schemeClr val="tx1"/>
                </a:solidFill>
                <a:effectLst/>
                <a:latin typeface="+mn-lt"/>
                <a:ea typeface="+mn-ea"/>
                <a:cs typeface="+mn-cs"/>
              </a:rPr>
              <a:t>public class </a:t>
            </a:r>
            <a:r>
              <a:rPr lang="en-US" dirty="0" err="1" smtClean="0"/>
              <a:t>PasswordSecurityValidator</a:t>
            </a:r>
            <a:r>
              <a:rPr lang="en-US" dirty="0" smtClean="0"/>
              <a:t> </a:t>
            </a:r>
            <a:r>
              <a:rPr lang="en-US" sz="1100" b="1" kern="1200" dirty="0" smtClean="0">
                <a:solidFill>
                  <a:schemeClr val="tx1"/>
                </a:solidFill>
                <a:effectLst/>
                <a:latin typeface="+mn-lt"/>
                <a:ea typeface="+mn-ea"/>
                <a:cs typeface="+mn-cs"/>
              </a:rPr>
              <a:t>implements </a:t>
            </a:r>
            <a:r>
              <a:rPr lang="en-US" dirty="0" err="1" smtClean="0"/>
              <a:t>ConstraintValidator</a:t>
            </a:r>
            <a:r>
              <a:rPr lang="en-US" dirty="0" smtClean="0"/>
              <a:t>&lt;</a:t>
            </a:r>
            <a:r>
              <a:rPr lang="en-US" sz="1100" kern="1200" dirty="0" err="1" smtClean="0">
                <a:solidFill>
                  <a:schemeClr val="tx1"/>
                </a:solidFill>
                <a:effectLst/>
                <a:latin typeface="+mn-lt"/>
                <a:ea typeface="+mn-ea"/>
                <a:cs typeface="+mn-cs"/>
              </a:rPr>
              <a:t>PasswordSecurity</a:t>
            </a:r>
            <a:r>
              <a:rPr lang="en-US" dirty="0" smtClean="0"/>
              <a:t>, String&gt; {</a:t>
            </a:r>
            <a:br>
              <a:rPr lang="en-US" dirty="0" smtClean="0"/>
            </a:br>
            <a:r>
              <a:rPr lang="en-US" dirty="0" smtClean="0"/>
              <a:t/>
            </a:r>
            <a:br>
              <a:rPr lang="en-US" dirty="0" smtClean="0"/>
            </a:br>
            <a:r>
              <a:rPr lang="en-US" dirty="0" smtClean="0"/>
              <a:t>    Set&lt;String&gt; </a:t>
            </a:r>
            <a:r>
              <a:rPr lang="en-US" sz="1100" b="1" kern="1200" dirty="0" err="1" smtClean="0">
                <a:solidFill>
                  <a:schemeClr val="tx1"/>
                </a:solidFill>
                <a:effectLst/>
                <a:latin typeface="+mn-lt"/>
                <a:ea typeface="+mn-ea"/>
                <a:cs typeface="+mn-cs"/>
              </a:rPr>
              <a:t>blackListPassword</a:t>
            </a:r>
            <a:r>
              <a:rPr lang="en-US" dirty="0" smtClean="0"/>
              <a:t>;</a:t>
            </a:r>
            <a:br>
              <a:rPr lang="en-US" dirty="0" smtClean="0"/>
            </a:br>
            <a:r>
              <a:rPr lang="en-US" dirty="0" smtClean="0"/>
              <a:t/>
            </a:r>
            <a:br>
              <a:rPr lang="en-US" dirty="0" smtClean="0"/>
            </a:br>
            <a:r>
              <a:rPr lang="en-US" dirty="0" smtClean="0"/>
              <a:t>    </a:t>
            </a:r>
            <a:r>
              <a:rPr lang="en-US" sz="1100" b="1" kern="1200" dirty="0" smtClean="0">
                <a:solidFill>
                  <a:schemeClr val="tx1"/>
                </a:solidFill>
                <a:effectLst/>
                <a:latin typeface="+mn-lt"/>
                <a:ea typeface="+mn-ea"/>
                <a:cs typeface="+mn-cs"/>
              </a:rPr>
              <a:t>public </a:t>
            </a:r>
            <a:r>
              <a:rPr lang="en-US" dirty="0" err="1" smtClean="0"/>
              <a:t>PasswordSecurityValidator</a:t>
            </a:r>
            <a:r>
              <a:rPr lang="en-US" dirty="0" smtClean="0"/>
              <a:t>(){</a:t>
            </a:r>
            <a:br>
              <a:rPr lang="en-US" dirty="0" smtClean="0"/>
            </a:br>
            <a:r>
              <a:rPr lang="en-US" dirty="0" smtClean="0"/>
              <a:t>        </a:t>
            </a:r>
            <a:r>
              <a:rPr lang="en-US" sz="1100" b="1" kern="1200" dirty="0" err="1" smtClean="0">
                <a:solidFill>
                  <a:schemeClr val="tx1"/>
                </a:solidFill>
                <a:effectLst/>
                <a:latin typeface="+mn-lt"/>
                <a:ea typeface="+mn-ea"/>
                <a:cs typeface="+mn-cs"/>
              </a:rPr>
              <a:t>blackListPassword</a:t>
            </a:r>
            <a:r>
              <a:rPr lang="en-US" sz="1100" b="1" kern="1200" dirty="0" smtClean="0">
                <a:solidFill>
                  <a:schemeClr val="tx1"/>
                </a:solidFill>
                <a:effectLst/>
                <a:latin typeface="+mn-lt"/>
                <a:ea typeface="+mn-ea"/>
                <a:cs typeface="+mn-cs"/>
              </a:rPr>
              <a:t> </a:t>
            </a:r>
            <a:r>
              <a:rPr lang="en-US" dirty="0" smtClean="0"/>
              <a:t>= </a:t>
            </a:r>
            <a:r>
              <a:rPr lang="en-US" sz="1100" b="1" kern="1200" dirty="0" smtClean="0">
                <a:solidFill>
                  <a:schemeClr val="tx1"/>
                </a:solidFill>
                <a:effectLst/>
                <a:latin typeface="+mn-lt"/>
                <a:ea typeface="+mn-ea"/>
                <a:cs typeface="+mn-cs"/>
              </a:rPr>
              <a:t>new </a:t>
            </a:r>
            <a:r>
              <a:rPr lang="en-US" dirty="0" err="1" smtClean="0"/>
              <a:t>HashSet</a:t>
            </a:r>
            <a:r>
              <a:rPr lang="en-US" dirty="0" smtClean="0"/>
              <a:t>&lt;&gt;();</a:t>
            </a:r>
            <a:br>
              <a:rPr lang="en-US" dirty="0" smtClean="0"/>
            </a:br>
            <a:r>
              <a:rPr lang="en-US" dirty="0" smtClean="0"/>
              <a:t>        </a:t>
            </a:r>
            <a:r>
              <a:rPr lang="en-US" sz="1100" b="1" kern="1200" dirty="0" err="1" smtClean="0">
                <a:solidFill>
                  <a:schemeClr val="tx1"/>
                </a:solidFill>
                <a:effectLst/>
                <a:latin typeface="+mn-lt"/>
                <a:ea typeface="+mn-ea"/>
                <a:cs typeface="+mn-cs"/>
              </a:rPr>
              <a:t>blackListPassword</a:t>
            </a:r>
            <a:r>
              <a:rPr lang="en-US" dirty="0" err="1" smtClean="0"/>
              <a:t>.add</a:t>
            </a:r>
            <a:r>
              <a:rPr lang="en-US" dirty="0" smtClean="0"/>
              <a:t>(</a:t>
            </a:r>
            <a:r>
              <a:rPr lang="en-US" sz="1100" b="1" kern="1200" dirty="0" smtClean="0">
                <a:solidFill>
                  <a:schemeClr val="tx1"/>
                </a:solidFill>
                <a:effectLst/>
                <a:latin typeface="+mn-lt"/>
                <a:ea typeface="+mn-ea"/>
                <a:cs typeface="+mn-cs"/>
              </a:rPr>
              <a:t>new </a:t>
            </a:r>
            <a:r>
              <a:rPr lang="en-US" dirty="0" smtClean="0"/>
              <a:t>BASE64Encoder().encode(</a:t>
            </a:r>
            <a:r>
              <a:rPr lang="en-US" sz="1100" b="1" kern="1200" dirty="0" smtClean="0">
                <a:solidFill>
                  <a:schemeClr val="tx1"/>
                </a:solidFill>
                <a:effectLst/>
                <a:latin typeface="+mn-lt"/>
                <a:ea typeface="+mn-ea"/>
                <a:cs typeface="+mn-cs"/>
              </a:rPr>
              <a:t>"</a:t>
            </a:r>
            <a:r>
              <a:rPr lang="en-US" sz="1100" b="1" kern="1200" dirty="0" err="1" smtClean="0">
                <a:solidFill>
                  <a:schemeClr val="tx1"/>
                </a:solidFill>
                <a:effectLst/>
                <a:latin typeface="+mn-lt"/>
                <a:ea typeface="+mn-ea"/>
                <a:cs typeface="+mn-cs"/>
              </a:rPr>
              <a:t>mario</a:t>
            </a:r>
            <a:r>
              <a:rPr lang="en-US" sz="1100" b="1" kern="1200" dirty="0" smtClean="0">
                <a:solidFill>
                  <a:schemeClr val="tx1"/>
                </a:solidFill>
                <a:effectLst/>
                <a:latin typeface="+mn-lt"/>
                <a:ea typeface="+mn-ea"/>
                <a:cs typeface="+mn-cs"/>
              </a:rPr>
              <a:t>"</a:t>
            </a:r>
            <a:r>
              <a:rPr lang="en-US" dirty="0" smtClean="0"/>
              <a:t>.</a:t>
            </a:r>
            <a:r>
              <a:rPr lang="en-US" dirty="0" err="1" smtClean="0"/>
              <a:t>getBytes</a:t>
            </a:r>
            <a:r>
              <a:rPr lang="en-US" dirty="0" smtClean="0"/>
              <a:t>()));</a:t>
            </a:r>
            <a:br>
              <a:rPr lang="en-US" dirty="0" smtClean="0"/>
            </a:br>
            <a:r>
              <a:rPr lang="en-US" dirty="0" smtClean="0"/>
              <a:t>        </a:t>
            </a:r>
            <a:r>
              <a:rPr lang="en-US" sz="1100" b="1" kern="1200" dirty="0" err="1" smtClean="0">
                <a:solidFill>
                  <a:schemeClr val="tx1"/>
                </a:solidFill>
                <a:effectLst/>
                <a:latin typeface="+mn-lt"/>
                <a:ea typeface="+mn-ea"/>
                <a:cs typeface="+mn-cs"/>
              </a:rPr>
              <a:t>blackListPassword</a:t>
            </a:r>
            <a:r>
              <a:rPr lang="en-US" dirty="0" err="1" smtClean="0"/>
              <a:t>.add</a:t>
            </a:r>
            <a:r>
              <a:rPr lang="en-US" dirty="0" smtClean="0"/>
              <a:t>(</a:t>
            </a:r>
            <a:r>
              <a:rPr lang="en-US" sz="1100" b="1" kern="1200" dirty="0" smtClean="0">
                <a:solidFill>
                  <a:schemeClr val="tx1"/>
                </a:solidFill>
                <a:effectLst/>
                <a:latin typeface="+mn-lt"/>
                <a:ea typeface="+mn-ea"/>
                <a:cs typeface="+mn-cs"/>
              </a:rPr>
              <a:t>new </a:t>
            </a:r>
            <a:r>
              <a:rPr lang="en-US" dirty="0" smtClean="0"/>
              <a:t>BASE64Encoder().encode(</a:t>
            </a:r>
            <a:r>
              <a:rPr lang="en-US" sz="1100" b="1" kern="1200" dirty="0" smtClean="0">
                <a:solidFill>
                  <a:schemeClr val="tx1"/>
                </a:solidFill>
                <a:effectLst/>
                <a:latin typeface="+mn-lt"/>
                <a:ea typeface="+mn-ea"/>
                <a:cs typeface="+mn-cs"/>
              </a:rPr>
              <a:t>"123456"</a:t>
            </a:r>
            <a:r>
              <a:rPr lang="en-US" dirty="0" smtClean="0"/>
              <a:t>.getBytes()));</a:t>
            </a:r>
            <a:br>
              <a:rPr lang="en-US" dirty="0" smtClean="0"/>
            </a:br>
            <a:r>
              <a:rPr lang="en-US" dirty="0" smtClean="0"/>
              <a:t>    }</a:t>
            </a:r>
            <a:br>
              <a:rPr lang="en-US" dirty="0" smtClean="0"/>
            </a:br>
            <a:r>
              <a:rPr lang="en-US" dirty="0" smtClean="0"/>
              <a:t/>
            </a:r>
            <a:br>
              <a:rPr lang="en-US" dirty="0" smtClean="0"/>
            </a:br>
            <a:r>
              <a:rPr lang="en-US" dirty="0" smtClean="0"/>
              <a:t>    </a:t>
            </a:r>
            <a:r>
              <a:rPr lang="en-US" sz="1100" kern="1200" dirty="0" smtClean="0">
                <a:solidFill>
                  <a:schemeClr val="tx1"/>
                </a:solidFill>
                <a:effectLst/>
                <a:latin typeface="+mn-lt"/>
                <a:ea typeface="+mn-ea"/>
                <a:cs typeface="+mn-cs"/>
              </a:rPr>
              <a:t>@Override</a:t>
            </a:r>
            <a:br>
              <a:rPr lang="en-US" sz="1100" kern="1200" dirty="0" smtClean="0">
                <a:solidFill>
                  <a:schemeClr val="tx1"/>
                </a:solidFill>
                <a:effectLst/>
                <a:latin typeface="+mn-lt"/>
                <a:ea typeface="+mn-ea"/>
                <a:cs typeface="+mn-cs"/>
              </a:rPr>
            </a:br>
            <a:r>
              <a:rPr lang="en-US" sz="1100" kern="1200" dirty="0" smtClean="0">
                <a:solidFill>
                  <a:schemeClr val="tx1"/>
                </a:solidFill>
                <a:effectLst/>
                <a:latin typeface="+mn-lt"/>
                <a:ea typeface="+mn-ea"/>
                <a:cs typeface="+mn-cs"/>
              </a:rPr>
              <a:t>    </a:t>
            </a:r>
            <a:r>
              <a:rPr lang="en-US" sz="1100" b="1" kern="1200" dirty="0" smtClean="0">
                <a:solidFill>
                  <a:schemeClr val="tx1"/>
                </a:solidFill>
                <a:effectLst/>
                <a:latin typeface="+mn-lt"/>
                <a:ea typeface="+mn-ea"/>
                <a:cs typeface="+mn-cs"/>
              </a:rPr>
              <a:t>public </a:t>
            </a:r>
            <a:r>
              <a:rPr lang="en-US" sz="1100" b="1" kern="1200" dirty="0" err="1" smtClean="0">
                <a:solidFill>
                  <a:schemeClr val="tx1"/>
                </a:solidFill>
                <a:effectLst/>
                <a:latin typeface="+mn-lt"/>
                <a:ea typeface="+mn-ea"/>
                <a:cs typeface="+mn-cs"/>
              </a:rPr>
              <a:t>boolean</a:t>
            </a:r>
            <a:r>
              <a:rPr lang="en-US" sz="1100" b="1" kern="1200" dirty="0" smtClean="0">
                <a:solidFill>
                  <a:schemeClr val="tx1"/>
                </a:solidFill>
                <a:effectLst/>
                <a:latin typeface="+mn-lt"/>
                <a:ea typeface="+mn-ea"/>
                <a:cs typeface="+mn-cs"/>
              </a:rPr>
              <a:t> </a:t>
            </a:r>
            <a:r>
              <a:rPr lang="en-US" dirty="0" err="1" smtClean="0"/>
              <a:t>isValid</a:t>
            </a:r>
            <a:r>
              <a:rPr lang="en-US" dirty="0" smtClean="0"/>
              <a:t>(String value, </a:t>
            </a:r>
            <a:r>
              <a:rPr lang="en-US" dirty="0" err="1" smtClean="0"/>
              <a:t>ConstraintValidatorContext</a:t>
            </a:r>
            <a:r>
              <a:rPr lang="en-US" dirty="0" smtClean="0"/>
              <a:t> context) {</a:t>
            </a:r>
            <a:br>
              <a:rPr lang="en-US" dirty="0" smtClean="0"/>
            </a:br>
            <a:r>
              <a:rPr lang="en-US" dirty="0" smtClean="0"/>
              <a:t>        </a:t>
            </a:r>
            <a:r>
              <a:rPr lang="en-US" sz="1100" b="1" kern="1200" dirty="0" smtClean="0">
                <a:solidFill>
                  <a:schemeClr val="tx1"/>
                </a:solidFill>
                <a:effectLst/>
                <a:latin typeface="+mn-lt"/>
                <a:ea typeface="+mn-ea"/>
                <a:cs typeface="+mn-cs"/>
              </a:rPr>
              <a:t>if </a:t>
            </a:r>
            <a:r>
              <a:rPr lang="en-US" dirty="0" smtClean="0"/>
              <a:t>(</a:t>
            </a:r>
            <a:r>
              <a:rPr lang="en-US" sz="1100" b="1" kern="1200" dirty="0" err="1" smtClean="0">
                <a:solidFill>
                  <a:schemeClr val="tx1"/>
                </a:solidFill>
                <a:effectLst/>
                <a:latin typeface="+mn-lt"/>
                <a:ea typeface="+mn-ea"/>
                <a:cs typeface="+mn-cs"/>
              </a:rPr>
              <a:t>blackListPassword</a:t>
            </a:r>
            <a:r>
              <a:rPr lang="en-US" dirty="0" err="1" smtClean="0"/>
              <a:t>.contains</a:t>
            </a:r>
            <a:r>
              <a:rPr lang="en-US" dirty="0" smtClean="0"/>
              <a:t>(value)) {</a:t>
            </a:r>
            <a:br>
              <a:rPr lang="en-US" dirty="0" smtClean="0"/>
            </a:br>
            <a:r>
              <a:rPr lang="en-US" dirty="0" smtClean="0"/>
              <a:t>            </a:t>
            </a:r>
            <a:r>
              <a:rPr lang="en-US" sz="1100" b="1" kern="1200" dirty="0" smtClean="0">
                <a:solidFill>
                  <a:schemeClr val="tx1"/>
                </a:solidFill>
                <a:effectLst/>
                <a:latin typeface="+mn-lt"/>
                <a:ea typeface="+mn-ea"/>
                <a:cs typeface="+mn-cs"/>
              </a:rPr>
              <a:t>return false</a:t>
            </a:r>
            <a:r>
              <a:rPr lang="en-US" dirty="0" smtClean="0"/>
              <a:t>;</a:t>
            </a:r>
            <a:br>
              <a:rPr lang="en-US" dirty="0" smtClean="0"/>
            </a:br>
            <a:r>
              <a:rPr lang="en-US" dirty="0" smtClean="0"/>
              <a:t>        }</a:t>
            </a:r>
            <a:br>
              <a:rPr lang="en-US" dirty="0" smtClean="0"/>
            </a:br>
            <a:r>
              <a:rPr lang="en-US" dirty="0" smtClean="0"/>
              <a:t>        </a:t>
            </a:r>
            <a:r>
              <a:rPr lang="en-US" sz="1100" b="1" kern="1200" dirty="0" smtClean="0">
                <a:solidFill>
                  <a:schemeClr val="tx1"/>
                </a:solidFill>
                <a:effectLst/>
                <a:latin typeface="+mn-lt"/>
                <a:ea typeface="+mn-ea"/>
                <a:cs typeface="+mn-cs"/>
              </a:rPr>
              <a:t>return true</a:t>
            </a:r>
            <a:r>
              <a:rPr lang="en-US" dirty="0" smtClean="0"/>
              <a:t>;</a:t>
            </a:r>
            <a:br>
              <a:rPr lang="en-US" dirty="0" smtClean="0"/>
            </a:br>
            <a:r>
              <a:rPr lang="en-US" dirty="0" smtClean="0"/>
              <a:t>    }</a:t>
            </a:r>
            <a:br>
              <a:rPr lang="en-US" dirty="0" smtClean="0"/>
            </a:br>
            <a:r>
              <a:rPr lang="en-US" dirty="0" smtClean="0"/>
              <a:t/>
            </a:r>
            <a:br>
              <a:rPr lang="en-US" dirty="0" smtClean="0"/>
            </a:br>
            <a:r>
              <a:rPr lang="en-US" dirty="0" smtClean="0"/>
              <a:t>}</a:t>
            </a:r>
            <a:endParaRPr lang="en-US" sz="1100" b="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37824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baseline="0" dirty="0" smtClean="0">
                <a:solidFill>
                  <a:schemeClr val="tx1"/>
                </a:solidFill>
                <a:effectLst/>
                <a:latin typeface="+mn-lt"/>
                <a:ea typeface="+mn-ea"/>
                <a:cs typeface="+mn-cs"/>
              </a:rPr>
              <a:t>Next step is to create the Angular 2 registration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(…from the terminal type)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In this case we are going to reuse the Angular 2 application that we</a:t>
            </a:r>
            <a:r>
              <a:rPr lang="en-US" sz="1100" kern="1200" baseline="0" dirty="0" smtClean="0">
                <a:solidFill>
                  <a:schemeClr val="tx1"/>
                </a:solidFill>
                <a:latin typeface="+mn-lt"/>
                <a:ea typeface="+mn-ea"/>
                <a:cs typeface="+mn-cs"/>
              </a:rPr>
              <a:t> have created in the last video of the first section.</a:t>
            </a:r>
            <a:endParaRPr lang="en-US" sz="11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Then</a:t>
            </a:r>
            <a:r>
              <a:rPr lang="en-US" sz="1100" kern="1200" baseline="0" dirty="0" smtClean="0">
                <a:solidFill>
                  <a:schemeClr val="tx1"/>
                </a:solidFill>
                <a:latin typeface="+mn-lt"/>
                <a:ea typeface="+mn-ea"/>
                <a:cs typeface="+mn-cs"/>
              </a:rPr>
              <a:t> we need to create a new service, from the command line move in the Angular 2 application folder and type:</a:t>
            </a:r>
            <a:endParaRPr lang="en-US" sz="1100" kern="1200" dirty="0" smtClean="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100" kern="1200" dirty="0" smtClean="0">
                <a:solidFill>
                  <a:schemeClr val="tx1"/>
                </a:solidFill>
                <a:latin typeface="+mn-lt"/>
                <a:ea typeface="+mn-ea"/>
                <a:cs typeface="+mn-cs"/>
              </a:rPr>
              <a:t>ng g service user</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100" kern="1200" dirty="0" smtClean="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1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tx1"/>
                </a:solidFill>
                <a:latin typeface="+mn-lt"/>
                <a:ea typeface="+mn-ea"/>
                <a:cs typeface="+mn-cs"/>
              </a:rPr>
              <a:t>Also we have to remember to create the </a:t>
            </a:r>
            <a:r>
              <a:rPr lang="en-US" sz="1100" b="0" i="0" kern="1200" dirty="0" err="1" smtClean="0">
                <a:solidFill>
                  <a:schemeClr val="tx1"/>
                </a:solidFill>
                <a:effectLst/>
                <a:latin typeface="+mn-lt"/>
                <a:ea typeface="+mn-ea"/>
                <a:cs typeface="+mn-cs"/>
              </a:rPr>
              <a:t>proxy.conf.json</a:t>
            </a:r>
            <a:r>
              <a:rPr lang="en-US" sz="1100" b="0" i="0" kern="1200" dirty="0" smtClean="0">
                <a:solidFill>
                  <a:schemeClr val="tx1"/>
                </a:solidFill>
                <a:effectLst/>
                <a:latin typeface="+mn-lt"/>
                <a:ea typeface="+mn-ea"/>
                <a:cs typeface="+mn-cs"/>
              </a:rPr>
              <a:t> file like we have seen in the previous video.</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t>
            </a:r>
            <a:br>
              <a:rPr lang="pt-BR" dirty="0" smtClean="0"/>
            </a:br>
            <a:r>
              <a:rPr lang="pt-BR" dirty="0" smtClean="0"/>
              <a:t>  </a:t>
            </a:r>
            <a:r>
              <a:rPr lang="pt-BR" sz="1100" b="1" kern="1200" dirty="0" smtClean="0">
                <a:solidFill>
                  <a:schemeClr val="tx1"/>
                </a:solidFill>
                <a:effectLst/>
                <a:latin typeface="+mn-lt"/>
                <a:ea typeface="+mn-ea"/>
                <a:cs typeface="+mn-cs"/>
              </a:rPr>
              <a:t>"/</a:t>
            </a:r>
            <a:r>
              <a:rPr lang="pt-BR" sz="1100" b="1" kern="1200" dirty="0" err="1" smtClean="0">
                <a:solidFill>
                  <a:schemeClr val="tx1"/>
                </a:solidFill>
                <a:effectLst/>
                <a:latin typeface="+mn-lt"/>
                <a:ea typeface="+mn-ea"/>
                <a:cs typeface="+mn-cs"/>
              </a:rPr>
              <a:t>api</a:t>
            </a:r>
            <a:r>
              <a:rPr lang="pt-BR" sz="1100" b="1" kern="1200" dirty="0" smtClean="0">
                <a:solidFill>
                  <a:schemeClr val="tx1"/>
                </a:solidFill>
                <a:effectLst/>
                <a:latin typeface="+mn-lt"/>
                <a:ea typeface="+mn-ea"/>
                <a:cs typeface="+mn-cs"/>
              </a:rPr>
              <a:t>"</a:t>
            </a:r>
            <a:r>
              <a:rPr lang="pt-BR" dirty="0" smtClean="0"/>
              <a:t>: {</a:t>
            </a:r>
            <a:br>
              <a:rPr lang="pt-BR" dirty="0" smtClean="0"/>
            </a:br>
            <a:r>
              <a:rPr lang="pt-BR" dirty="0" smtClean="0"/>
              <a:t>    </a:t>
            </a:r>
            <a:r>
              <a:rPr lang="pt-BR" sz="1100" b="1" kern="1200" dirty="0" smtClean="0">
                <a:solidFill>
                  <a:schemeClr val="tx1"/>
                </a:solidFill>
                <a:effectLst/>
                <a:latin typeface="+mn-lt"/>
                <a:ea typeface="+mn-ea"/>
                <a:cs typeface="+mn-cs"/>
              </a:rPr>
              <a:t>"</a:t>
            </a:r>
            <a:r>
              <a:rPr lang="pt-BR" sz="1100" b="1" kern="1200" dirty="0" err="1" smtClean="0">
                <a:solidFill>
                  <a:schemeClr val="tx1"/>
                </a:solidFill>
                <a:effectLst/>
                <a:latin typeface="+mn-lt"/>
                <a:ea typeface="+mn-ea"/>
                <a:cs typeface="+mn-cs"/>
              </a:rPr>
              <a:t>target</a:t>
            </a:r>
            <a:r>
              <a:rPr lang="pt-BR" sz="1100" b="1" kern="1200" dirty="0" smtClean="0">
                <a:solidFill>
                  <a:schemeClr val="tx1"/>
                </a:solidFill>
                <a:effectLst/>
                <a:latin typeface="+mn-lt"/>
                <a:ea typeface="+mn-ea"/>
                <a:cs typeface="+mn-cs"/>
              </a:rPr>
              <a:t>"</a:t>
            </a:r>
            <a:r>
              <a:rPr lang="pt-BR" dirty="0" smtClean="0"/>
              <a:t>: </a:t>
            </a:r>
            <a:r>
              <a:rPr lang="pt-BR" sz="1100" b="1" kern="1200" dirty="0" smtClean="0">
                <a:solidFill>
                  <a:schemeClr val="tx1"/>
                </a:solidFill>
                <a:effectLst/>
                <a:latin typeface="+mn-lt"/>
                <a:ea typeface="+mn-ea"/>
                <a:cs typeface="+mn-cs"/>
              </a:rPr>
              <a:t>"</a:t>
            </a:r>
            <a:r>
              <a:rPr lang="pt-BR" sz="1100" b="1" kern="1200" dirty="0" err="1" smtClean="0">
                <a:solidFill>
                  <a:schemeClr val="tx1"/>
                </a:solidFill>
                <a:effectLst/>
                <a:latin typeface="+mn-lt"/>
                <a:ea typeface="+mn-ea"/>
                <a:cs typeface="+mn-cs"/>
              </a:rPr>
              <a:t>http</a:t>
            </a:r>
            <a:r>
              <a:rPr lang="pt-BR" sz="1100" b="1" kern="1200" dirty="0" smtClean="0">
                <a:solidFill>
                  <a:schemeClr val="tx1"/>
                </a:solidFill>
                <a:effectLst/>
                <a:latin typeface="+mn-lt"/>
                <a:ea typeface="+mn-ea"/>
                <a:cs typeface="+mn-cs"/>
              </a:rPr>
              <a:t>://localhost:8080"</a:t>
            </a:r>
            <a:r>
              <a:rPr lang="pt-BR" dirty="0" smtClean="0"/>
              <a:t>,</a:t>
            </a:r>
            <a:br>
              <a:rPr lang="pt-BR" dirty="0" smtClean="0"/>
            </a:br>
            <a:r>
              <a:rPr lang="pt-BR" dirty="0" smtClean="0"/>
              <a:t>    </a:t>
            </a:r>
            <a:r>
              <a:rPr lang="pt-BR" sz="1100" b="1" kern="1200" dirty="0" smtClean="0">
                <a:solidFill>
                  <a:schemeClr val="tx1"/>
                </a:solidFill>
                <a:effectLst/>
                <a:latin typeface="+mn-lt"/>
                <a:ea typeface="+mn-ea"/>
                <a:cs typeface="+mn-cs"/>
              </a:rPr>
              <a:t>"</a:t>
            </a:r>
            <a:r>
              <a:rPr lang="pt-BR" sz="1100" b="1" kern="1200" dirty="0" err="1" smtClean="0">
                <a:solidFill>
                  <a:schemeClr val="tx1"/>
                </a:solidFill>
                <a:effectLst/>
                <a:latin typeface="+mn-lt"/>
                <a:ea typeface="+mn-ea"/>
                <a:cs typeface="+mn-cs"/>
              </a:rPr>
              <a:t>secure</a:t>
            </a:r>
            <a:r>
              <a:rPr lang="pt-BR" sz="1100" b="1" kern="1200" dirty="0" smtClean="0">
                <a:solidFill>
                  <a:schemeClr val="tx1"/>
                </a:solidFill>
                <a:effectLst/>
                <a:latin typeface="+mn-lt"/>
                <a:ea typeface="+mn-ea"/>
                <a:cs typeface="+mn-cs"/>
              </a:rPr>
              <a:t>"</a:t>
            </a:r>
            <a:r>
              <a:rPr lang="pt-BR" dirty="0" smtClean="0"/>
              <a:t>: </a:t>
            </a:r>
            <a:r>
              <a:rPr lang="pt-BR" sz="1100" b="1" kern="1200" dirty="0" smtClean="0">
                <a:solidFill>
                  <a:schemeClr val="tx1"/>
                </a:solidFill>
                <a:effectLst/>
                <a:latin typeface="+mn-lt"/>
                <a:ea typeface="+mn-ea"/>
                <a:cs typeface="+mn-cs"/>
              </a:rPr>
              <a:t>false</a:t>
            </a:r>
            <a:br>
              <a:rPr lang="pt-BR" sz="1100" b="1" kern="1200" dirty="0" smtClean="0">
                <a:solidFill>
                  <a:schemeClr val="tx1"/>
                </a:solidFill>
                <a:effectLst/>
                <a:latin typeface="+mn-lt"/>
                <a:ea typeface="+mn-ea"/>
                <a:cs typeface="+mn-cs"/>
              </a:rPr>
            </a:br>
            <a:r>
              <a:rPr lang="pt-BR" sz="1100" b="1" kern="1200" dirty="0" smtClean="0">
                <a:solidFill>
                  <a:schemeClr val="tx1"/>
                </a:solidFill>
                <a:effectLst/>
                <a:latin typeface="+mn-lt"/>
                <a:ea typeface="+mn-ea"/>
                <a:cs typeface="+mn-cs"/>
              </a:rPr>
              <a:t>  </a:t>
            </a:r>
            <a:r>
              <a:rPr lang="pt-BR" dirty="0" smtClean="0"/>
              <a:t>}</a:t>
            </a:r>
            <a:br>
              <a:rPr lang="pt-BR" dirty="0" smtClean="0"/>
            </a:br>
            <a:r>
              <a:rPr lang="pt-BR" dirty="0" smtClean="0"/>
              <a:t>}</a:t>
            </a:r>
          </a:p>
          <a:p>
            <a:endParaRPr lang="pt-BR" dirty="0" smtClean="0"/>
          </a:p>
          <a:p>
            <a:r>
              <a:rPr lang="pt-BR" dirty="0" err="1" smtClean="0"/>
              <a:t>And</a:t>
            </a:r>
            <a:r>
              <a:rPr lang="pt-BR" dirty="0" smtClean="0"/>
              <a:t> </a:t>
            </a:r>
            <a:r>
              <a:rPr lang="pt-BR" dirty="0" err="1" smtClean="0"/>
              <a:t>edit</a:t>
            </a:r>
            <a:r>
              <a:rPr lang="pt-BR" baseline="0" dirty="0" smtClean="0"/>
              <a:t> </a:t>
            </a:r>
            <a:r>
              <a:rPr lang="pt-BR" baseline="0" dirty="0" err="1" smtClean="0"/>
              <a:t>the</a:t>
            </a:r>
            <a:r>
              <a:rPr lang="pt-BR" baseline="0" dirty="0" smtClean="0"/>
              <a:t> </a:t>
            </a:r>
            <a:r>
              <a:rPr lang="pt-BR" baseline="0" dirty="0" err="1" smtClean="0"/>
              <a:t>package.json</a:t>
            </a:r>
            <a:endParaRPr lang="pt-BR" baseline="0" dirty="0" smtClean="0"/>
          </a:p>
          <a:p>
            <a:r>
              <a:rPr lang="pt-BR" sz="1100" b="0" i="0" kern="1200" dirty="0" smtClean="0">
                <a:solidFill>
                  <a:schemeClr val="tx1"/>
                </a:solidFill>
                <a:effectLst/>
                <a:latin typeface="+mn-lt"/>
                <a:ea typeface="+mn-ea"/>
                <a:cs typeface="+mn-cs"/>
              </a:rPr>
              <a:t>"start": "</a:t>
            </a:r>
            <a:r>
              <a:rPr lang="pt-BR" sz="1100" b="0" i="0" kern="1200" dirty="0" err="1" smtClean="0">
                <a:solidFill>
                  <a:schemeClr val="tx1"/>
                </a:solidFill>
                <a:effectLst/>
                <a:latin typeface="+mn-lt"/>
                <a:ea typeface="+mn-ea"/>
                <a:cs typeface="+mn-cs"/>
              </a:rPr>
              <a:t>ng</a:t>
            </a:r>
            <a:r>
              <a:rPr lang="pt-BR" sz="1100" b="0" i="0" kern="1200" dirty="0" smtClean="0">
                <a:solidFill>
                  <a:schemeClr val="tx1"/>
                </a:solidFill>
                <a:effectLst/>
                <a:latin typeface="+mn-lt"/>
                <a:ea typeface="+mn-ea"/>
                <a:cs typeface="+mn-cs"/>
              </a:rPr>
              <a:t> serve --proxy-</a:t>
            </a:r>
            <a:r>
              <a:rPr lang="pt-BR" sz="1100" b="0" i="0" kern="1200" dirty="0" err="1" smtClean="0">
                <a:solidFill>
                  <a:schemeClr val="tx1"/>
                </a:solidFill>
                <a:effectLst/>
                <a:latin typeface="+mn-lt"/>
                <a:ea typeface="+mn-ea"/>
                <a:cs typeface="+mn-cs"/>
              </a:rPr>
              <a:t>config</a:t>
            </a:r>
            <a:r>
              <a:rPr lang="pt-BR" sz="1100" b="0" i="0" kern="1200" dirty="0" smtClean="0">
                <a:solidFill>
                  <a:schemeClr val="tx1"/>
                </a:solidFill>
                <a:effectLst/>
                <a:latin typeface="+mn-lt"/>
                <a:ea typeface="+mn-ea"/>
                <a:cs typeface="+mn-cs"/>
              </a:rPr>
              <a:t> </a:t>
            </a:r>
            <a:r>
              <a:rPr lang="pt-BR" sz="1100" b="0" i="0" kern="1200" dirty="0" err="1" smtClean="0">
                <a:solidFill>
                  <a:schemeClr val="tx1"/>
                </a:solidFill>
                <a:effectLst/>
                <a:latin typeface="+mn-lt"/>
                <a:ea typeface="+mn-ea"/>
                <a:cs typeface="+mn-cs"/>
              </a:rPr>
              <a:t>proxy.conf.json</a:t>
            </a:r>
            <a:r>
              <a:rPr lang="pt-BR" sz="1100" b="0" i="0" kern="1200" dirty="0" smtClean="0">
                <a:solidFill>
                  <a:schemeClr val="tx1"/>
                </a:solidFill>
                <a:effectLst/>
                <a:latin typeface="+mn-lt"/>
                <a:ea typeface="+mn-ea"/>
                <a:cs typeface="+mn-cs"/>
              </a:rPr>
              <a:t>",</a:t>
            </a:r>
          </a:p>
          <a:p>
            <a:endParaRPr lang="pt-BR" dirty="0" smtClean="0"/>
          </a:p>
          <a:p>
            <a:r>
              <a:rPr lang="pt-BR" dirty="0" smtClean="0"/>
              <a:t>In </a:t>
            </a:r>
            <a:r>
              <a:rPr lang="pt-BR" dirty="0" err="1" smtClean="0"/>
              <a:t>the</a:t>
            </a:r>
            <a:r>
              <a:rPr lang="pt-BR" dirty="0" smtClean="0"/>
              <a:t> </a:t>
            </a:r>
            <a:r>
              <a:rPr lang="pt-BR" dirty="0" err="1" smtClean="0"/>
              <a:t>User</a:t>
            </a:r>
            <a:r>
              <a:rPr lang="pt-BR" dirty="0" smtClean="0"/>
              <a:t> </a:t>
            </a:r>
            <a:r>
              <a:rPr lang="pt-BR" dirty="0" err="1" smtClean="0"/>
              <a:t>service</a:t>
            </a:r>
            <a:r>
              <a:rPr lang="pt-BR" dirty="0" smtClean="0"/>
              <a:t> </a:t>
            </a:r>
            <a:r>
              <a:rPr lang="pt-BR" dirty="0" err="1" smtClean="0"/>
              <a:t>let’s</a:t>
            </a:r>
            <a:r>
              <a:rPr lang="pt-BR" dirty="0" smtClean="0"/>
              <a:t> </a:t>
            </a:r>
            <a:r>
              <a:rPr lang="pt-BR" dirty="0" err="1" smtClean="0"/>
              <a:t>create</a:t>
            </a:r>
            <a:r>
              <a:rPr lang="pt-BR" dirty="0" smtClean="0"/>
              <a:t> </a:t>
            </a:r>
            <a:r>
              <a:rPr lang="pt-BR" dirty="0" err="1" smtClean="0"/>
              <a:t>the</a:t>
            </a:r>
            <a:r>
              <a:rPr lang="pt-BR" dirty="0" smtClean="0"/>
              <a:t> post </a:t>
            </a:r>
            <a:r>
              <a:rPr lang="pt-BR" dirty="0" err="1" smtClean="0"/>
              <a:t>call</a:t>
            </a:r>
            <a:r>
              <a:rPr lang="pt-BR" baseline="0" dirty="0" smtClean="0"/>
              <a:t> </a:t>
            </a:r>
            <a:r>
              <a:rPr lang="pt-BR" baseline="0" dirty="0" err="1" smtClean="0"/>
              <a:t>that</a:t>
            </a:r>
            <a:r>
              <a:rPr lang="pt-BR" baseline="0" dirty="0" smtClean="0"/>
              <a:t> </a:t>
            </a:r>
            <a:r>
              <a:rPr lang="pt-BR" baseline="0" dirty="0" err="1" smtClean="0"/>
              <a:t>will</a:t>
            </a:r>
            <a:r>
              <a:rPr lang="pt-BR" baseline="0" dirty="0" smtClean="0"/>
              <a:t> </a:t>
            </a:r>
            <a:r>
              <a:rPr lang="pt-BR" baseline="0" dirty="0" err="1" smtClean="0"/>
              <a:t>store</a:t>
            </a:r>
            <a:r>
              <a:rPr lang="pt-BR" baseline="0" dirty="0" smtClean="0"/>
              <a:t> </a:t>
            </a:r>
            <a:r>
              <a:rPr lang="pt-BR" baseline="0" dirty="0" err="1" smtClean="0"/>
              <a:t>the</a:t>
            </a:r>
            <a:r>
              <a:rPr lang="pt-BR" baseline="0" dirty="0" smtClean="0"/>
              <a:t> </a:t>
            </a:r>
            <a:r>
              <a:rPr lang="pt-BR" baseline="0" dirty="0" err="1" smtClean="0"/>
              <a:t>user</a:t>
            </a:r>
            <a:r>
              <a:rPr lang="pt-BR" baseline="0" dirty="0" smtClean="0"/>
              <a:t> in </a:t>
            </a:r>
            <a:r>
              <a:rPr lang="pt-BR" baseline="0" dirty="0" err="1" smtClean="0"/>
              <a:t>our</a:t>
            </a:r>
            <a:r>
              <a:rPr lang="pt-BR" baseline="0" dirty="0" smtClean="0"/>
              <a:t> Spring </a:t>
            </a:r>
            <a:r>
              <a:rPr lang="pt-BR" baseline="0" dirty="0" err="1" smtClean="0"/>
              <a:t>application</a:t>
            </a:r>
            <a:r>
              <a:rPr lang="pt-BR" dirty="0" smtClean="0"/>
              <a:t>:</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b="1" kern="1200" dirty="0" err="1" smtClean="0">
                <a:solidFill>
                  <a:schemeClr val="tx1"/>
                </a:solidFill>
                <a:effectLst/>
                <a:latin typeface="+mn-lt"/>
                <a:ea typeface="+mn-ea"/>
                <a:cs typeface="+mn-cs"/>
              </a:rPr>
              <a:t>import</a:t>
            </a:r>
            <a:r>
              <a:rPr lang="pt-BR" sz="1100" b="1" kern="1200" dirty="0" smtClean="0">
                <a:solidFill>
                  <a:schemeClr val="tx1"/>
                </a:solidFill>
                <a:effectLst/>
                <a:latin typeface="+mn-lt"/>
                <a:ea typeface="+mn-ea"/>
                <a:cs typeface="+mn-cs"/>
              </a:rPr>
              <a:t> </a:t>
            </a:r>
            <a:r>
              <a:rPr lang="pt-BR" dirty="0" smtClean="0"/>
              <a:t>{</a:t>
            </a:r>
            <a:r>
              <a:rPr lang="pt-BR" dirty="0" err="1" smtClean="0"/>
              <a:t>Injectable</a:t>
            </a:r>
            <a:r>
              <a:rPr lang="pt-BR" dirty="0" smtClean="0"/>
              <a:t>} </a:t>
            </a:r>
            <a:r>
              <a:rPr lang="pt-BR" sz="1100" b="1" kern="1200" dirty="0" err="1" smtClean="0">
                <a:solidFill>
                  <a:schemeClr val="tx1"/>
                </a:solidFill>
                <a:effectLst/>
                <a:latin typeface="+mn-lt"/>
                <a:ea typeface="+mn-ea"/>
                <a:cs typeface="+mn-cs"/>
              </a:rPr>
              <a:t>from</a:t>
            </a:r>
            <a:r>
              <a:rPr lang="pt-BR" sz="1100" b="1" kern="1200" dirty="0" smtClean="0">
                <a:solidFill>
                  <a:schemeClr val="tx1"/>
                </a:solidFill>
                <a:effectLst/>
                <a:latin typeface="+mn-lt"/>
                <a:ea typeface="+mn-ea"/>
                <a:cs typeface="+mn-cs"/>
              </a:rPr>
              <a:t> '@angular/core'</a:t>
            </a:r>
            <a:r>
              <a:rPr lang="pt-BR" dirty="0" smtClean="0"/>
              <a:t>;</a:t>
            </a:r>
            <a:br>
              <a:rPr lang="pt-BR" dirty="0" smtClean="0"/>
            </a:br>
            <a:r>
              <a:rPr lang="pt-BR" sz="1100" b="1" kern="1200" dirty="0" err="1" smtClean="0">
                <a:solidFill>
                  <a:schemeClr val="tx1"/>
                </a:solidFill>
                <a:effectLst/>
                <a:latin typeface="+mn-lt"/>
                <a:ea typeface="+mn-ea"/>
                <a:cs typeface="+mn-cs"/>
              </a:rPr>
              <a:t>import</a:t>
            </a:r>
            <a:r>
              <a:rPr lang="pt-BR" sz="1100" b="1" kern="1200" dirty="0" smtClean="0">
                <a:solidFill>
                  <a:schemeClr val="tx1"/>
                </a:solidFill>
                <a:effectLst/>
                <a:latin typeface="+mn-lt"/>
                <a:ea typeface="+mn-ea"/>
                <a:cs typeface="+mn-cs"/>
              </a:rPr>
              <a:t> </a:t>
            </a:r>
            <a:r>
              <a:rPr lang="pt-BR" dirty="0" smtClean="0"/>
              <a:t>{</a:t>
            </a:r>
            <a:r>
              <a:rPr lang="pt-BR" dirty="0" err="1" smtClean="0"/>
              <a:t>Observable</a:t>
            </a:r>
            <a:r>
              <a:rPr lang="pt-BR" dirty="0" smtClean="0"/>
              <a:t>} </a:t>
            </a:r>
            <a:r>
              <a:rPr lang="pt-BR" sz="1100" b="1" kern="1200" dirty="0" err="1" smtClean="0">
                <a:solidFill>
                  <a:schemeClr val="tx1"/>
                </a:solidFill>
                <a:effectLst/>
                <a:latin typeface="+mn-lt"/>
                <a:ea typeface="+mn-ea"/>
                <a:cs typeface="+mn-cs"/>
              </a:rPr>
              <a:t>from</a:t>
            </a:r>
            <a:r>
              <a:rPr lang="pt-BR" sz="1100" b="1" kern="1200" dirty="0" smtClean="0">
                <a:solidFill>
                  <a:schemeClr val="tx1"/>
                </a:solidFill>
                <a:effectLst/>
                <a:latin typeface="+mn-lt"/>
                <a:ea typeface="+mn-ea"/>
                <a:cs typeface="+mn-cs"/>
              </a:rPr>
              <a:t> '</a:t>
            </a:r>
            <a:r>
              <a:rPr lang="pt-BR" sz="1100" b="1" kern="1200" dirty="0" err="1" smtClean="0">
                <a:solidFill>
                  <a:schemeClr val="tx1"/>
                </a:solidFill>
                <a:effectLst/>
                <a:latin typeface="+mn-lt"/>
                <a:ea typeface="+mn-ea"/>
                <a:cs typeface="+mn-cs"/>
              </a:rPr>
              <a:t>rxjs</a:t>
            </a:r>
            <a:r>
              <a:rPr lang="pt-BR" sz="1100" b="1" kern="1200" dirty="0" smtClean="0">
                <a:solidFill>
                  <a:schemeClr val="tx1"/>
                </a:solidFill>
                <a:effectLst/>
                <a:latin typeface="+mn-lt"/>
                <a:ea typeface="+mn-ea"/>
                <a:cs typeface="+mn-cs"/>
              </a:rPr>
              <a:t>/</a:t>
            </a:r>
            <a:r>
              <a:rPr lang="pt-BR" sz="1100" b="1" kern="1200" dirty="0" err="1" smtClean="0">
                <a:solidFill>
                  <a:schemeClr val="tx1"/>
                </a:solidFill>
                <a:effectLst/>
                <a:latin typeface="+mn-lt"/>
                <a:ea typeface="+mn-ea"/>
                <a:cs typeface="+mn-cs"/>
              </a:rPr>
              <a:t>Observable</a:t>
            </a:r>
            <a:r>
              <a:rPr lang="pt-BR" sz="1100" b="1" kern="1200" dirty="0" smtClean="0">
                <a:solidFill>
                  <a:schemeClr val="tx1"/>
                </a:solidFill>
                <a:effectLst/>
                <a:latin typeface="+mn-lt"/>
                <a:ea typeface="+mn-ea"/>
                <a:cs typeface="+mn-cs"/>
              </a:rPr>
              <a:t>'</a:t>
            </a:r>
            <a:br>
              <a:rPr lang="pt-BR" sz="1100" b="1" kern="1200" dirty="0" smtClean="0">
                <a:solidFill>
                  <a:schemeClr val="tx1"/>
                </a:solidFill>
                <a:effectLst/>
                <a:latin typeface="+mn-lt"/>
                <a:ea typeface="+mn-ea"/>
                <a:cs typeface="+mn-cs"/>
              </a:rPr>
            </a:br>
            <a:r>
              <a:rPr lang="pt-BR" sz="1100" b="1" kern="1200" dirty="0" err="1" smtClean="0">
                <a:solidFill>
                  <a:schemeClr val="tx1"/>
                </a:solidFill>
                <a:effectLst/>
                <a:latin typeface="+mn-lt"/>
                <a:ea typeface="+mn-ea"/>
                <a:cs typeface="+mn-cs"/>
              </a:rPr>
              <a:t>import</a:t>
            </a:r>
            <a:r>
              <a:rPr lang="pt-BR" sz="1100" b="1" kern="1200" dirty="0" smtClean="0">
                <a:solidFill>
                  <a:schemeClr val="tx1"/>
                </a:solidFill>
                <a:effectLst/>
                <a:latin typeface="+mn-lt"/>
                <a:ea typeface="+mn-ea"/>
                <a:cs typeface="+mn-cs"/>
              </a:rPr>
              <a:t> </a:t>
            </a:r>
            <a:r>
              <a:rPr lang="pt-BR" dirty="0" smtClean="0"/>
              <a:t>{</a:t>
            </a:r>
            <a:r>
              <a:rPr lang="pt-BR" dirty="0" err="1" smtClean="0"/>
              <a:t>RequestOptions</a:t>
            </a:r>
            <a:r>
              <a:rPr lang="pt-BR" dirty="0" smtClean="0"/>
              <a:t>, </a:t>
            </a:r>
            <a:r>
              <a:rPr lang="pt-BR" dirty="0" err="1" smtClean="0"/>
              <a:t>Headers</a:t>
            </a:r>
            <a:r>
              <a:rPr lang="pt-BR" dirty="0" smtClean="0"/>
              <a:t>, </a:t>
            </a:r>
            <a:r>
              <a:rPr lang="pt-BR" dirty="0" err="1" smtClean="0"/>
              <a:t>Http</a:t>
            </a:r>
            <a:r>
              <a:rPr lang="pt-BR" dirty="0" smtClean="0"/>
              <a:t>} </a:t>
            </a:r>
            <a:r>
              <a:rPr lang="pt-BR" sz="1100" b="1" kern="1200" dirty="0" err="1" smtClean="0">
                <a:solidFill>
                  <a:schemeClr val="tx1"/>
                </a:solidFill>
                <a:effectLst/>
                <a:latin typeface="+mn-lt"/>
                <a:ea typeface="+mn-ea"/>
                <a:cs typeface="+mn-cs"/>
              </a:rPr>
              <a:t>from</a:t>
            </a:r>
            <a:r>
              <a:rPr lang="pt-BR" sz="1100" b="1" kern="1200" dirty="0" smtClean="0">
                <a:solidFill>
                  <a:schemeClr val="tx1"/>
                </a:solidFill>
                <a:effectLst/>
                <a:latin typeface="+mn-lt"/>
                <a:ea typeface="+mn-ea"/>
                <a:cs typeface="+mn-cs"/>
              </a:rPr>
              <a:t> '@angular/</a:t>
            </a:r>
            <a:r>
              <a:rPr lang="pt-BR" sz="1100" b="1" kern="1200" dirty="0" err="1" smtClean="0">
                <a:solidFill>
                  <a:schemeClr val="tx1"/>
                </a:solidFill>
                <a:effectLst/>
                <a:latin typeface="+mn-lt"/>
                <a:ea typeface="+mn-ea"/>
                <a:cs typeface="+mn-cs"/>
              </a:rPr>
              <a:t>http</a:t>
            </a:r>
            <a:r>
              <a:rPr lang="pt-BR" sz="1100" b="1" kern="1200" dirty="0" smtClean="0">
                <a:solidFill>
                  <a:schemeClr val="tx1"/>
                </a:solidFill>
                <a:effectLst/>
                <a:latin typeface="+mn-lt"/>
                <a:ea typeface="+mn-ea"/>
                <a:cs typeface="+mn-cs"/>
              </a:rPr>
              <a:t>'</a:t>
            </a:r>
            <a:r>
              <a:rPr lang="pt-BR" dirty="0" smtClean="0"/>
              <a:t>;</a:t>
            </a:r>
            <a:br>
              <a:rPr lang="pt-BR" dirty="0" smtClean="0"/>
            </a:br>
            <a:r>
              <a:rPr lang="pt-BR" sz="1100" b="1" kern="1200" dirty="0" err="1" smtClean="0">
                <a:solidFill>
                  <a:schemeClr val="tx1"/>
                </a:solidFill>
                <a:effectLst/>
                <a:latin typeface="+mn-lt"/>
                <a:ea typeface="+mn-ea"/>
                <a:cs typeface="+mn-cs"/>
              </a:rPr>
              <a:t>import</a:t>
            </a:r>
            <a:r>
              <a:rPr lang="pt-BR" sz="1100" b="1" kern="1200" dirty="0" smtClean="0">
                <a:solidFill>
                  <a:schemeClr val="tx1"/>
                </a:solidFill>
                <a:effectLst/>
                <a:latin typeface="+mn-lt"/>
                <a:ea typeface="+mn-ea"/>
                <a:cs typeface="+mn-cs"/>
              </a:rPr>
              <a:t> '</a:t>
            </a:r>
            <a:r>
              <a:rPr lang="pt-BR" sz="1100" b="1" kern="1200" dirty="0" err="1" smtClean="0">
                <a:solidFill>
                  <a:schemeClr val="tx1"/>
                </a:solidFill>
                <a:effectLst/>
                <a:latin typeface="+mn-lt"/>
                <a:ea typeface="+mn-ea"/>
                <a:cs typeface="+mn-cs"/>
              </a:rPr>
              <a:t>rxjs</a:t>
            </a:r>
            <a:r>
              <a:rPr lang="pt-BR" sz="1100" b="1" kern="1200" dirty="0" smtClean="0">
                <a:solidFill>
                  <a:schemeClr val="tx1"/>
                </a:solidFill>
                <a:effectLst/>
                <a:latin typeface="+mn-lt"/>
                <a:ea typeface="+mn-ea"/>
                <a:cs typeface="+mn-cs"/>
              </a:rPr>
              <a:t>/</a:t>
            </a:r>
            <a:r>
              <a:rPr lang="pt-BR" sz="1100" b="1" kern="1200" dirty="0" err="1" smtClean="0">
                <a:solidFill>
                  <a:schemeClr val="tx1"/>
                </a:solidFill>
                <a:effectLst/>
                <a:latin typeface="+mn-lt"/>
                <a:ea typeface="+mn-ea"/>
                <a:cs typeface="+mn-cs"/>
              </a:rPr>
              <a:t>add</a:t>
            </a:r>
            <a:r>
              <a:rPr lang="pt-BR" sz="1100" b="1" kern="1200" dirty="0" smtClean="0">
                <a:solidFill>
                  <a:schemeClr val="tx1"/>
                </a:solidFill>
                <a:effectLst/>
                <a:latin typeface="+mn-lt"/>
                <a:ea typeface="+mn-ea"/>
                <a:cs typeface="+mn-cs"/>
              </a:rPr>
              <a:t>/</a:t>
            </a:r>
            <a:r>
              <a:rPr lang="pt-BR" sz="1100" b="1" kern="1200" dirty="0" err="1" smtClean="0">
                <a:solidFill>
                  <a:schemeClr val="tx1"/>
                </a:solidFill>
                <a:effectLst/>
                <a:latin typeface="+mn-lt"/>
                <a:ea typeface="+mn-ea"/>
                <a:cs typeface="+mn-cs"/>
              </a:rPr>
              <a:t>operator</a:t>
            </a:r>
            <a:r>
              <a:rPr lang="pt-BR" sz="1100" b="1" kern="1200" dirty="0" smtClean="0">
                <a:solidFill>
                  <a:schemeClr val="tx1"/>
                </a:solidFill>
                <a:effectLst/>
                <a:latin typeface="+mn-lt"/>
                <a:ea typeface="+mn-ea"/>
                <a:cs typeface="+mn-cs"/>
              </a:rPr>
              <a:t>/</a:t>
            </a:r>
            <a:r>
              <a:rPr lang="pt-BR" sz="1100" b="1" kern="1200" dirty="0" err="1" smtClean="0">
                <a:solidFill>
                  <a:schemeClr val="tx1"/>
                </a:solidFill>
                <a:effectLst/>
                <a:latin typeface="+mn-lt"/>
                <a:ea typeface="+mn-ea"/>
                <a:cs typeface="+mn-cs"/>
              </a:rPr>
              <a:t>map</a:t>
            </a:r>
            <a:r>
              <a:rPr lang="pt-BR" sz="1100" b="1" kern="1200" dirty="0" smtClean="0">
                <a:solidFill>
                  <a:schemeClr val="tx1"/>
                </a:solidFill>
                <a:effectLst/>
                <a:latin typeface="+mn-lt"/>
                <a:ea typeface="+mn-ea"/>
                <a:cs typeface="+mn-cs"/>
              </a:rPr>
              <a:t>'</a:t>
            </a:r>
            <a:br>
              <a:rPr lang="pt-BR" sz="1100" b="1" kern="1200" dirty="0" smtClean="0">
                <a:solidFill>
                  <a:schemeClr val="tx1"/>
                </a:solidFill>
                <a:effectLst/>
                <a:latin typeface="+mn-lt"/>
                <a:ea typeface="+mn-ea"/>
                <a:cs typeface="+mn-cs"/>
              </a:rPr>
            </a:br>
            <a:r>
              <a:rPr lang="pt-BR" sz="1100" b="1" kern="1200" dirty="0" smtClean="0">
                <a:solidFill>
                  <a:schemeClr val="tx1"/>
                </a:solidFill>
                <a:effectLst/>
                <a:latin typeface="+mn-lt"/>
                <a:ea typeface="+mn-ea"/>
                <a:cs typeface="+mn-cs"/>
              </a:rPr>
              <a:t/>
            </a:r>
            <a:br>
              <a:rPr lang="pt-BR" sz="1100" b="1" kern="1200" dirty="0" smtClean="0">
                <a:solidFill>
                  <a:schemeClr val="tx1"/>
                </a:solidFill>
                <a:effectLst/>
                <a:latin typeface="+mn-lt"/>
                <a:ea typeface="+mn-ea"/>
                <a:cs typeface="+mn-cs"/>
              </a:rPr>
            </a:br>
            <a:r>
              <a:rPr lang="pt-BR" dirty="0" smtClean="0"/>
              <a:t>@</a:t>
            </a:r>
            <a:r>
              <a:rPr lang="pt-BR" dirty="0" err="1" smtClean="0"/>
              <a:t>Injectable</a:t>
            </a:r>
            <a:r>
              <a:rPr lang="pt-BR" dirty="0" smtClean="0"/>
              <a:t>()</a:t>
            </a:r>
            <a:br>
              <a:rPr lang="pt-BR" dirty="0" smtClean="0"/>
            </a:br>
            <a:r>
              <a:rPr lang="pt-BR" sz="1100" b="1" kern="1200" dirty="0" err="1" smtClean="0">
                <a:solidFill>
                  <a:schemeClr val="tx1"/>
                </a:solidFill>
                <a:effectLst/>
                <a:latin typeface="+mn-lt"/>
                <a:ea typeface="+mn-ea"/>
                <a:cs typeface="+mn-cs"/>
              </a:rPr>
              <a:t>export</a:t>
            </a:r>
            <a:r>
              <a:rPr lang="pt-BR" sz="1100" b="1" kern="1200" dirty="0" smtClean="0">
                <a:solidFill>
                  <a:schemeClr val="tx1"/>
                </a:solidFill>
                <a:effectLst/>
                <a:latin typeface="+mn-lt"/>
                <a:ea typeface="+mn-ea"/>
                <a:cs typeface="+mn-cs"/>
              </a:rPr>
              <a:t> </a:t>
            </a:r>
            <a:r>
              <a:rPr lang="pt-BR" sz="1100" b="1" kern="1200" dirty="0" err="1" smtClean="0">
                <a:solidFill>
                  <a:schemeClr val="tx1"/>
                </a:solidFill>
                <a:effectLst/>
                <a:latin typeface="+mn-lt"/>
                <a:ea typeface="+mn-ea"/>
                <a:cs typeface="+mn-cs"/>
              </a:rPr>
              <a:t>class</a:t>
            </a:r>
            <a:r>
              <a:rPr lang="pt-BR" sz="1100" b="1" kern="1200" dirty="0" smtClean="0">
                <a:solidFill>
                  <a:schemeClr val="tx1"/>
                </a:solidFill>
                <a:effectLst/>
                <a:latin typeface="+mn-lt"/>
                <a:ea typeface="+mn-ea"/>
                <a:cs typeface="+mn-cs"/>
              </a:rPr>
              <a:t> </a:t>
            </a:r>
            <a:r>
              <a:rPr lang="pt-BR" dirty="0" err="1" smtClean="0"/>
              <a:t>UserService</a:t>
            </a:r>
            <a:r>
              <a:rPr lang="pt-BR" dirty="0" smtClean="0"/>
              <a:t> {</a:t>
            </a:r>
            <a:br>
              <a:rPr lang="pt-BR" dirty="0" smtClean="0"/>
            </a:br>
            <a:r>
              <a:rPr lang="pt-BR" dirty="0" smtClean="0"/>
              <a:t/>
            </a:r>
            <a:br>
              <a:rPr lang="pt-BR" dirty="0" smtClean="0"/>
            </a:br>
            <a:r>
              <a:rPr lang="pt-BR" dirty="0" smtClean="0"/>
              <a:t>  </a:t>
            </a:r>
            <a:r>
              <a:rPr lang="pt-BR" sz="1100" b="1" kern="1200" dirty="0" err="1" smtClean="0">
                <a:solidFill>
                  <a:schemeClr val="tx1"/>
                </a:solidFill>
                <a:effectLst/>
                <a:latin typeface="+mn-lt"/>
                <a:ea typeface="+mn-ea"/>
                <a:cs typeface="+mn-cs"/>
              </a:rPr>
              <a:t>constructor</a:t>
            </a:r>
            <a:r>
              <a:rPr lang="pt-BR" dirty="0" smtClean="0"/>
              <a:t>(</a:t>
            </a:r>
            <a:r>
              <a:rPr lang="pt-BR" sz="1100" b="1" kern="1200" dirty="0" err="1" smtClean="0">
                <a:solidFill>
                  <a:schemeClr val="tx1"/>
                </a:solidFill>
                <a:effectLst/>
                <a:latin typeface="+mn-lt"/>
                <a:ea typeface="+mn-ea"/>
                <a:cs typeface="+mn-cs"/>
              </a:rPr>
              <a:t>private</a:t>
            </a:r>
            <a:r>
              <a:rPr lang="pt-BR" sz="1100" b="1" kern="1200" dirty="0" smtClean="0">
                <a:solidFill>
                  <a:schemeClr val="tx1"/>
                </a:solidFill>
                <a:effectLst/>
                <a:latin typeface="+mn-lt"/>
                <a:ea typeface="+mn-ea"/>
                <a:cs typeface="+mn-cs"/>
              </a:rPr>
              <a:t> </a:t>
            </a:r>
            <a:r>
              <a:rPr lang="pt-BR" dirty="0" err="1" smtClean="0"/>
              <a:t>http</a:t>
            </a:r>
            <a:r>
              <a:rPr lang="pt-BR" dirty="0" smtClean="0"/>
              <a:t>: </a:t>
            </a:r>
            <a:r>
              <a:rPr lang="pt-BR" dirty="0" err="1" smtClean="0"/>
              <a:t>Http</a:t>
            </a:r>
            <a:r>
              <a:rPr lang="pt-BR" dirty="0" smtClean="0"/>
              <a:t>) {</a:t>
            </a:r>
            <a:br>
              <a:rPr lang="pt-BR" dirty="0" smtClean="0"/>
            </a:br>
            <a:r>
              <a:rPr lang="pt-BR" dirty="0" smtClean="0"/>
              <a:t>  }</a:t>
            </a:r>
            <a:br>
              <a:rPr lang="pt-BR" dirty="0" smtClean="0"/>
            </a:br>
            <a:r>
              <a:rPr lang="pt-BR" dirty="0" smtClean="0"/>
              <a:t/>
            </a:r>
            <a:br>
              <a:rPr lang="pt-BR" dirty="0" smtClean="0"/>
            </a:br>
            <a:r>
              <a:rPr lang="pt-BR" dirty="0" smtClean="0"/>
              <a:t>  </a:t>
            </a:r>
            <a:r>
              <a:rPr lang="pt-BR" sz="1100" kern="1200" dirty="0" err="1" smtClean="0">
                <a:solidFill>
                  <a:schemeClr val="tx1"/>
                </a:solidFill>
                <a:effectLst/>
                <a:latin typeface="+mn-lt"/>
                <a:ea typeface="+mn-ea"/>
                <a:cs typeface="+mn-cs"/>
              </a:rPr>
              <a:t>save</a:t>
            </a:r>
            <a:r>
              <a:rPr lang="pt-BR" dirty="0" smtClean="0"/>
              <a:t>(</a:t>
            </a:r>
            <a:r>
              <a:rPr lang="pt-BR" dirty="0" err="1" smtClean="0"/>
              <a:t>user:</a:t>
            </a:r>
            <a:r>
              <a:rPr lang="pt-BR" sz="1100" b="1" kern="1200" dirty="0" err="1" smtClean="0">
                <a:solidFill>
                  <a:schemeClr val="tx1"/>
                </a:solidFill>
                <a:effectLst/>
                <a:latin typeface="+mn-lt"/>
                <a:ea typeface="+mn-ea"/>
                <a:cs typeface="+mn-cs"/>
              </a:rPr>
              <a:t>any</a:t>
            </a:r>
            <a:r>
              <a:rPr lang="pt-BR" dirty="0" smtClean="0"/>
              <a:t>): </a:t>
            </a:r>
            <a:r>
              <a:rPr lang="pt-BR" dirty="0" err="1" smtClean="0"/>
              <a:t>Observable</a:t>
            </a:r>
            <a:r>
              <a:rPr lang="pt-BR" dirty="0" smtClean="0"/>
              <a:t>&lt;</a:t>
            </a:r>
            <a:r>
              <a:rPr lang="pt-BR" sz="1100" b="1" kern="1200" dirty="0" err="1" smtClean="0">
                <a:solidFill>
                  <a:schemeClr val="tx1"/>
                </a:solidFill>
                <a:effectLst/>
                <a:latin typeface="+mn-lt"/>
                <a:ea typeface="+mn-ea"/>
                <a:cs typeface="+mn-cs"/>
              </a:rPr>
              <a:t>any</a:t>
            </a:r>
            <a:r>
              <a:rPr lang="pt-BR" dirty="0" smtClean="0"/>
              <a:t>&gt; {</a:t>
            </a:r>
            <a:br>
              <a:rPr lang="pt-BR" dirty="0" smtClean="0"/>
            </a:br>
            <a:r>
              <a:rPr lang="pt-BR" dirty="0" smtClean="0"/>
              <a:t/>
            </a:r>
            <a:br>
              <a:rPr lang="pt-BR" dirty="0" smtClean="0"/>
            </a:br>
            <a:r>
              <a:rPr lang="pt-BR" dirty="0" smtClean="0"/>
              <a:t>    </a:t>
            </a:r>
            <a:r>
              <a:rPr lang="pt-BR" sz="1100" b="1" kern="1200" dirty="0" err="1" smtClean="0">
                <a:solidFill>
                  <a:schemeClr val="tx1"/>
                </a:solidFill>
                <a:effectLst/>
                <a:latin typeface="+mn-lt"/>
                <a:ea typeface="+mn-ea"/>
                <a:cs typeface="+mn-cs"/>
              </a:rPr>
              <a:t>return</a:t>
            </a:r>
            <a:r>
              <a:rPr lang="pt-BR" sz="1100" b="1" kern="1200" dirty="0" smtClean="0">
                <a:solidFill>
                  <a:schemeClr val="tx1"/>
                </a:solidFill>
                <a:effectLst/>
                <a:latin typeface="+mn-lt"/>
                <a:ea typeface="+mn-ea"/>
                <a:cs typeface="+mn-cs"/>
              </a:rPr>
              <a:t> </a:t>
            </a:r>
            <a:r>
              <a:rPr lang="pt-BR" sz="1100" b="1" kern="1200" dirty="0" err="1" smtClean="0">
                <a:solidFill>
                  <a:schemeClr val="tx1"/>
                </a:solidFill>
                <a:effectLst/>
                <a:latin typeface="+mn-lt"/>
                <a:ea typeface="+mn-ea"/>
                <a:cs typeface="+mn-cs"/>
              </a:rPr>
              <a:t>this</a:t>
            </a:r>
            <a:r>
              <a:rPr lang="pt-BR" dirty="0" err="1" smtClean="0"/>
              <a:t>.http.</a:t>
            </a:r>
            <a:r>
              <a:rPr lang="pt-BR" sz="1100" kern="1200" dirty="0" err="1" smtClean="0">
                <a:solidFill>
                  <a:schemeClr val="tx1"/>
                </a:solidFill>
                <a:effectLst/>
                <a:latin typeface="+mn-lt"/>
                <a:ea typeface="+mn-ea"/>
                <a:cs typeface="+mn-cs"/>
              </a:rPr>
              <a:t>post</a:t>
            </a:r>
            <a:r>
              <a:rPr lang="pt-BR" dirty="0" smtClean="0"/>
              <a:t>(</a:t>
            </a:r>
            <a:r>
              <a:rPr lang="pt-BR" sz="1100" b="1" kern="1200" dirty="0" smtClean="0">
                <a:solidFill>
                  <a:schemeClr val="tx1"/>
                </a:solidFill>
                <a:effectLst/>
                <a:latin typeface="+mn-lt"/>
                <a:ea typeface="+mn-ea"/>
                <a:cs typeface="+mn-cs"/>
              </a:rPr>
              <a:t>'</a:t>
            </a:r>
            <a:r>
              <a:rPr lang="pt-BR" sz="1100" b="1" kern="1200" dirty="0" err="1" smtClean="0">
                <a:solidFill>
                  <a:schemeClr val="tx1"/>
                </a:solidFill>
                <a:effectLst/>
                <a:latin typeface="+mn-lt"/>
                <a:ea typeface="+mn-ea"/>
                <a:cs typeface="+mn-cs"/>
              </a:rPr>
              <a:t>api</a:t>
            </a:r>
            <a:r>
              <a:rPr lang="pt-BR" sz="1100" b="1" kern="1200" dirty="0" smtClean="0">
                <a:solidFill>
                  <a:schemeClr val="tx1"/>
                </a:solidFill>
                <a:effectLst/>
                <a:latin typeface="+mn-lt"/>
                <a:ea typeface="+mn-ea"/>
                <a:cs typeface="+mn-cs"/>
              </a:rPr>
              <a:t>/</a:t>
            </a:r>
            <a:r>
              <a:rPr lang="pt-BR" sz="1100" b="1" kern="1200" dirty="0" err="1" smtClean="0">
                <a:solidFill>
                  <a:schemeClr val="tx1"/>
                </a:solidFill>
                <a:effectLst/>
                <a:latin typeface="+mn-lt"/>
                <a:ea typeface="+mn-ea"/>
                <a:cs typeface="+mn-cs"/>
              </a:rPr>
              <a:t>user</a:t>
            </a:r>
            <a:r>
              <a:rPr lang="pt-BR" sz="1100" b="1" kern="1200" dirty="0" smtClean="0">
                <a:solidFill>
                  <a:schemeClr val="tx1"/>
                </a:solidFill>
                <a:effectLst/>
                <a:latin typeface="+mn-lt"/>
                <a:ea typeface="+mn-ea"/>
                <a:cs typeface="+mn-cs"/>
              </a:rPr>
              <a:t>/'</a:t>
            </a:r>
            <a:r>
              <a:rPr lang="pt-BR" dirty="0" smtClean="0"/>
              <a:t>,</a:t>
            </a:r>
            <a:r>
              <a:rPr lang="pt-BR" dirty="0" err="1" smtClean="0"/>
              <a:t>user</a:t>
            </a:r>
            <a:r>
              <a:rPr lang="pt-BR" dirty="0" smtClean="0"/>
              <a:t>);</a:t>
            </a:r>
            <a:br>
              <a:rPr lang="pt-BR" dirty="0" smtClean="0"/>
            </a:br>
            <a:r>
              <a:rPr lang="pt-BR" dirty="0" smtClean="0"/>
              <a:t>  }</a:t>
            </a:r>
            <a:br>
              <a:rPr lang="pt-BR" dirty="0" smtClean="0"/>
            </a:b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 Do</a:t>
            </a:r>
            <a:r>
              <a:rPr lang="pt-BR" baseline="0" dirty="0" smtClean="0"/>
              <a:t> </a:t>
            </a:r>
            <a:r>
              <a:rPr lang="pt-BR" baseline="0" dirty="0" err="1" smtClean="0"/>
              <a:t>not</a:t>
            </a:r>
            <a:r>
              <a:rPr lang="pt-BR" baseline="0" dirty="0" smtClean="0"/>
              <a:t> </a:t>
            </a:r>
            <a:r>
              <a:rPr lang="pt-BR" baseline="0" dirty="0" err="1" smtClean="0"/>
              <a:t>forget</a:t>
            </a:r>
            <a:r>
              <a:rPr lang="pt-BR" baseline="0" dirty="0" smtClean="0"/>
              <a:t> </a:t>
            </a:r>
            <a:r>
              <a:rPr lang="pt-BR" baseline="0" dirty="0" err="1" smtClean="0"/>
              <a:t>to</a:t>
            </a:r>
            <a:r>
              <a:rPr lang="pt-BR" baseline="0" dirty="0" smtClean="0"/>
              <a:t> </a:t>
            </a:r>
            <a:r>
              <a:rPr lang="pt-BR" baseline="0" dirty="0" err="1" smtClean="0"/>
              <a:t>provide</a:t>
            </a:r>
            <a:r>
              <a:rPr lang="pt-BR" baseline="0" dirty="0" smtClean="0"/>
              <a:t> </a:t>
            </a:r>
            <a:r>
              <a:rPr lang="pt-BR" baseline="0" dirty="0" err="1" smtClean="0"/>
              <a:t>the</a:t>
            </a:r>
            <a:r>
              <a:rPr lang="pt-BR" baseline="0" dirty="0" smtClean="0"/>
              <a:t> </a:t>
            </a:r>
            <a:r>
              <a:rPr lang="pt-BR" baseline="0" dirty="0" err="1" smtClean="0"/>
              <a:t>UserService</a:t>
            </a:r>
            <a:r>
              <a:rPr lang="pt-BR" baseline="0" dirty="0" smtClean="0"/>
              <a:t> in </a:t>
            </a:r>
            <a:r>
              <a:rPr lang="pt-BR" baseline="0" dirty="0" err="1" smtClean="0"/>
              <a:t>the</a:t>
            </a:r>
            <a:r>
              <a:rPr lang="pt-BR" baseline="0" dirty="0" smtClean="0"/>
              <a:t> </a:t>
            </a:r>
            <a:r>
              <a:rPr lang="pt-BR" baseline="0" dirty="0" err="1" smtClean="0"/>
              <a:t>app.module.ts</a:t>
            </a:r>
            <a:r>
              <a:rPr lang="pt-BR" baseline="0" dirty="0" smtClean="0"/>
              <a:t> </a:t>
            </a:r>
            <a:r>
              <a:rPr lang="pt-BR" baseline="0" dirty="0" err="1" smtClean="0"/>
              <a:t>and</a:t>
            </a:r>
            <a:r>
              <a:rPr lang="pt-BR" baseline="0" dirty="0" smtClean="0"/>
              <a:t> </a:t>
            </a:r>
            <a:r>
              <a:rPr lang="pt-BR" baseline="0" dirty="0" err="1" smtClean="0"/>
              <a:t>then</a:t>
            </a:r>
            <a:r>
              <a:rPr lang="pt-BR" baseline="0" dirty="0" smtClean="0"/>
              <a:t> </a:t>
            </a:r>
            <a:r>
              <a:rPr lang="pt-BR" baseline="0" dirty="0" err="1" smtClean="0"/>
              <a:t>inject</a:t>
            </a:r>
            <a:r>
              <a:rPr lang="pt-BR" baseline="0" dirty="0" smtClean="0"/>
              <a:t> it </a:t>
            </a:r>
            <a:r>
              <a:rPr lang="pt-BR" baseline="0" dirty="0" err="1" smtClean="0"/>
              <a:t>int</a:t>
            </a:r>
            <a:r>
              <a:rPr lang="pt-BR" baseline="0" dirty="0" smtClean="0"/>
              <a:t> </a:t>
            </a:r>
            <a:r>
              <a:rPr lang="pt-BR" baseline="0" dirty="0" err="1" smtClean="0"/>
              <a:t>the</a:t>
            </a:r>
            <a:r>
              <a:rPr lang="pt-BR" baseline="0" dirty="0" smtClean="0"/>
              <a:t> </a:t>
            </a:r>
            <a:r>
              <a:rPr lang="pt-BR" baseline="0" dirty="0" err="1" smtClean="0"/>
              <a:t>app.component.ts</a:t>
            </a:r>
            <a:endParaRPr lang="pt-BR"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pt-BR" baseline="0" dirty="0" err="1" smtClean="0"/>
              <a:t>Here</a:t>
            </a:r>
            <a:r>
              <a:rPr lang="pt-BR" baseline="0" dirty="0" smtClean="0"/>
              <a:t> </a:t>
            </a:r>
            <a:r>
              <a:rPr lang="pt-BR" baseline="0" dirty="0" err="1" smtClean="0"/>
              <a:t>also</a:t>
            </a:r>
            <a:r>
              <a:rPr lang="pt-BR" baseline="0" dirty="0" smtClean="0"/>
              <a:t> </a:t>
            </a:r>
            <a:r>
              <a:rPr lang="pt-BR" baseline="0" dirty="0" err="1" smtClean="0"/>
              <a:t>let’s</a:t>
            </a:r>
            <a:r>
              <a:rPr lang="pt-BR" baseline="0" dirty="0" smtClean="0"/>
              <a:t> </a:t>
            </a:r>
            <a:r>
              <a:rPr lang="pt-BR" baseline="0" dirty="0" err="1" smtClean="0"/>
              <a:t>review</a:t>
            </a:r>
            <a:r>
              <a:rPr lang="pt-BR" baseline="0" dirty="0" smtClean="0"/>
              <a:t> </a:t>
            </a:r>
            <a:r>
              <a:rPr lang="pt-BR" baseline="0" dirty="0" err="1" smtClean="0"/>
              <a:t>our</a:t>
            </a:r>
            <a:r>
              <a:rPr lang="pt-BR" baseline="0" dirty="0" smtClean="0"/>
              <a:t> </a:t>
            </a:r>
            <a:r>
              <a:rPr lang="pt-BR" baseline="0" dirty="0" err="1" smtClean="0"/>
              <a:t>validation</a:t>
            </a:r>
            <a:r>
              <a:rPr lang="pt-BR" baseline="0" dirty="0" smtClean="0"/>
              <a:t> </a:t>
            </a:r>
            <a:r>
              <a:rPr lang="pt-BR" baseline="0" dirty="0" err="1" smtClean="0"/>
              <a:t>rules</a:t>
            </a:r>
            <a:r>
              <a:rPr lang="pt-BR" baseline="0" dirty="0" smtClean="0"/>
              <a:t>, </a:t>
            </a:r>
            <a:r>
              <a:rPr lang="pt-BR" baseline="0" dirty="0" err="1" smtClean="0"/>
              <a:t>to</a:t>
            </a:r>
            <a:r>
              <a:rPr lang="pt-BR" baseline="0" dirty="0" smtClean="0"/>
              <a:t> </a:t>
            </a:r>
            <a:r>
              <a:rPr lang="pt-BR" baseline="0" dirty="0" err="1" smtClean="0"/>
              <a:t>make</a:t>
            </a:r>
            <a:r>
              <a:rPr lang="pt-BR" baseline="0" dirty="0" smtClean="0"/>
              <a:t> </a:t>
            </a:r>
            <a:r>
              <a:rPr lang="pt-BR" baseline="0" dirty="0" err="1" smtClean="0"/>
              <a:t>sure</a:t>
            </a:r>
            <a:r>
              <a:rPr lang="pt-BR" baseline="0" dirty="0" smtClean="0"/>
              <a:t> </a:t>
            </a:r>
            <a:r>
              <a:rPr lang="pt-BR" baseline="0" dirty="0" err="1" smtClean="0"/>
              <a:t>that</a:t>
            </a:r>
            <a:r>
              <a:rPr lang="pt-BR" baseline="0" dirty="0" smtClean="0"/>
              <a:t> </a:t>
            </a:r>
            <a:r>
              <a:rPr lang="pt-BR" baseline="0" dirty="0" err="1" smtClean="0"/>
              <a:t>the</a:t>
            </a:r>
            <a:r>
              <a:rPr lang="pt-BR" baseline="0" dirty="0" smtClean="0"/>
              <a:t> </a:t>
            </a:r>
            <a:r>
              <a:rPr lang="pt-BR" baseline="0" dirty="0" err="1" smtClean="0"/>
              <a:t>backedn</a:t>
            </a:r>
            <a:r>
              <a:rPr lang="pt-BR" baseline="0" dirty="0" smtClean="0"/>
              <a:t> </a:t>
            </a:r>
            <a:r>
              <a:rPr lang="pt-BR" baseline="0" dirty="0" err="1" smtClean="0"/>
              <a:t>and</a:t>
            </a:r>
            <a:r>
              <a:rPr lang="pt-BR" baseline="0" dirty="0" smtClean="0"/>
              <a:t> </a:t>
            </a:r>
            <a:r>
              <a:rPr lang="pt-BR" baseline="0" dirty="0" err="1" smtClean="0"/>
              <a:t>fronted</a:t>
            </a:r>
            <a:r>
              <a:rPr lang="pt-BR" baseline="0" dirty="0" smtClean="0"/>
              <a:t> </a:t>
            </a:r>
            <a:r>
              <a:rPr lang="pt-BR" baseline="0" dirty="0" err="1" smtClean="0"/>
              <a:t>validations</a:t>
            </a:r>
            <a:r>
              <a:rPr lang="pt-BR" baseline="0" dirty="0" smtClean="0"/>
              <a:t> </a:t>
            </a:r>
            <a:r>
              <a:rPr lang="pt-BR" baseline="0" dirty="0" err="1" smtClean="0"/>
              <a:t>rule</a:t>
            </a:r>
            <a:r>
              <a:rPr lang="pt-BR" baseline="0" dirty="0" smtClean="0"/>
              <a:t> are </a:t>
            </a:r>
            <a:r>
              <a:rPr lang="pt-BR" baseline="0" dirty="0" err="1" smtClean="0"/>
              <a:t>alligned</a:t>
            </a:r>
            <a:r>
              <a:rPr lang="pt-BR" baseline="0" dirty="0" smtClean="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pt-BR" baseline="0" dirty="0" err="1" smtClean="0"/>
              <a:t>Last</a:t>
            </a:r>
            <a:r>
              <a:rPr lang="pt-BR" baseline="0" dirty="0" smtClean="0"/>
              <a:t> </a:t>
            </a:r>
            <a:r>
              <a:rPr lang="pt-BR" baseline="0" dirty="0" err="1" smtClean="0"/>
              <a:t>thing</a:t>
            </a:r>
            <a:r>
              <a:rPr lang="pt-BR" baseline="0" dirty="0" smtClean="0"/>
              <a:t> </a:t>
            </a:r>
            <a:r>
              <a:rPr lang="pt-BR" baseline="0" dirty="0" err="1" smtClean="0"/>
              <a:t>before</a:t>
            </a:r>
            <a:r>
              <a:rPr lang="pt-BR" baseline="0" dirty="0" smtClean="0"/>
              <a:t> </a:t>
            </a:r>
            <a:r>
              <a:rPr lang="pt-BR" baseline="0" dirty="0" err="1" smtClean="0"/>
              <a:t>make</a:t>
            </a:r>
            <a:r>
              <a:rPr lang="pt-BR" baseline="0" dirty="0" smtClean="0"/>
              <a:t> </a:t>
            </a:r>
            <a:r>
              <a:rPr lang="pt-BR" baseline="0" dirty="0" err="1" smtClean="0"/>
              <a:t>our</a:t>
            </a:r>
            <a:r>
              <a:rPr lang="pt-BR" baseline="0" dirty="0" smtClean="0"/>
              <a:t> </a:t>
            </a:r>
            <a:r>
              <a:rPr lang="pt-BR" baseline="0" dirty="0" err="1" smtClean="0"/>
              <a:t>tests</a:t>
            </a:r>
            <a:r>
              <a:rPr lang="pt-BR" baseline="0" dirty="0" smtClean="0"/>
              <a:t>, </a:t>
            </a:r>
            <a:r>
              <a:rPr lang="pt-BR" baseline="0" dirty="0" err="1" smtClean="0"/>
              <a:t>we</a:t>
            </a:r>
            <a:r>
              <a:rPr lang="pt-BR" baseline="0" dirty="0" smtClean="0"/>
              <a:t> </a:t>
            </a:r>
            <a:r>
              <a:rPr lang="pt-BR" baseline="0" dirty="0" err="1" smtClean="0"/>
              <a:t>need</a:t>
            </a:r>
            <a:r>
              <a:rPr lang="pt-BR" baseline="0" dirty="0" smtClean="0"/>
              <a:t> </a:t>
            </a:r>
            <a:r>
              <a:rPr lang="pt-BR" baseline="0" dirty="0" err="1" smtClean="0"/>
              <a:t>to</a:t>
            </a:r>
            <a:r>
              <a:rPr lang="pt-BR" baseline="0" dirty="0" smtClean="0"/>
              <a:t> </a:t>
            </a:r>
            <a:r>
              <a:rPr lang="pt-BR" baseline="0" dirty="0" err="1" smtClean="0"/>
              <a:t>change</a:t>
            </a:r>
            <a:r>
              <a:rPr lang="pt-BR" baseline="0" dirty="0" smtClean="0"/>
              <a:t> </a:t>
            </a:r>
            <a:r>
              <a:rPr lang="pt-BR" baseline="0" dirty="0" err="1" smtClean="0"/>
              <a:t>the</a:t>
            </a:r>
            <a:r>
              <a:rPr lang="pt-BR" baseline="0" dirty="0" smtClean="0"/>
              <a:t> </a:t>
            </a:r>
            <a:r>
              <a:rPr lang="pt-BR" baseline="0" dirty="0" err="1" smtClean="0"/>
              <a:t>onsubmit</a:t>
            </a:r>
            <a:r>
              <a:rPr lang="pt-BR" baseline="0" dirty="0" smtClean="0"/>
              <a:t> </a:t>
            </a:r>
            <a:r>
              <a:rPr lang="pt-BR" baseline="0" dirty="0" err="1" smtClean="0"/>
              <a:t>method</a:t>
            </a:r>
            <a:r>
              <a:rPr lang="pt-BR" baseline="0" dirty="0" smtClean="0"/>
              <a:t> </a:t>
            </a:r>
            <a:r>
              <a:rPr lang="pt-BR" baseline="0" dirty="0" err="1" smtClean="0"/>
              <a:t>and</a:t>
            </a:r>
            <a:r>
              <a:rPr lang="pt-BR" baseline="0" dirty="0" smtClean="0"/>
              <a:t> </a:t>
            </a:r>
            <a:r>
              <a:rPr lang="pt-BR" baseline="0" dirty="0" err="1" smtClean="0"/>
              <a:t>call</a:t>
            </a:r>
            <a:r>
              <a:rPr lang="pt-BR" baseline="0" dirty="0" smtClean="0"/>
              <a:t> </a:t>
            </a:r>
            <a:r>
              <a:rPr lang="pt-BR" baseline="0" dirty="0" err="1" smtClean="0"/>
              <a:t>from</a:t>
            </a:r>
            <a:r>
              <a:rPr lang="pt-BR" baseline="0" dirty="0" smtClean="0"/>
              <a:t> </a:t>
            </a:r>
            <a:r>
              <a:rPr lang="pt-BR" baseline="0" dirty="0" err="1" smtClean="0"/>
              <a:t>there</a:t>
            </a:r>
            <a:r>
              <a:rPr lang="pt-BR" baseline="0" dirty="0" smtClean="0"/>
              <a:t> </a:t>
            </a:r>
            <a:r>
              <a:rPr lang="pt-BR" baseline="0" dirty="0" err="1" smtClean="0"/>
              <a:t>the</a:t>
            </a:r>
            <a:r>
              <a:rPr lang="pt-BR" baseline="0" dirty="0" smtClean="0"/>
              <a:t> </a:t>
            </a:r>
            <a:r>
              <a:rPr lang="pt-BR" baseline="0" dirty="0" err="1" smtClean="0"/>
              <a:t>userservice</a:t>
            </a:r>
            <a:r>
              <a:rPr lang="pt-BR" baseline="0" dirty="0" smtClean="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b="1" kern="1200" dirty="0" err="1" smtClean="0">
                <a:solidFill>
                  <a:schemeClr val="tx1"/>
                </a:solidFill>
                <a:effectLst/>
                <a:latin typeface="+mn-lt"/>
                <a:ea typeface="+mn-ea"/>
                <a:cs typeface="+mn-cs"/>
              </a:rPr>
              <a:t>message</a:t>
            </a:r>
            <a:r>
              <a:rPr lang="pt-BR" dirty="0" smtClean="0"/>
              <a:t>: </a:t>
            </a:r>
            <a:r>
              <a:rPr lang="pt-BR" dirty="0" err="1" smtClean="0"/>
              <a:t>String</a:t>
            </a:r>
            <a:r>
              <a:rPr lang="pt-BR" dirty="0" smtClean="0"/>
              <a:t>;</a:t>
            </a:r>
            <a:br>
              <a:rPr lang="pt-BR" dirty="0" smtClean="0"/>
            </a:b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b="1" kern="1200" dirty="0" err="1" smtClean="0">
                <a:solidFill>
                  <a:schemeClr val="tx1"/>
                </a:solidFill>
                <a:effectLst/>
                <a:latin typeface="+mn-lt"/>
                <a:ea typeface="+mn-ea"/>
                <a:cs typeface="+mn-cs"/>
              </a:rPr>
              <a:t>public</a:t>
            </a:r>
            <a:r>
              <a:rPr lang="pt-BR" sz="1100" b="1" kern="1200" dirty="0" smtClean="0">
                <a:solidFill>
                  <a:schemeClr val="tx1"/>
                </a:solidFill>
                <a:effectLst/>
                <a:latin typeface="+mn-lt"/>
                <a:ea typeface="+mn-ea"/>
                <a:cs typeface="+mn-cs"/>
              </a:rPr>
              <a:t> </a:t>
            </a:r>
            <a:r>
              <a:rPr lang="pt-BR" sz="1100" kern="1200" dirty="0" err="1" smtClean="0">
                <a:solidFill>
                  <a:schemeClr val="tx1"/>
                </a:solidFill>
                <a:effectLst/>
                <a:latin typeface="+mn-lt"/>
                <a:ea typeface="+mn-ea"/>
                <a:cs typeface="+mn-cs"/>
              </a:rPr>
              <a:t>onSubmit</a:t>
            </a:r>
            <a:r>
              <a:rPr lang="pt-BR" dirty="0" smtClean="0"/>
              <a:t>(</a:t>
            </a:r>
            <a:r>
              <a:rPr lang="pt-BR" dirty="0" err="1" smtClean="0"/>
              <a:t>event</a:t>
            </a:r>
            <a:r>
              <a:rPr lang="pt-BR" dirty="0" smtClean="0"/>
              <a:t>: </a:t>
            </a:r>
            <a:r>
              <a:rPr lang="pt-BR" sz="1100" b="1" kern="1200" dirty="0" err="1" smtClean="0">
                <a:solidFill>
                  <a:schemeClr val="tx1"/>
                </a:solidFill>
                <a:effectLst/>
                <a:latin typeface="+mn-lt"/>
                <a:ea typeface="+mn-ea"/>
                <a:cs typeface="+mn-cs"/>
              </a:rPr>
              <a:t>any</a:t>
            </a:r>
            <a:r>
              <a:rPr lang="pt-BR" dirty="0" smtClean="0"/>
              <a:t>) {</a:t>
            </a:r>
            <a:br>
              <a:rPr lang="pt-BR" dirty="0" smtClean="0"/>
            </a:br>
            <a:r>
              <a:rPr lang="pt-BR" dirty="0" smtClean="0"/>
              <a:t>  </a:t>
            </a:r>
            <a:r>
              <a:rPr lang="pt-BR" sz="1100" b="1" i="1" kern="1200" dirty="0" err="1" smtClean="0">
                <a:solidFill>
                  <a:schemeClr val="tx1"/>
                </a:solidFill>
                <a:effectLst/>
                <a:latin typeface="+mn-lt"/>
                <a:ea typeface="+mn-ea"/>
                <a:cs typeface="+mn-cs"/>
              </a:rPr>
              <a:t>console</a:t>
            </a:r>
            <a:r>
              <a:rPr lang="pt-BR" dirty="0" err="1" smtClean="0"/>
              <a:t>.</a:t>
            </a:r>
            <a:r>
              <a:rPr lang="pt-BR" sz="1100" kern="1200" dirty="0" err="1" smtClean="0">
                <a:solidFill>
                  <a:schemeClr val="tx1"/>
                </a:solidFill>
                <a:effectLst/>
                <a:latin typeface="+mn-lt"/>
                <a:ea typeface="+mn-ea"/>
                <a:cs typeface="+mn-cs"/>
              </a:rPr>
              <a:t>log</a:t>
            </a:r>
            <a:r>
              <a:rPr lang="pt-BR" dirty="0" smtClean="0"/>
              <a:t>(</a:t>
            </a:r>
            <a:r>
              <a:rPr lang="pt-BR" sz="1100" b="1" kern="1200" dirty="0" err="1" smtClean="0">
                <a:solidFill>
                  <a:schemeClr val="tx1"/>
                </a:solidFill>
                <a:effectLst/>
                <a:latin typeface="+mn-lt"/>
                <a:ea typeface="+mn-ea"/>
                <a:cs typeface="+mn-cs"/>
              </a:rPr>
              <a:t>this</a:t>
            </a:r>
            <a:r>
              <a:rPr lang="pt-BR" dirty="0" err="1" smtClean="0"/>
              <a:t>.</a:t>
            </a:r>
            <a:r>
              <a:rPr lang="pt-BR" sz="1100" b="1" kern="1200" dirty="0" err="1" smtClean="0">
                <a:solidFill>
                  <a:schemeClr val="tx1"/>
                </a:solidFill>
                <a:effectLst/>
                <a:latin typeface="+mn-lt"/>
                <a:ea typeface="+mn-ea"/>
                <a:cs typeface="+mn-cs"/>
              </a:rPr>
              <a:t>signUpForm</a:t>
            </a:r>
            <a:r>
              <a:rPr lang="pt-BR" dirty="0" err="1" smtClean="0"/>
              <a:t>.</a:t>
            </a:r>
            <a:r>
              <a:rPr lang="pt-BR" sz="1100" b="1" kern="1200" dirty="0" err="1" smtClean="0">
                <a:solidFill>
                  <a:schemeClr val="tx1"/>
                </a:solidFill>
                <a:effectLst/>
                <a:latin typeface="+mn-lt"/>
                <a:ea typeface="+mn-ea"/>
                <a:cs typeface="+mn-cs"/>
              </a:rPr>
              <a:t>value</a:t>
            </a:r>
            <a:r>
              <a:rPr lang="pt-BR" dirty="0" smtClean="0"/>
              <a:t>);</a:t>
            </a:r>
            <a:br>
              <a:rPr lang="pt-BR" dirty="0" smtClean="0"/>
            </a:br>
            <a:r>
              <a:rPr lang="pt-BR" dirty="0" smtClean="0"/>
              <a:t>  </a:t>
            </a:r>
            <a:r>
              <a:rPr lang="pt-BR" sz="1100" b="1" kern="1200" dirty="0" err="1" smtClean="0">
                <a:solidFill>
                  <a:schemeClr val="tx1"/>
                </a:solidFill>
                <a:effectLst/>
                <a:latin typeface="+mn-lt"/>
                <a:ea typeface="+mn-ea"/>
                <a:cs typeface="+mn-cs"/>
              </a:rPr>
              <a:t>this</a:t>
            </a:r>
            <a:r>
              <a:rPr lang="pt-BR" dirty="0" err="1" smtClean="0"/>
              <a:t>.userService.</a:t>
            </a:r>
            <a:r>
              <a:rPr lang="pt-BR" sz="1100" kern="1200" dirty="0" err="1" smtClean="0">
                <a:solidFill>
                  <a:schemeClr val="tx1"/>
                </a:solidFill>
                <a:effectLst/>
                <a:latin typeface="+mn-lt"/>
                <a:ea typeface="+mn-ea"/>
                <a:cs typeface="+mn-cs"/>
              </a:rPr>
              <a:t>save</a:t>
            </a:r>
            <a:r>
              <a:rPr lang="pt-BR" dirty="0" smtClean="0"/>
              <a:t>(</a:t>
            </a:r>
            <a:r>
              <a:rPr lang="pt-BR" sz="1100" b="1" kern="1200" dirty="0" err="1" smtClean="0">
                <a:solidFill>
                  <a:schemeClr val="tx1"/>
                </a:solidFill>
                <a:effectLst/>
                <a:latin typeface="+mn-lt"/>
                <a:ea typeface="+mn-ea"/>
                <a:cs typeface="+mn-cs"/>
              </a:rPr>
              <a:t>this</a:t>
            </a:r>
            <a:r>
              <a:rPr lang="pt-BR" dirty="0" err="1" smtClean="0"/>
              <a:t>.</a:t>
            </a:r>
            <a:r>
              <a:rPr lang="pt-BR" sz="1100" b="1" kern="1200" dirty="0" err="1" smtClean="0">
                <a:solidFill>
                  <a:schemeClr val="tx1"/>
                </a:solidFill>
                <a:effectLst/>
                <a:latin typeface="+mn-lt"/>
                <a:ea typeface="+mn-ea"/>
                <a:cs typeface="+mn-cs"/>
              </a:rPr>
              <a:t>signUpForm</a:t>
            </a:r>
            <a:r>
              <a:rPr lang="pt-BR" dirty="0" err="1" smtClean="0"/>
              <a:t>.</a:t>
            </a:r>
            <a:r>
              <a:rPr lang="pt-BR" sz="1100" b="1" kern="1200" dirty="0" err="1" smtClean="0">
                <a:solidFill>
                  <a:schemeClr val="tx1"/>
                </a:solidFill>
                <a:effectLst/>
                <a:latin typeface="+mn-lt"/>
                <a:ea typeface="+mn-ea"/>
                <a:cs typeface="+mn-cs"/>
              </a:rPr>
              <a:t>value</a:t>
            </a:r>
            <a:r>
              <a:rPr lang="pt-BR" dirty="0" smtClean="0"/>
              <a:t>).</a:t>
            </a:r>
            <a:r>
              <a:rPr lang="pt-BR" sz="1100" kern="1200" dirty="0" err="1" smtClean="0">
                <a:solidFill>
                  <a:schemeClr val="tx1"/>
                </a:solidFill>
                <a:effectLst/>
                <a:latin typeface="+mn-lt"/>
                <a:ea typeface="+mn-ea"/>
                <a:cs typeface="+mn-cs"/>
              </a:rPr>
              <a:t>subscribe</a:t>
            </a:r>
            <a:r>
              <a:rPr lang="pt-BR" dirty="0" smtClean="0"/>
              <a:t>(</a:t>
            </a:r>
            <a:br>
              <a:rPr lang="pt-BR" dirty="0" smtClean="0"/>
            </a:br>
            <a:r>
              <a:rPr lang="pt-BR" dirty="0" smtClean="0"/>
              <a:t>    res =&gt; {</a:t>
            </a:r>
            <a:br>
              <a:rPr lang="pt-BR" dirty="0" smtClean="0"/>
            </a:br>
            <a:r>
              <a:rPr lang="pt-BR" dirty="0" smtClean="0"/>
              <a:t>      </a:t>
            </a:r>
            <a:r>
              <a:rPr lang="pt-BR" sz="1100" b="1" i="1" kern="1200" dirty="0" err="1" smtClean="0">
                <a:solidFill>
                  <a:schemeClr val="tx1"/>
                </a:solidFill>
                <a:effectLst/>
                <a:latin typeface="+mn-lt"/>
                <a:ea typeface="+mn-ea"/>
                <a:cs typeface="+mn-cs"/>
              </a:rPr>
              <a:t>console</a:t>
            </a:r>
            <a:r>
              <a:rPr lang="pt-BR" dirty="0" err="1" smtClean="0"/>
              <a:t>.</a:t>
            </a:r>
            <a:r>
              <a:rPr lang="pt-BR" sz="1100" kern="1200" dirty="0" err="1" smtClean="0">
                <a:solidFill>
                  <a:schemeClr val="tx1"/>
                </a:solidFill>
                <a:effectLst/>
                <a:latin typeface="+mn-lt"/>
                <a:ea typeface="+mn-ea"/>
                <a:cs typeface="+mn-cs"/>
              </a:rPr>
              <a:t>log</a:t>
            </a:r>
            <a:r>
              <a:rPr lang="pt-BR" dirty="0" smtClean="0"/>
              <a:t>(res);</a:t>
            </a:r>
            <a:br>
              <a:rPr lang="pt-BR" dirty="0" smtClean="0"/>
            </a:br>
            <a:r>
              <a:rPr lang="pt-BR" dirty="0" smtClean="0"/>
              <a:t>      </a:t>
            </a:r>
            <a:r>
              <a:rPr lang="pt-BR" sz="1100" b="1" kern="1200" dirty="0" err="1" smtClean="0">
                <a:solidFill>
                  <a:schemeClr val="tx1"/>
                </a:solidFill>
                <a:effectLst/>
                <a:latin typeface="+mn-lt"/>
                <a:ea typeface="+mn-ea"/>
                <a:cs typeface="+mn-cs"/>
              </a:rPr>
              <a:t>this</a:t>
            </a:r>
            <a:r>
              <a:rPr lang="pt-BR" dirty="0" err="1" smtClean="0"/>
              <a:t>.</a:t>
            </a:r>
            <a:r>
              <a:rPr lang="pt-BR" sz="1100" b="1" kern="1200" dirty="0" err="1" smtClean="0">
                <a:solidFill>
                  <a:schemeClr val="tx1"/>
                </a:solidFill>
                <a:effectLst/>
                <a:latin typeface="+mn-lt"/>
                <a:ea typeface="+mn-ea"/>
                <a:cs typeface="+mn-cs"/>
              </a:rPr>
              <a:t>message</a:t>
            </a:r>
            <a:r>
              <a:rPr lang="pt-BR" sz="1100" b="1" kern="1200" dirty="0" smtClean="0">
                <a:solidFill>
                  <a:schemeClr val="tx1"/>
                </a:solidFill>
                <a:effectLst/>
                <a:latin typeface="+mn-lt"/>
                <a:ea typeface="+mn-ea"/>
                <a:cs typeface="+mn-cs"/>
              </a:rPr>
              <a:t> </a:t>
            </a:r>
            <a:r>
              <a:rPr lang="pt-BR" dirty="0" smtClean="0"/>
              <a:t>= </a:t>
            </a:r>
            <a:r>
              <a:rPr lang="pt-BR" sz="1100" b="1" kern="1200" dirty="0" smtClean="0">
                <a:solidFill>
                  <a:schemeClr val="tx1"/>
                </a:solidFill>
                <a:effectLst/>
                <a:latin typeface="+mn-lt"/>
                <a:ea typeface="+mn-ea"/>
                <a:cs typeface="+mn-cs"/>
              </a:rPr>
              <a:t>"</a:t>
            </a:r>
            <a:r>
              <a:rPr lang="pt-BR" sz="1100" b="1" kern="1200" dirty="0" err="1" smtClean="0">
                <a:solidFill>
                  <a:schemeClr val="tx1"/>
                </a:solidFill>
                <a:effectLst/>
                <a:latin typeface="+mn-lt"/>
                <a:ea typeface="+mn-ea"/>
                <a:cs typeface="+mn-cs"/>
              </a:rPr>
              <a:t>Saved</a:t>
            </a:r>
            <a:r>
              <a:rPr lang="pt-BR" sz="1100" b="1" kern="1200" dirty="0" smtClean="0">
                <a:solidFill>
                  <a:schemeClr val="tx1"/>
                </a:solidFill>
                <a:effectLst/>
                <a:latin typeface="+mn-lt"/>
                <a:ea typeface="+mn-ea"/>
                <a:cs typeface="+mn-cs"/>
              </a:rPr>
              <a:t>"</a:t>
            </a:r>
            <a:r>
              <a:rPr lang="pt-BR" dirty="0" smtClean="0"/>
              <a:t>;</a:t>
            </a:r>
            <a:br>
              <a:rPr lang="pt-BR" dirty="0" smtClean="0"/>
            </a:br>
            <a:r>
              <a:rPr lang="pt-BR" dirty="0" smtClean="0"/>
              <a:t>    },</a:t>
            </a:r>
            <a:br>
              <a:rPr lang="pt-BR" dirty="0" smtClean="0"/>
            </a:br>
            <a:r>
              <a:rPr lang="pt-BR" dirty="0" smtClean="0"/>
              <a:t>    </a:t>
            </a:r>
            <a:r>
              <a:rPr lang="pt-BR" dirty="0" err="1" smtClean="0"/>
              <a:t>error</a:t>
            </a:r>
            <a:r>
              <a:rPr lang="pt-BR" dirty="0" smtClean="0"/>
              <a:t> =&gt; {</a:t>
            </a:r>
            <a:br>
              <a:rPr lang="pt-BR" dirty="0" smtClean="0"/>
            </a:br>
            <a:r>
              <a:rPr lang="pt-BR" dirty="0" smtClean="0"/>
              <a:t>      </a:t>
            </a:r>
            <a:r>
              <a:rPr lang="pt-BR" sz="1100" b="1" i="1" kern="1200" dirty="0" err="1" smtClean="0">
                <a:solidFill>
                  <a:schemeClr val="tx1"/>
                </a:solidFill>
                <a:effectLst/>
                <a:latin typeface="+mn-lt"/>
                <a:ea typeface="+mn-ea"/>
                <a:cs typeface="+mn-cs"/>
              </a:rPr>
              <a:t>console</a:t>
            </a:r>
            <a:r>
              <a:rPr lang="pt-BR" dirty="0" err="1" smtClean="0"/>
              <a:t>.</a:t>
            </a:r>
            <a:r>
              <a:rPr lang="pt-BR" sz="1100" kern="1200" dirty="0" err="1" smtClean="0">
                <a:solidFill>
                  <a:schemeClr val="tx1"/>
                </a:solidFill>
                <a:effectLst/>
                <a:latin typeface="+mn-lt"/>
                <a:ea typeface="+mn-ea"/>
                <a:cs typeface="+mn-cs"/>
              </a:rPr>
              <a:t>log</a:t>
            </a:r>
            <a:r>
              <a:rPr lang="pt-BR" dirty="0" smtClean="0"/>
              <a:t>(</a:t>
            </a:r>
            <a:r>
              <a:rPr lang="pt-BR" dirty="0" err="1" smtClean="0"/>
              <a:t>error</a:t>
            </a:r>
            <a:r>
              <a:rPr lang="pt-BR" dirty="0" smtClean="0"/>
              <a:t>);</a:t>
            </a:r>
            <a:br>
              <a:rPr lang="pt-BR" dirty="0" smtClean="0"/>
            </a:br>
            <a:r>
              <a:rPr lang="pt-BR" dirty="0" smtClean="0"/>
              <a:t>      </a:t>
            </a:r>
            <a:r>
              <a:rPr lang="pt-BR" sz="1100" b="1" kern="1200" dirty="0" err="1" smtClean="0">
                <a:solidFill>
                  <a:schemeClr val="tx1"/>
                </a:solidFill>
                <a:effectLst/>
                <a:latin typeface="+mn-lt"/>
                <a:ea typeface="+mn-ea"/>
                <a:cs typeface="+mn-cs"/>
              </a:rPr>
              <a:t>this</a:t>
            </a:r>
            <a:r>
              <a:rPr lang="pt-BR" dirty="0" err="1" smtClean="0"/>
              <a:t>.</a:t>
            </a:r>
            <a:r>
              <a:rPr lang="pt-BR" sz="1100" b="1" kern="1200" dirty="0" err="1" smtClean="0">
                <a:solidFill>
                  <a:schemeClr val="tx1"/>
                </a:solidFill>
                <a:effectLst/>
                <a:latin typeface="+mn-lt"/>
                <a:ea typeface="+mn-ea"/>
                <a:cs typeface="+mn-cs"/>
              </a:rPr>
              <a:t>message</a:t>
            </a:r>
            <a:r>
              <a:rPr lang="pt-BR" sz="1100" b="1" kern="1200" dirty="0" smtClean="0">
                <a:solidFill>
                  <a:schemeClr val="tx1"/>
                </a:solidFill>
                <a:effectLst/>
                <a:latin typeface="+mn-lt"/>
                <a:ea typeface="+mn-ea"/>
                <a:cs typeface="+mn-cs"/>
              </a:rPr>
              <a:t> </a:t>
            </a:r>
            <a:r>
              <a:rPr lang="pt-BR" dirty="0" smtClean="0"/>
              <a:t>= </a:t>
            </a:r>
            <a:r>
              <a:rPr lang="pt-BR" sz="1100" b="1" kern="1200" dirty="0" smtClean="0">
                <a:solidFill>
                  <a:schemeClr val="tx1"/>
                </a:solidFill>
                <a:effectLst/>
                <a:latin typeface="+mn-lt"/>
                <a:ea typeface="+mn-ea"/>
                <a:cs typeface="+mn-cs"/>
              </a:rPr>
              <a:t>"</a:t>
            </a:r>
            <a:r>
              <a:rPr lang="pt-BR" sz="1100" b="1" kern="1200" dirty="0" err="1" smtClean="0">
                <a:solidFill>
                  <a:schemeClr val="tx1"/>
                </a:solidFill>
                <a:effectLst/>
                <a:latin typeface="+mn-lt"/>
                <a:ea typeface="+mn-ea"/>
                <a:cs typeface="+mn-cs"/>
              </a:rPr>
              <a:t>Error</a:t>
            </a:r>
            <a:r>
              <a:rPr lang="pt-BR" sz="1100" b="1" kern="1200" dirty="0" smtClean="0">
                <a:solidFill>
                  <a:schemeClr val="tx1"/>
                </a:solidFill>
                <a:effectLst/>
                <a:latin typeface="+mn-lt"/>
                <a:ea typeface="+mn-ea"/>
                <a:cs typeface="+mn-cs"/>
              </a:rPr>
              <a:t>"</a:t>
            </a:r>
            <a:r>
              <a:rPr lang="pt-BR" dirty="0" smtClean="0"/>
              <a:t>;</a:t>
            </a:r>
            <a:br>
              <a:rPr lang="pt-BR" dirty="0" smtClean="0"/>
            </a:br>
            <a:r>
              <a:rPr lang="pt-BR" dirty="0" smtClean="0"/>
              <a:t>    }</a:t>
            </a:r>
            <a:br>
              <a:rPr lang="pt-BR" dirty="0" smtClean="0"/>
            </a:br>
            <a:r>
              <a:rPr lang="pt-BR" dirty="0" smtClean="0"/>
              <a:t>  );</a:t>
            </a:r>
            <a:br>
              <a:rPr lang="pt-BR" dirty="0" smtClean="0"/>
            </a:br>
            <a:r>
              <a:rPr lang="pt-BR" dirty="0" smtClean="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pt-BR"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pt-BR" baseline="0" dirty="0" err="1" smtClean="0"/>
              <a:t>Let’s</a:t>
            </a:r>
            <a:r>
              <a:rPr lang="pt-BR" baseline="0" dirty="0" smtClean="0"/>
              <a:t> </a:t>
            </a:r>
            <a:r>
              <a:rPr lang="pt-BR" baseline="0" dirty="0" err="1" smtClean="0"/>
              <a:t>add</a:t>
            </a:r>
            <a:r>
              <a:rPr lang="pt-BR" baseline="0" dirty="0" smtClean="0"/>
              <a:t> </a:t>
            </a:r>
            <a:r>
              <a:rPr lang="pt-BR" baseline="0" dirty="0" err="1" smtClean="0"/>
              <a:t>the</a:t>
            </a:r>
            <a:r>
              <a:rPr lang="pt-BR" baseline="0" dirty="0" smtClean="0"/>
              <a:t> </a:t>
            </a:r>
            <a:r>
              <a:rPr lang="pt-BR" baseline="0" dirty="0" err="1" smtClean="0"/>
              <a:t>message</a:t>
            </a:r>
            <a:r>
              <a:rPr lang="pt-BR" baseline="0" dirty="0" smtClean="0"/>
              <a:t> </a:t>
            </a:r>
            <a:r>
              <a:rPr lang="pt-BR" baseline="0" dirty="0" err="1" smtClean="0"/>
              <a:t>alson</a:t>
            </a:r>
            <a:r>
              <a:rPr lang="pt-BR" baseline="0" dirty="0" smtClean="0"/>
              <a:t> in </a:t>
            </a:r>
            <a:r>
              <a:rPr lang="pt-BR" baseline="0" dirty="0" err="1" smtClean="0"/>
              <a:t>the</a:t>
            </a:r>
            <a:r>
              <a:rPr lang="pt-BR" baseline="0" dirty="0" smtClean="0"/>
              <a:t> </a:t>
            </a:r>
            <a:r>
              <a:rPr lang="pt-BR" baseline="0" dirty="0" err="1" smtClean="0"/>
              <a:t>html</a:t>
            </a:r>
            <a:r>
              <a:rPr lang="pt-BR" baseline="0" dirty="0" smtClean="0"/>
              <a:t> </a:t>
            </a:r>
            <a:r>
              <a:rPr lang="pt-BR" baseline="0" dirty="0" err="1" smtClean="0"/>
              <a:t>page</a:t>
            </a: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aseline="0" dirty="0" smtClean="0"/>
              <a:t>{{</a:t>
            </a:r>
            <a:r>
              <a:rPr lang="pt-BR" baseline="0" dirty="0" err="1" smtClean="0"/>
              <a:t>message</a:t>
            </a:r>
            <a:r>
              <a:rPr lang="pt-BR"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aseline="0" dirty="0" err="1" smtClean="0"/>
              <a:t>Now</a:t>
            </a:r>
            <a:r>
              <a:rPr lang="pt-BR" baseline="0" dirty="0" smtClean="0"/>
              <a:t> </a:t>
            </a:r>
            <a:r>
              <a:rPr lang="pt-BR" baseline="0" dirty="0" err="1" smtClean="0"/>
              <a:t>we</a:t>
            </a:r>
            <a:r>
              <a:rPr lang="pt-BR" baseline="0" dirty="0" smtClean="0"/>
              <a:t> </a:t>
            </a:r>
            <a:r>
              <a:rPr lang="pt-BR" baseline="0" dirty="0" err="1" smtClean="0"/>
              <a:t>can</a:t>
            </a:r>
            <a:r>
              <a:rPr lang="pt-BR" baseline="0" dirty="0" smtClean="0"/>
              <a:t> start </a:t>
            </a:r>
            <a:r>
              <a:rPr lang="pt-BR" baseline="0" dirty="0" err="1" smtClean="0"/>
              <a:t>the</a:t>
            </a:r>
            <a:r>
              <a:rPr lang="pt-BR" baseline="0" dirty="0" smtClean="0"/>
              <a:t> Spring 5 </a:t>
            </a:r>
            <a:r>
              <a:rPr lang="pt-BR" baseline="0" dirty="0" err="1" smtClean="0"/>
              <a:t>applicaiton</a:t>
            </a:r>
            <a:r>
              <a:rPr lang="pt-BR" baseline="0" dirty="0" smtClean="0"/>
              <a:t> </a:t>
            </a:r>
            <a:r>
              <a:rPr lang="pt-BR" baseline="0" dirty="0" err="1" smtClean="0"/>
              <a:t>on</a:t>
            </a:r>
            <a:r>
              <a:rPr lang="pt-BR" baseline="0" dirty="0" smtClean="0"/>
              <a:t> </a:t>
            </a:r>
            <a:r>
              <a:rPr lang="pt-BR" baseline="0" dirty="0" err="1" smtClean="0"/>
              <a:t>the</a:t>
            </a:r>
            <a:r>
              <a:rPr lang="pt-BR" baseline="0" dirty="0" smtClean="0"/>
              <a:t> </a:t>
            </a:r>
            <a:r>
              <a:rPr lang="pt-BR" baseline="0" dirty="0" err="1" smtClean="0"/>
              <a:t>port</a:t>
            </a:r>
            <a:r>
              <a:rPr lang="pt-BR" baseline="0" dirty="0" smtClean="0"/>
              <a:t> 8080</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aseline="0" dirty="0" err="1" smtClean="0"/>
              <a:t>And</a:t>
            </a:r>
            <a:r>
              <a:rPr lang="pt-BR" baseline="0" dirty="0" smtClean="0"/>
              <a:t> </a:t>
            </a:r>
            <a:r>
              <a:rPr lang="pt-BR" baseline="0" dirty="0" err="1" smtClean="0"/>
              <a:t>the</a:t>
            </a:r>
            <a:r>
              <a:rPr lang="pt-BR" baseline="0" dirty="0" smtClean="0"/>
              <a:t> angular 2 </a:t>
            </a:r>
            <a:r>
              <a:rPr lang="pt-BR" baseline="0" dirty="0" err="1" smtClean="0"/>
              <a:t>application</a:t>
            </a:r>
            <a:r>
              <a:rPr lang="pt-BR" baseline="0" dirty="0" smtClean="0"/>
              <a:t> </a:t>
            </a:r>
            <a:r>
              <a:rPr lang="pt-BR" baseline="0" dirty="0" err="1" smtClean="0"/>
              <a:t>from</a:t>
            </a:r>
            <a:r>
              <a:rPr lang="pt-BR" baseline="0" dirty="0" smtClean="0"/>
              <a:t> </a:t>
            </a:r>
            <a:r>
              <a:rPr lang="pt-BR" baseline="0" dirty="0" err="1" smtClean="0"/>
              <a:t>the</a:t>
            </a:r>
            <a:r>
              <a:rPr lang="pt-BR" baseline="0" dirty="0" smtClean="0"/>
              <a:t> terminal, </a:t>
            </a:r>
            <a:r>
              <a:rPr lang="pt-BR" baseline="0" dirty="0" err="1" smtClean="0"/>
              <a:t>with</a:t>
            </a:r>
            <a:r>
              <a:rPr lang="pt-BR" baseline="0" dirty="0" smtClean="0"/>
              <a:t> </a:t>
            </a:r>
            <a:r>
              <a:rPr lang="pt-BR" baseline="0" dirty="0" err="1" smtClean="0"/>
              <a:t>the</a:t>
            </a:r>
            <a:r>
              <a:rPr lang="pt-BR" baseline="0" dirty="0" smtClean="0"/>
              <a:t> </a:t>
            </a:r>
            <a:r>
              <a:rPr lang="pt-BR" baseline="0" dirty="0" err="1" smtClean="0"/>
              <a:t>npm</a:t>
            </a:r>
            <a:r>
              <a:rPr lang="pt-BR" baseline="0" dirty="0" smtClean="0"/>
              <a:t> </a:t>
            </a:r>
            <a:r>
              <a:rPr lang="pt-BR" baseline="0" dirty="0" err="1" smtClean="0"/>
              <a:t>command</a:t>
            </a:r>
            <a:r>
              <a:rPr lang="pt-BR" baseline="0" dirty="0" smtClean="0"/>
              <a:t> </a:t>
            </a:r>
            <a:r>
              <a:rPr lang="pt-BR" baseline="0" dirty="0" err="1" smtClean="0"/>
              <a:t>npm</a:t>
            </a:r>
            <a:r>
              <a:rPr lang="pt-BR" baseline="0" dirty="0" smtClean="0"/>
              <a:t> start </a:t>
            </a:r>
            <a:r>
              <a:rPr lang="pt-BR" baseline="0" dirty="0" err="1" smtClean="0"/>
              <a:t>on</a:t>
            </a:r>
            <a:r>
              <a:rPr lang="pt-BR" baseline="0" dirty="0" smtClean="0"/>
              <a:t> </a:t>
            </a:r>
            <a:r>
              <a:rPr lang="pt-BR" baseline="0" dirty="0" err="1" smtClean="0"/>
              <a:t>the</a:t>
            </a:r>
            <a:r>
              <a:rPr lang="pt-BR" baseline="0" dirty="0" smtClean="0"/>
              <a:t> </a:t>
            </a:r>
            <a:r>
              <a:rPr lang="pt-BR" baseline="0" dirty="0" err="1" smtClean="0"/>
              <a:t>port</a:t>
            </a:r>
            <a:r>
              <a:rPr lang="pt-BR" baseline="0" dirty="0" smtClean="0"/>
              <a:t> 4200</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p:txBody>
      </p:sp>
    </p:spTree>
    <p:extLst>
      <p:ext uri="{BB962C8B-B14F-4D97-AF65-F5344CB8AC3E}">
        <p14:creationId xmlns:p14="http://schemas.microsoft.com/office/powerpoint/2010/main" val="1493995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Let’s summarize what we saw in this video, we</a:t>
            </a:r>
            <a:r>
              <a:rPr lang="en-US" baseline="0" dirty="0" smtClean="0"/>
              <a:t> saw:</a:t>
            </a:r>
          </a:p>
          <a:p>
            <a:pPr marL="342900" indent="-342900">
              <a:spcAft>
                <a:spcPts val="1000"/>
              </a:spcAft>
              <a:buFont typeface="Arial" charset="0"/>
              <a:buChar char="•"/>
            </a:pPr>
            <a:r>
              <a:rPr lang="en-US" sz="1100" b="1" dirty="0" smtClean="0">
                <a:solidFill>
                  <a:schemeClr val="accent4"/>
                </a:solidFill>
              </a:rPr>
              <a:t>Create a data form storage application Back End</a:t>
            </a:r>
          </a:p>
          <a:p>
            <a:pPr marL="342900" indent="-342900">
              <a:spcAft>
                <a:spcPts val="1000"/>
              </a:spcAft>
              <a:buFont typeface="Arial" charset="0"/>
              <a:buChar char="•"/>
            </a:pPr>
            <a:r>
              <a:rPr lang="en-US" sz="1100" b="1" dirty="0" smtClean="0">
                <a:solidFill>
                  <a:schemeClr val="accent4"/>
                </a:solidFill>
              </a:rPr>
              <a:t>Create a data form storage application Front End</a:t>
            </a:r>
          </a:p>
        </p:txBody>
      </p:sp>
    </p:spTree>
    <p:extLst>
      <p:ext uri="{BB962C8B-B14F-4D97-AF65-F5344CB8AC3E}">
        <p14:creationId xmlns:p14="http://schemas.microsoft.com/office/powerpoint/2010/main" val="1499515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W</a:t>
            </a:r>
            <a:r>
              <a:rPr lang="en" dirty="0" smtClean="0"/>
              <a:t>e are going to learn</a:t>
            </a:r>
          </a:p>
          <a:p>
            <a:endParaRPr lang="en" b="1" dirty="0" smtClean="0"/>
          </a:p>
          <a:p>
            <a:pPr marL="457200" indent="-355600">
              <a:buFont typeface="Calibri"/>
              <a:buChar char="●"/>
            </a:pPr>
            <a:r>
              <a:rPr lang="en-US" dirty="0" smtClean="0"/>
              <a:t>Angular 2 Single page Application in Spring 5</a:t>
            </a:r>
          </a:p>
          <a:p>
            <a:pPr marL="457200" indent="-355600">
              <a:buFont typeface="Calibri"/>
              <a:buChar char="●"/>
            </a:pPr>
            <a:r>
              <a:rPr lang="en-US" dirty="0" smtClean="0"/>
              <a:t>Store Angular 2 Data Form in Spring 5</a:t>
            </a:r>
            <a:endParaRPr lang="en" dirty="0" smtClean="0"/>
          </a:p>
          <a:p>
            <a:pPr lvl="0" rtl="0">
              <a:spcBef>
                <a:spcPts val="0"/>
              </a:spcBef>
              <a:buNone/>
            </a:pPr>
            <a:endParaRPr lang="en" dirty="0"/>
          </a:p>
        </p:txBody>
      </p:sp>
    </p:spTree>
    <p:extLst>
      <p:ext uri="{BB962C8B-B14F-4D97-AF65-F5344CB8AC3E}">
        <p14:creationId xmlns:p14="http://schemas.microsoft.com/office/powerpoint/2010/main" val="1996581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This first video</a:t>
            </a:r>
            <a:r>
              <a:rPr lang="en-US" baseline="0" dirty="0" smtClean="0"/>
              <a:t> is about </a:t>
            </a:r>
            <a:r>
              <a:rPr lang="en-US" dirty="0" smtClean="0"/>
              <a:t>How to create </a:t>
            </a:r>
            <a:r>
              <a:rPr lang="en-US" sz="1100" dirty="0" smtClean="0"/>
              <a:t>Angular 2 Single page Application in Spring 5</a:t>
            </a:r>
            <a:endParaRPr dirty="0"/>
          </a:p>
        </p:txBody>
      </p:sp>
    </p:spTree>
    <p:extLst>
      <p:ext uri="{BB962C8B-B14F-4D97-AF65-F5344CB8AC3E}">
        <p14:creationId xmlns:p14="http://schemas.microsoft.com/office/powerpoint/2010/main" val="1497973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101600" indent="0">
              <a:buClr>
                <a:srgbClr val="434343"/>
              </a:buClr>
              <a:buFont typeface="Calibri"/>
              <a:buNone/>
            </a:pPr>
            <a:r>
              <a:rPr lang="en-US" sz="1100" dirty="0" smtClean="0">
                <a:solidFill>
                  <a:srgbClr val="434343"/>
                </a:solidFill>
              </a:rPr>
              <a:t>In this video, we are going to take a look at:</a:t>
            </a:r>
          </a:p>
          <a:p>
            <a:pPr marL="273050" indent="-171450">
              <a:buClr>
                <a:srgbClr val="434343"/>
              </a:buClr>
              <a:buFont typeface="Arial" charset="0"/>
              <a:buChar char="•"/>
            </a:pPr>
            <a:r>
              <a:rPr lang="en-US" sz="1100" dirty="0" smtClean="0"/>
              <a:t>How to run a single page</a:t>
            </a:r>
            <a:r>
              <a:rPr lang="en-US" sz="1100" baseline="0" dirty="0" smtClean="0"/>
              <a:t> Angular 2 application </a:t>
            </a:r>
            <a:r>
              <a:rPr lang="en-US" sz="1100" dirty="0" smtClean="0">
                <a:solidFill>
                  <a:srgbClr val="434343"/>
                </a:solidFill>
              </a:rPr>
              <a:t>embedded in </a:t>
            </a:r>
            <a:r>
              <a:rPr lang="en-US" sz="1100" baseline="0" dirty="0" smtClean="0"/>
              <a:t>Spring </a:t>
            </a:r>
            <a:r>
              <a:rPr lang="en-US" sz="1100" baseline="0" dirty="0" smtClean="0"/>
              <a:t>5</a:t>
            </a:r>
          </a:p>
          <a:p>
            <a:pPr marL="273050" indent="-171450">
              <a:buClr>
                <a:srgbClr val="434343"/>
              </a:buClr>
              <a:buFont typeface="Arial" charset="0"/>
              <a:buChar char="•"/>
            </a:pPr>
            <a:r>
              <a:rPr lang="en-US" sz="1100" smtClean="0"/>
              <a:t>How to run a single page</a:t>
            </a:r>
            <a:r>
              <a:rPr lang="en-US" sz="1100" baseline="0" smtClean="0"/>
              <a:t> Angular 2 application alongside Spring 5</a:t>
            </a:r>
            <a:endParaRPr lang="en-US" sz="1100" dirty="0" smtClean="0"/>
          </a:p>
        </p:txBody>
      </p:sp>
    </p:spTree>
    <p:extLst>
      <p:ext uri="{BB962C8B-B14F-4D97-AF65-F5344CB8AC3E}">
        <p14:creationId xmlns:p14="http://schemas.microsoft.com/office/powerpoint/2010/main" val="590751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kern="1200" dirty="0" smtClean="0">
                <a:solidFill>
                  <a:schemeClr val="tx1"/>
                </a:solidFill>
                <a:effectLst/>
                <a:latin typeface="+mn-lt"/>
                <a:ea typeface="+mn-ea"/>
                <a:cs typeface="+mn-cs"/>
              </a:rPr>
              <a:t>To create</a:t>
            </a:r>
            <a:r>
              <a:rPr lang="en-US" sz="1100" b="0" i="0" kern="1200" baseline="0" dirty="0" smtClean="0">
                <a:solidFill>
                  <a:schemeClr val="tx1"/>
                </a:solidFill>
                <a:effectLst/>
                <a:latin typeface="+mn-lt"/>
                <a:ea typeface="+mn-ea"/>
                <a:cs typeface="+mn-cs"/>
              </a:rPr>
              <a:t> our application we will start again from the spring initializer tool, let’s open the browser and navigate to https://</a:t>
            </a:r>
            <a:r>
              <a:rPr lang="en-US" sz="1100" b="0" i="0" kern="1200" baseline="0" dirty="0" err="1" smtClean="0">
                <a:solidFill>
                  <a:schemeClr val="tx1"/>
                </a:solidFill>
                <a:effectLst/>
                <a:latin typeface="+mn-lt"/>
                <a:ea typeface="+mn-ea"/>
                <a:cs typeface="+mn-cs"/>
              </a:rPr>
              <a:t>start.spring.io</a:t>
            </a:r>
            <a:r>
              <a:rPr lang="en-US" sz="1100" b="0" i="0" kern="1200" baseline="0" dirty="0" smtClean="0">
                <a:solidFill>
                  <a:schemeClr val="tx1"/>
                </a:solidFill>
                <a:effectLst/>
                <a:latin typeface="+mn-lt"/>
                <a:ea typeface="+mn-ea"/>
                <a:cs typeface="+mn-cs"/>
              </a:rPr>
              <a:t>/.</a:t>
            </a:r>
          </a:p>
          <a:p>
            <a:endParaRPr lang="en-US" sz="1100" b="1"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baseline="0" dirty="0" smtClean="0">
                <a:solidFill>
                  <a:schemeClr val="tx1"/>
                </a:solidFill>
                <a:effectLst/>
                <a:latin typeface="+mn-lt"/>
                <a:ea typeface="+mn-ea"/>
                <a:cs typeface="+mn-cs"/>
              </a:rPr>
              <a:t>As usual to be able to use Spring 5 we need to select </a:t>
            </a:r>
            <a:r>
              <a:rPr lang="en-US" sz="1100" b="0" baseline="0" dirty="0" smtClean="0">
                <a:solidFill>
                  <a:srgbClr val="434343"/>
                </a:solidFill>
              </a:rPr>
              <a:t>version 2.0.0 Snapshot.  </a:t>
            </a:r>
          </a:p>
          <a:p>
            <a:r>
              <a:rPr lang="en-US" sz="1100" baseline="0" dirty="0" smtClean="0">
                <a:solidFill>
                  <a:srgbClr val="434343"/>
                </a:solidFill>
              </a:rPr>
              <a:t>Let’s name it </a:t>
            </a:r>
            <a:r>
              <a:rPr lang="en-US" sz="1100" baseline="0" dirty="0" err="1" smtClean="0">
                <a:solidFill>
                  <a:srgbClr val="434343"/>
                </a:solidFill>
              </a:rPr>
              <a:t>singlepage</a:t>
            </a:r>
            <a:r>
              <a:rPr lang="en-US" sz="1100" baseline="0" dirty="0" smtClean="0">
                <a:solidFill>
                  <a:srgbClr val="434343"/>
                </a:solidFill>
              </a:rPr>
              <a:t> and let’s select </a:t>
            </a:r>
          </a:p>
          <a:p>
            <a:pPr marL="171450" indent="-171450">
              <a:buFont typeface="Arial" charset="0"/>
              <a:buChar char="•"/>
            </a:pPr>
            <a:r>
              <a:rPr lang="en-US" sz="1100" b="0" i="0" kern="1200" dirty="0" smtClean="0">
                <a:solidFill>
                  <a:schemeClr val="tx1"/>
                </a:solidFill>
                <a:effectLst/>
                <a:latin typeface="+mn-lt"/>
                <a:ea typeface="+mn-ea"/>
                <a:cs typeface="+mn-cs"/>
              </a:rPr>
              <a:t>Web</a:t>
            </a:r>
          </a:p>
          <a:p>
            <a:pPr marL="171450" indent="-171450">
              <a:buFont typeface="Arial" charset="0"/>
              <a:buChar char="•"/>
            </a:pPr>
            <a:r>
              <a:rPr lang="en-US" sz="1100" b="0" i="0" kern="1200" dirty="0" smtClean="0">
                <a:solidFill>
                  <a:schemeClr val="tx1"/>
                </a:solidFill>
                <a:effectLst/>
                <a:latin typeface="+mn-lt"/>
                <a:ea typeface="+mn-ea"/>
                <a:cs typeface="+mn-cs"/>
              </a:rPr>
              <a:t>Lombok</a:t>
            </a:r>
          </a:p>
          <a:p>
            <a:pPr marL="171450" indent="-171450">
              <a:buFont typeface="Arial" charset="0"/>
              <a:buChar char="•"/>
            </a:pPr>
            <a:r>
              <a:rPr lang="en-US" sz="1100" b="0" i="0" kern="1200" dirty="0" smtClean="0">
                <a:solidFill>
                  <a:schemeClr val="tx1"/>
                </a:solidFill>
                <a:effectLst/>
                <a:latin typeface="+mn-lt"/>
                <a:ea typeface="+mn-ea"/>
                <a:cs typeface="+mn-cs"/>
              </a:rPr>
              <a:t>H2</a:t>
            </a:r>
          </a:p>
          <a:p>
            <a:pPr marL="171450" indent="-171450">
              <a:buFont typeface="Arial" charset="0"/>
              <a:buChar char="•"/>
            </a:pPr>
            <a:r>
              <a:rPr lang="en-US" sz="1100" b="0" i="0" kern="1200" dirty="0" smtClean="0">
                <a:solidFill>
                  <a:schemeClr val="tx1"/>
                </a:solidFill>
                <a:effectLst/>
                <a:latin typeface="+mn-lt"/>
                <a:ea typeface="+mn-ea"/>
                <a:cs typeface="+mn-cs"/>
              </a:rPr>
              <a:t>Rest Repositories </a:t>
            </a:r>
          </a:p>
          <a:p>
            <a:pPr marL="171450" indent="-171450">
              <a:buFont typeface="Arial" charset="0"/>
              <a:buChar char="•"/>
            </a:pPr>
            <a:r>
              <a:rPr lang="en-US" sz="1100" b="0" i="0" kern="1200" dirty="0" smtClean="0">
                <a:solidFill>
                  <a:schemeClr val="tx1"/>
                </a:solidFill>
                <a:effectLst/>
                <a:latin typeface="+mn-lt"/>
                <a:ea typeface="+mn-ea"/>
                <a:cs typeface="+mn-cs"/>
              </a:rPr>
              <a:t>JPA</a:t>
            </a:r>
          </a:p>
          <a:p>
            <a:pPr marL="171450" indent="-171450">
              <a:buFont typeface="Arial" charset="0"/>
              <a:buChar char="•"/>
            </a:pPr>
            <a:r>
              <a:rPr lang="en-US" sz="1100" b="0" i="0" kern="1200" dirty="0" err="1" smtClean="0">
                <a:solidFill>
                  <a:schemeClr val="tx1"/>
                </a:solidFill>
                <a:effectLst/>
                <a:latin typeface="+mn-lt"/>
                <a:ea typeface="+mn-ea"/>
                <a:cs typeface="+mn-cs"/>
              </a:rPr>
              <a:t>DevTools</a:t>
            </a:r>
            <a:endParaRPr lang="en-US" sz="11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sz="1100" b="0" i="0" kern="1200" dirty="0" smtClean="0">
                <a:solidFill>
                  <a:schemeClr val="tx1"/>
                </a:solidFill>
                <a:effectLst/>
                <a:latin typeface="+mn-lt"/>
                <a:ea typeface="+mn-ea"/>
                <a:cs typeface="+mn-cs"/>
              </a:rPr>
              <a:t>We already have seen Lombok</a:t>
            </a:r>
            <a:r>
              <a:rPr lang="en-US" sz="1100" b="0" i="0" kern="1200" baseline="0" dirty="0" smtClean="0">
                <a:solidFill>
                  <a:schemeClr val="tx1"/>
                </a:solidFill>
                <a:effectLst/>
                <a:latin typeface="+mn-lt"/>
                <a:ea typeface="+mn-ea"/>
                <a:cs typeface="+mn-cs"/>
              </a:rPr>
              <a:t> &amp;</a:t>
            </a:r>
            <a:r>
              <a:rPr lang="en-US" sz="1100" b="0" i="0" kern="1200" dirty="0" smtClean="0">
                <a:solidFill>
                  <a:schemeClr val="tx1"/>
                </a:solidFill>
                <a:effectLst/>
                <a:latin typeface="+mn-lt"/>
                <a:ea typeface="+mn-ea"/>
                <a:cs typeface="+mn-cs"/>
              </a:rPr>
              <a:t> Web modules,</a:t>
            </a:r>
            <a:endParaRPr lang="en-US" sz="1100" b="0" i="0" kern="1200" baseline="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100" b="0" i="0" kern="1200" baseline="0" dirty="0" smtClean="0">
                <a:solidFill>
                  <a:schemeClr val="tx1"/>
                </a:solidFill>
                <a:effectLst/>
                <a:latin typeface="+mn-lt"/>
                <a:ea typeface="+mn-ea"/>
                <a:cs typeface="+mn-cs"/>
              </a:rPr>
              <a:t>H2 is an in memory database,</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100" b="0" i="0" kern="1200" baseline="0" dirty="0" smtClean="0">
                <a:solidFill>
                  <a:schemeClr val="tx1"/>
                </a:solidFill>
                <a:effectLst/>
                <a:latin typeface="+mn-lt"/>
                <a:ea typeface="+mn-ea"/>
                <a:cs typeface="+mn-cs"/>
              </a:rPr>
              <a:t>Rest Repository expose spring data repository over Rest end points,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100" b="0" i="0" kern="1200" baseline="0" dirty="0" smtClean="0">
                <a:solidFill>
                  <a:schemeClr val="tx1"/>
                </a:solidFill>
                <a:effectLst/>
                <a:latin typeface="+mn-lt"/>
                <a:ea typeface="+mn-ea"/>
                <a:cs typeface="+mn-cs"/>
              </a:rPr>
              <a:t>JPA is the java persistence </a:t>
            </a:r>
            <a:r>
              <a:rPr lang="en-US" sz="1100" b="0" i="0" kern="1200" baseline="0" dirty="0" err="1" smtClean="0">
                <a:solidFill>
                  <a:schemeClr val="tx1"/>
                </a:solidFill>
                <a:effectLst/>
                <a:latin typeface="+mn-lt"/>
                <a:ea typeface="+mn-ea"/>
                <a:cs typeface="+mn-cs"/>
              </a:rPr>
              <a:t>api</a:t>
            </a:r>
            <a:r>
              <a:rPr lang="en-US" sz="1100" b="0" i="0" kern="1200" baseline="0" dirty="0" smtClean="0">
                <a:solidFill>
                  <a:schemeClr val="tx1"/>
                </a:solidFill>
                <a:effectLst/>
                <a:latin typeface="+mn-lt"/>
                <a:ea typeface="+mn-ea"/>
                <a:cs typeface="+mn-cs"/>
              </a:rPr>
              <a:t> throw we will store data in our db.</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100" b="0" i="0" kern="1200" baseline="0" dirty="0" smtClean="0">
                <a:solidFill>
                  <a:schemeClr val="tx1"/>
                </a:solidFill>
                <a:effectLst/>
                <a:latin typeface="+mn-lt"/>
                <a:ea typeface="+mn-ea"/>
                <a:cs typeface="+mn-cs"/>
              </a:rPr>
              <a:t>and </a:t>
            </a:r>
            <a:r>
              <a:rPr lang="en-US" sz="1100" b="0" i="0" kern="1200" baseline="0" dirty="0" err="1" smtClean="0">
                <a:solidFill>
                  <a:schemeClr val="tx1"/>
                </a:solidFill>
                <a:effectLst/>
                <a:latin typeface="+mn-lt"/>
                <a:ea typeface="+mn-ea"/>
                <a:cs typeface="+mn-cs"/>
              </a:rPr>
              <a:t>DevTools</a:t>
            </a:r>
            <a:r>
              <a:rPr lang="en-US" sz="1100" b="0" i="0" kern="1200" baseline="0" dirty="0" smtClean="0">
                <a:solidFill>
                  <a:schemeClr val="tx1"/>
                </a:solidFill>
                <a:effectLst/>
                <a:latin typeface="+mn-lt"/>
                <a:ea typeface="+mn-ea"/>
                <a:cs typeface="+mn-cs"/>
              </a:rPr>
              <a:t> is the module that will allow us to hot reload the Angular 2 app when we will made changes to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kern="1200" dirty="0" smtClean="0">
                <a:solidFill>
                  <a:schemeClr val="tx1"/>
                </a:solidFill>
                <a:effectLst/>
                <a:latin typeface="+mn-lt"/>
                <a:ea typeface="+mn-ea"/>
                <a:cs typeface="+mn-cs"/>
              </a:rPr>
              <a:t>And before generate the app we need to</a:t>
            </a:r>
            <a:r>
              <a:rPr lang="en-US" sz="1100" b="1" i="0" kern="1200" baseline="0" dirty="0" smtClean="0">
                <a:solidFill>
                  <a:schemeClr val="tx1"/>
                </a:solidFill>
                <a:effectLst/>
                <a:latin typeface="+mn-lt"/>
                <a:ea typeface="+mn-ea"/>
                <a:cs typeface="+mn-cs"/>
              </a:rPr>
              <a:t> switch to the full version and select war as packaging, this because our app is going to contains also the front end part.</a:t>
            </a:r>
            <a:endParaRPr lang="en-US" sz="11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effectLst/>
                <a:latin typeface="+mn-lt"/>
                <a:ea typeface="+mn-ea"/>
                <a:cs typeface="+mn-cs"/>
              </a:rPr>
              <a:t>let’s download the generated app, then we need to open the downloaded zip</a:t>
            </a:r>
            <a:r>
              <a:rPr lang="en-US" sz="1100" b="0" i="0" kern="1200" baseline="0" dirty="0" smtClean="0">
                <a:solidFill>
                  <a:schemeClr val="tx1"/>
                </a:solidFill>
                <a:effectLst/>
                <a:latin typeface="+mn-lt"/>
                <a:ea typeface="+mn-ea"/>
                <a:cs typeface="+mn-cs"/>
              </a:rPr>
              <a:t> file, and last step is to i</a:t>
            </a:r>
            <a:r>
              <a:rPr lang="en-US" sz="1100" b="0" i="0" kern="1200" dirty="0" smtClean="0">
                <a:solidFill>
                  <a:schemeClr val="tx1"/>
                </a:solidFill>
                <a:effectLst/>
                <a:latin typeface="+mn-lt"/>
                <a:ea typeface="+mn-ea"/>
                <a:cs typeface="+mn-cs"/>
              </a:rPr>
              <a:t>mport the</a:t>
            </a:r>
            <a:r>
              <a:rPr lang="en-US" sz="1100" b="0" i="0" kern="1200" baseline="0" dirty="0" smtClean="0">
                <a:solidFill>
                  <a:schemeClr val="tx1"/>
                </a:solidFill>
                <a:effectLst/>
                <a:latin typeface="+mn-lt"/>
                <a:ea typeface="+mn-ea"/>
                <a:cs typeface="+mn-cs"/>
              </a:rPr>
              <a:t> source ode</a:t>
            </a:r>
            <a:r>
              <a:rPr lang="en-US" sz="1100" b="0" i="0" kern="1200" dirty="0" smtClean="0">
                <a:solidFill>
                  <a:schemeClr val="tx1"/>
                </a:solidFill>
                <a:effectLst/>
                <a:latin typeface="+mn-lt"/>
                <a:ea typeface="+mn-ea"/>
                <a:cs typeface="+mn-cs"/>
              </a:rPr>
              <a:t> in our editor.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effectLst/>
                <a:latin typeface="+mn-lt"/>
                <a:ea typeface="+mn-ea"/>
                <a:cs typeface="+mn-cs"/>
              </a:rPr>
              <a:t>Now let’s start the app</a:t>
            </a:r>
            <a:r>
              <a:rPr lang="en-US" sz="1100" b="0" i="0" kern="1200" baseline="0" dirty="0" smtClean="0">
                <a:solidFill>
                  <a:schemeClr val="tx1"/>
                </a:solidFill>
                <a:effectLst/>
                <a:latin typeface="+mn-lt"/>
                <a:ea typeface="+mn-ea"/>
                <a:cs typeface="+mn-cs"/>
              </a:rPr>
              <a:t> to check that everything works fine.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baseline="0" dirty="0" smtClean="0">
                <a:solidFill>
                  <a:schemeClr val="tx1"/>
                </a:solidFill>
                <a:effectLst/>
                <a:latin typeface="+mn-lt"/>
                <a:ea typeface="+mn-ea"/>
                <a:cs typeface="+mn-cs"/>
              </a:rPr>
              <a:t>If the application doesn’t run, check the </a:t>
            </a:r>
            <a:r>
              <a:rPr lang="en-US" sz="1100" b="0" i="0" kern="1200" baseline="0" dirty="0" err="1" smtClean="0">
                <a:solidFill>
                  <a:schemeClr val="tx1"/>
                </a:solidFill>
                <a:effectLst/>
                <a:latin typeface="+mn-lt"/>
                <a:ea typeface="+mn-ea"/>
                <a:cs typeface="+mn-cs"/>
              </a:rPr>
              <a:t>pom.xml</a:t>
            </a:r>
            <a:r>
              <a:rPr lang="en-US" sz="1100" b="0" i="0" kern="1200" baseline="0" dirty="0" smtClean="0">
                <a:solidFill>
                  <a:schemeClr val="tx1"/>
                </a:solidFill>
                <a:effectLst/>
                <a:latin typeface="+mn-lt"/>
                <a:ea typeface="+mn-ea"/>
                <a:cs typeface="+mn-cs"/>
              </a:rPr>
              <a:t>, and comment out the following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&lt;scope&gt;provided&lt;/scope&gt;</a:t>
            </a:r>
            <a:endParaRPr lang="en-US" sz="11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baseline="0" dirty="0" smtClean="0">
                <a:solidFill>
                  <a:schemeClr val="tx1"/>
                </a:solidFill>
                <a:effectLst/>
                <a:latin typeface="+mn-lt"/>
                <a:ea typeface="+mn-ea"/>
                <a:cs typeface="+mn-cs"/>
              </a:rPr>
              <a:t>After that we have verified that everything works we can stop the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baseline="0" dirty="0" smtClean="0">
                <a:solidFill>
                  <a:schemeClr val="tx1"/>
                </a:solidFill>
                <a:effectLst/>
                <a:latin typeface="+mn-lt"/>
                <a:ea typeface="+mn-ea"/>
                <a:cs typeface="+mn-cs"/>
              </a:rPr>
              <a:t>Next step is to create the Angular 2 application, to do so we need to navigate inside the main folder of our Spring application and run the Angular CLI command: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ng new frontend   (…from the terminal)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baseline="0" dirty="0" smtClean="0">
                <a:solidFill>
                  <a:schemeClr val="tx1"/>
                </a:solidFill>
                <a:effectLst/>
                <a:latin typeface="+mn-lt"/>
                <a:ea typeface="+mn-ea"/>
                <a:cs typeface="+mn-cs"/>
              </a:rPr>
              <a:t>Angular CLI use </a:t>
            </a:r>
            <a:r>
              <a:rPr lang="en-US" sz="1100" b="0" i="0" kern="1200" baseline="0" dirty="0" err="1" smtClean="0">
                <a:solidFill>
                  <a:schemeClr val="tx1"/>
                </a:solidFill>
                <a:effectLst/>
                <a:latin typeface="+mn-lt"/>
                <a:ea typeface="+mn-ea"/>
                <a:cs typeface="+mn-cs"/>
              </a:rPr>
              <a:t>webpack</a:t>
            </a:r>
            <a:r>
              <a:rPr lang="en-US" sz="1100" b="0" i="0" kern="1200" baseline="0" dirty="0" smtClean="0">
                <a:solidFill>
                  <a:schemeClr val="tx1"/>
                </a:solidFill>
                <a:effectLst/>
                <a:latin typeface="+mn-lt"/>
                <a:ea typeface="+mn-ea"/>
                <a:cs typeface="+mn-cs"/>
              </a:rPr>
              <a:t> under the hood, </a:t>
            </a:r>
            <a:r>
              <a:rPr lang="en-US" sz="1100" b="0" i="0" kern="1200" baseline="0" dirty="0" err="1" smtClean="0">
                <a:solidFill>
                  <a:schemeClr val="tx1"/>
                </a:solidFill>
                <a:effectLst/>
                <a:latin typeface="+mn-lt"/>
                <a:ea typeface="+mn-ea"/>
                <a:cs typeface="+mn-cs"/>
              </a:rPr>
              <a:t>webpack</a:t>
            </a:r>
            <a:r>
              <a:rPr lang="en-US" sz="1100" b="0" i="0" kern="1200" baseline="0" dirty="0" smtClean="0">
                <a:solidFill>
                  <a:schemeClr val="tx1"/>
                </a:solidFill>
                <a:effectLst/>
                <a:latin typeface="+mn-lt"/>
                <a:ea typeface="+mn-ea"/>
                <a:cs typeface="+mn-cs"/>
              </a:rPr>
              <a:t> is a build tool, and the first thing we need to do is to change the folder where this build tool place the generated files. To do make this change we need to edit the </a:t>
            </a:r>
            <a:r>
              <a:rPr lang="en-US" sz="1100" b="0" i="0" kern="1200" dirty="0" smtClean="0">
                <a:solidFill>
                  <a:schemeClr val="tx1"/>
                </a:solidFill>
                <a:effectLst/>
                <a:latin typeface="+mn-lt"/>
                <a:ea typeface="+mn-ea"/>
                <a:cs typeface="+mn-cs"/>
              </a:rPr>
              <a:t>.angular-</a:t>
            </a:r>
            <a:r>
              <a:rPr lang="en-US" sz="1100" b="0" i="0" kern="1200" dirty="0" err="1" smtClean="0">
                <a:solidFill>
                  <a:schemeClr val="tx1"/>
                </a:solidFill>
                <a:effectLst/>
                <a:latin typeface="+mn-lt"/>
                <a:ea typeface="+mn-ea"/>
                <a:cs typeface="+mn-cs"/>
              </a:rPr>
              <a:t>cli.json</a:t>
            </a:r>
            <a:r>
              <a:rPr lang="en-US" sz="1100" b="0" i="0" kern="1200" dirty="0" smtClean="0">
                <a:solidFill>
                  <a:schemeClr val="tx1"/>
                </a:solidFill>
                <a:effectLst/>
                <a:latin typeface="+mn-lt"/>
                <a:ea typeface="+mn-ea"/>
                <a:cs typeface="+mn-cs"/>
              </a:rPr>
              <a:t> file</a:t>
            </a:r>
            <a:r>
              <a:rPr lang="en-US" sz="1100" b="0" i="0" kern="1200" baseline="0" dirty="0" smtClean="0">
                <a:solidFill>
                  <a:schemeClr val="tx1"/>
                </a:solidFill>
                <a:effectLst/>
                <a:latin typeface="+mn-lt"/>
                <a:ea typeface="+mn-ea"/>
                <a:cs typeface="+mn-cs"/>
              </a:rPr>
              <a:t> and change the </a:t>
            </a:r>
            <a:r>
              <a:rPr lang="en-US" sz="1100" b="0" i="0" kern="1200" baseline="0" dirty="0" err="1" smtClean="0">
                <a:solidFill>
                  <a:schemeClr val="tx1"/>
                </a:solidFill>
                <a:effectLst/>
                <a:latin typeface="+mn-lt"/>
                <a:ea typeface="+mn-ea"/>
                <a:cs typeface="+mn-cs"/>
              </a:rPr>
              <a:t>outdir</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param</a:t>
            </a:r>
            <a:r>
              <a:rPr lang="en-US" sz="1100" b="0" i="0" kern="1200" baseline="0" dirty="0" smtClean="0">
                <a:solidFill>
                  <a:schemeClr val="tx1"/>
                </a:solidFill>
                <a:effectLst/>
                <a:latin typeface="+mn-lt"/>
                <a:ea typeface="+mn-ea"/>
                <a:cs typeface="+mn-cs"/>
              </a:rPr>
              <a:t> and make it point to the static resources folder of our spring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baseline="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a:t>
            </a:r>
            <a:r>
              <a:rPr lang="en-US" sz="1100" b="0" i="0" kern="1200" dirty="0" err="1" smtClean="0">
                <a:solidFill>
                  <a:schemeClr val="tx1"/>
                </a:solidFill>
                <a:effectLst/>
                <a:latin typeface="+mn-lt"/>
                <a:ea typeface="+mn-ea"/>
                <a:cs typeface="+mn-cs"/>
              </a:rPr>
              <a:t>outDir</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src</a:t>
            </a:r>
            <a:r>
              <a:rPr lang="en-US" sz="1100" b="0" i="0" kern="1200" dirty="0" smtClean="0">
                <a:solidFill>
                  <a:schemeClr val="tx1"/>
                </a:solidFill>
                <a:effectLst/>
                <a:latin typeface="+mn-lt"/>
                <a:ea typeface="+mn-ea"/>
                <a:cs typeface="+mn-cs"/>
              </a:rPr>
              <a:t>/main/resources/static",</a:t>
            </a:r>
          </a:p>
          <a:p>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I</a:t>
            </a:r>
            <a:r>
              <a:rPr lang="en-US" sz="1100" b="0" i="0" kern="1200" baseline="0" dirty="0" smtClean="0">
                <a:solidFill>
                  <a:schemeClr val="tx1"/>
                </a:solidFill>
                <a:effectLst/>
                <a:latin typeface="+mn-lt"/>
                <a:ea typeface="+mn-ea"/>
                <a:cs typeface="+mn-cs"/>
              </a:rPr>
              <a:t> also advise to exclude the </a:t>
            </a:r>
            <a:r>
              <a:rPr lang="en-US" sz="1100" b="0" i="0" kern="1200" baseline="0" dirty="0" err="1" smtClean="0">
                <a:solidFill>
                  <a:schemeClr val="tx1"/>
                </a:solidFill>
                <a:effectLst/>
                <a:latin typeface="+mn-lt"/>
                <a:ea typeface="+mn-ea"/>
                <a:cs typeface="+mn-cs"/>
              </a:rPr>
              <a:t>node_modules</a:t>
            </a:r>
            <a:r>
              <a:rPr lang="en-US" sz="1100" b="0" i="0" kern="1200" baseline="0" dirty="0" smtClean="0">
                <a:solidFill>
                  <a:schemeClr val="tx1"/>
                </a:solidFill>
                <a:effectLst/>
                <a:latin typeface="+mn-lt"/>
                <a:ea typeface="+mn-ea"/>
                <a:cs typeface="+mn-cs"/>
              </a:rPr>
              <a:t> folder from the indexing of your editor to make it faster.</a:t>
            </a:r>
            <a:endParaRPr lang="en-US" sz="1100" b="0" i="0" kern="1200" dirty="0" smtClean="0">
              <a:solidFill>
                <a:schemeClr val="tx1"/>
              </a:solidFill>
              <a:effectLst/>
              <a:latin typeface="+mn-lt"/>
              <a:ea typeface="+mn-ea"/>
              <a:cs typeface="+mn-cs"/>
            </a:endParaRPr>
          </a:p>
          <a:p>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If you want to know more about </a:t>
            </a:r>
            <a:r>
              <a:rPr lang="en-US" sz="1100" b="0" i="0" kern="1200" dirty="0" err="1" smtClean="0">
                <a:solidFill>
                  <a:schemeClr val="tx1"/>
                </a:solidFill>
                <a:effectLst/>
                <a:latin typeface="+mn-lt"/>
                <a:ea typeface="+mn-ea"/>
                <a:cs typeface="+mn-cs"/>
              </a:rPr>
              <a:t>webpack</a:t>
            </a:r>
            <a:r>
              <a:rPr lang="en-US" sz="1100" b="0" i="0" kern="1200" baseline="0" dirty="0" smtClean="0">
                <a:solidFill>
                  <a:schemeClr val="tx1"/>
                </a:solidFill>
                <a:effectLst/>
                <a:latin typeface="+mn-lt"/>
                <a:ea typeface="+mn-ea"/>
                <a:cs typeface="+mn-cs"/>
              </a:rPr>
              <a:t>, visit the web site: </a:t>
            </a:r>
          </a:p>
          <a:p>
            <a:pPr marL="171450" indent="-171450">
              <a:buFont typeface="Arial" charset="0"/>
              <a:buChar char="•"/>
            </a:pPr>
            <a:r>
              <a:rPr lang="en-US" sz="1100" b="0" i="0" kern="1200" baseline="0" dirty="0" smtClean="0">
                <a:solidFill>
                  <a:schemeClr val="tx1"/>
                </a:solidFill>
                <a:effectLst/>
                <a:latin typeface="+mn-lt"/>
                <a:ea typeface="+mn-ea"/>
                <a:cs typeface="+mn-cs"/>
              </a:rPr>
              <a:t>https://</a:t>
            </a:r>
            <a:r>
              <a:rPr lang="en-US" sz="1100" b="0" i="0" kern="1200" baseline="0" dirty="0" err="1" smtClean="0">
                <a:solidFill>
                  <a:schemeClr val="tx1"/>
                </a:solidFill>
                <a:effectLst/>
                <a:latin typeface="+mn-lt"/>
                <a:ea typeface="+mn-ea"/>
                <a:cs typeface="+mn-cs"/>
              </a:rPr>
              <a:t>webpack.github.io</a:t>
            </a:r>
            <a:r>
              <a:rPr lang="en-US" sz="1100" b="0" i="0" kern="1200" baseline="0" dirty="0" smtClean="0">
                <a:solidFill>
                  <a:schemeClr val="tx1"/>
                </a:solidFill>
                <a:effectLst/>
                <a:latin typeface="+mn-lt"/>
                <a:ea typeface="+mn-ea"/>
                <a:cs typeface="+mn-cs"/>
              </a:rPr>
              <a:t>/docs/</a:t>
            </a:r>
          </a:p>
          <a:p>
            <a:endParaRPr lang="en-US" sz="1100" b="0" i="0" kern="1200" baseline="0" dirty="0" smtClean="0">
              <a:solidFill>
                <a:schemeClr val="tx1"/>
              </a:solidFill>
              <a:effectLst/>
              <a:latin typeface="+mn-lt"/>
              <a:ea typeface="+mn-ea"/>
              <a:cs typeface="+mn-cs"/>
            </a:endParaRPr>
          </a:p>
          <a:p>
            <a:r>
              <a:rPr lang="en-US" sz="1100" b="0" i="0" kern="1200" baseline="0" dirty="0" smtClean="0">
                <a:solidFill>
                  <a:schemeClr val="tx1"/>
                </a:solidFill>
                <a:effectLst/>
                <a:latin typeface="+mn-lt"/>
                <a:ea typeface="+mn-ea"/>
                <a:cs typeface="+mn-cs"/>
              </a:rPr>
              <a:t>If you want to know all the other properties that you can change in the .angular-</a:t>
            </a:r>
            <a:r>
              <a:rPr lang="en-US" sz="1100" b="0" i="0" kern="1200" baseline="0" dirty="0" err="1" smtClean="0">
                <a:solidFill>
                  <a:schemeClr val="tx1"/>
                </a:solidFill>
                <a:effectLst/>
                <a:latin typeface="+mn-lt"/>
                <a:ea typeface="+mn-ea"/>
                <a:cs typeface="+mn-cs"/>
              </a:rPr>
              <a:t>cli.json</a:t>
            </a:r>
            <a:r>
              <a:rPr lang="en-US" sz="1100" b="0" i="0" kern="1200" baseline="0" dirty="0" smtClean="0">
                <a:solidFill>
                  <a:schemeClr val="tx1"/>
                </a:solidFill>
                <a:effectLst/>
                <a:latin typeface="+mn-lt"/>
                <a:ea typeface="+mn-ea"/>
                <a:cs typeface="+mn-cs"/>
              </a:rPr>
              <a:t> file check the </a:t>
            </a:r>
            <a:r>
              <a:rPr lang="en-US" sz="1100" b="0" i="0" kern="1200" baseline="0" dirty="0" err="1" smtClean="0">
                <a:solidFill>
                  <a:schemeClr val="tx1"/>
                </a:solidFill>
                <a:effectLst/>
                <a:latin typeface="+mn-lt"/>
                <a:ea typeface="+mn-ea"/>
                <a:cs typeface="+mn-cs"/>
              </a:rPr>
              <a:t>wiky</a:t>
            </a:r>
            <a:r>
              <a:rPr lang="en-US" sz="1100" b="0" i="0" kern="1200" baseline="0" dirty="0" smtClean="0">
                <a:solidFill>
                  <a:schemeClr val="tx1"/>
                </a:solidFill>
                <a:effectLst/>
                <a:latin typeface="+mn-lt"/>
                <a:ea typeface="+mn-ea"/>
                <a:cs typeface="+mn-cs"/>
              </a:rPr>
              <a:t> section of the angular CLI project: </a:t>
            </a:r>
          </a:p>
          <a:p>
            <a:pPr marL="171450" indent="-171450">
              <a:buFont typeface="Arial" charset="0"/>
              <a:buChar char="•"/>
            </a:pPr>
            <a:r>
              <a:rPr lang="en-US" sz="1100" b="0" i="0" kern="1200" baseline="0" dirty="0" smtClean="0">
                <a:solidFill>
                  <a:schemeClr val="tx1"/>
                </a:solidFill>
                <a:effectLst/>
                <a:latin typeface="+mn-lt"/>
                <a:ea typeface="+mn-ea"/>
                <a:cs typeface="+mn-cs"/>
              </a:rPr>
              <a:t>https://</a:t>
            </a:r>
            <a:r>
              <a:rPr lang="en-US" sz="1100" b="0" i="0" kern="1200" baseline="0" dirty="0" err="1" smtClean="0">
                <a:solidFill>
                  <a:schemeClr val="tx1"/>
                </a:solidFill>
                <a:effectLst/>
                <a:latin typeface="+mn-lt"/>
                <a:ea typeface="+mn-ea"/>
                <a:cs typeface="+mn-cs"/>
              </a:rPr>
              <a:t>github.com</a:t>
            </a:r>
            <a:r>
              <a:rPr lang="en-US" sz="1100" b="0" i="0" kern="1200" baseline="0" dirty="0" smtClean="0">
                <a:solidFill>
                  <a:schemeClr val="tx1"/>
                </a:solidFill>
                <a:effectLst/>
                <a:latin typeface="+mn-lt"/>
                <a:ea typeface="+mn-ea"/>
                <a:cs typeface="+mn-cs"/>
              </a:rPr>
              <a:t>/angular/angular-cli/wiki/angular-cli</a:t>
            </a:r>
            <a:endParaRPr lang="en-US" sz="1100" b="0" i="0" kern="1200" dirty="0" smtClean="0">
              <a:solidFill>
                <a:schemeClr val="tx1"/>
              </a:solidFill>
              <a:effectLst/>
              <a:latin typeface="+mn-lt"/>
              <a:ea typeface="+mn-ea"/>
              <a:cs typeface="+mn-cs"/>
            </a:endParaRPr>
          </a:p>
          <a:p>
            <a:endParaRPr lang="en-US" dirty="0" smtClean="0"/>
          </a:p>
          <a:p>
            <a:r>
              <a:rPr lang="en-US" dirty="0" smtClean="0"/>
              <a:t>Now that we changed the destination folder of our Angular 2 app we need</a:t>
            </a:r>
            <a:r>
              <a:rPr lang="en-US" baseline="0" dirty="0" smtClean="0"/>
              <a:t> to run the build using the Angular CLI command:</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r>
              <a:rPr lang="en-US" dirty="0" smtClean="0"/>
              <a:t> </a:t>
            </a:r>
            <a:r>
              <a:rPr lang="en-US" sz="1100" kern="1200" dirty="0" smtClean="0">
                <a:solidFill>
                  <a:schemeClr val="tx1"/>
                </a:solidFill>
                <a:latin typeface="+mn-lt"/>
                <a:ea typeface="+mn-ea"/>
                <a:cs typeface="+mn-cs"/>
              </a:rPr>
              <a:t>(…from the terminal move inside the angular 2 app folder</a:t>
            </a:r>
            <a:r>
              <a:rPr lang="en-US" sz="1100" kern="1200" baseline="0" dirty="0" smtClean="0">
                <a:solidFill>
                  <a:schemeClr val="tx1"/>
                </a:solidFill>
                <a:latin typeface="+mn-lt"/>
                <a:ea typeface="+mn-ea"/>
                <a:cs typeface="+mn-cs"/>
              </a:rPr>
              <a:t> and type) </a:t>
            </a:r>
            <a:r>
              <a:rPr lang="en-US" dirty="0" smtClean="0"/>
              <a:t>ng build --watch</a:t>
            </a:r>
            <a:r>
              <a:rPr lang="en-US" sz="1100" kern="1200" dirty="0" smtClean="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we use the</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 -</a:t>
            </a:r>
            <a:r>
              <a:rPr lang="en-US" sz="1100" kern="1200" baseline="0" dirty="0" smtClean="0">
                <a:solidFill>
                  <a:schemeClr val="tx1"/>
                </a:solidFill>
                <a:latin typeface="+mn-lt"/>
                <a:ea typeface="+mn-ea"/>
                <a:cs typeface="+mn-cs"/>
              </a:rPr>
              <a:t> watch command will keep watching for change to our code, and in case will automatically trigger a new build.</a:t>
            </a:r>
            <a:endParaRPr lang="en-US" sz="1100" kern="1200" dirty="0" smtClean="0">
              <a:solidFill>
                <a:schemeClr val="tx1"/>
              </a:solidFill>
              <a:latin typeface="+mn-lt"/>
              <a:ea typeface="+mn-ea"/>
              <a:cs typeface="+mn-cs"/>
            </a:endParaRPr>
          </a:p>
          <a:p>
            <a:endParaRPr lang="en-US" dirty="0" smtClean="0"/>
          </a:p>
          <a:p>
            <a:r>
              <a:rPr lang="en-US" dirty="0" smtClean="0"/>
              <a:t>Let’s also start </a:t>
            </a:r>
            <a:r>
              <a:rPr lang="en-US" baseline="0" dirty="0" smtClean="0"/>
              <a:t>the Spring application and then open the browser and navigate to the address of our Spring application, to check that we can actually see the angular 2 app trough it.</a:t>
            </a:r>
          </a:p>
          <a:p>
            <a:endParaRPr lang="en-US" baseline="0" dirty="0" smtClean="0"/>
          </a:p>
          <a:p>
            <a:r>
              <a:rPr lang="en-US" baseline="0" dirty="0" smtClean="0"/>
              <a:t>The app is there…</a:t>
            </a:r>
          </a:p>
          <a:p>
            <a:endParaRPr lang="en-US" baseline="0" dirty="0" smtClean="0"/>
          </a:p>
          <a:p>
            <a:r>
              <a:rPr lang="en-US" baseline="0" dirty="0" smtClean="0"/>
              <a:t>Now to check how the reload of a code change with the </a:t>
            </a:r>
            <a:r>
              <a:rPr lang="en-US" baseline="0" dirty="0" err="1" smtClean="0"/>
              <a:t>devtool</a:t>
            </a:r>
            <a:r>
              <a:rPr lang="en-US" baseline="0" dirty="0" smtClean="0"/>
              <a:t> modules works let’s try to change something in our Angular 2 app. Open the </a:t>
            </a:r>
            <a:r>
              <a:rPr lang="en-US" baseline="0" dirty="0" err="1" smtClean="0"/>
              <a:t>app.component.html</a:t>
            </a:r>
            <a:r>
              <a:rPr lang="en-US" baseline="0" dirty="0" smtClean="0"/>
              <a:t> and let’s change just a string. The angular build as we already said is in watch mode, so the file inside the “</a:t>
            </a:r>
            <a:r>
              <a:rPr lang="en-US" sz="1100" b="0" i="0" kern="1200" dirty="0" smtClean="0">
                <a:solidFill>
                  <a:schemeClr val="tx1"/>
                </a:solidFill>
                <a:effectLst/>
                <a:latin typeface="+mn-lt"/>
                <a:ea typeface="+mn-ea"/>
                <a:cs typeface="+mn-cs"/>
              </a:rPr>
              <a:t>resources/static” folder of our project</a:t>
            </a:r>
            <a:r>
              <a:rPr lang="en-US" sz="1100" b="0" i="0" kern="1200" baseline="0" dirty="0" smtClean="0">
                <a:solidFill>
                  <a:schemeClr val="tx1"/>
                </a:solidFill>
                <a:effectLst/>
                <a:latin typeface="+mn-lt"/>
                <a:ea typeface="+mn-ea"/>
                <a:cs typeface="+mn-cs"/>
              </a:rPr>
              <a:t> are going to be automatically update, but </a:t>
            </a:r>
            <a:r>
              <a:rPr lang="en-US" baseline="0" dirty="0" smtClean="0"/>
              <a:t>to also bring this change under the Spring Application server we need to rebuild also the backend pressing the build button in this case.</a:t>
            </a:r>
          </a:p>
          <a:p>
            <a:endParaRPr lang="en-US" baseline="0" dirty="0" smtClean="0"/>
          </a:p>
          <a:p>
            <a:r>
              <a:rPr lang="en-US" baseline="0" dirty="0" smtClean="0"/>
              <a:t>To check that the changes have been reflected we need to refresh the browser….some time this operation can take few seconds, so if you don’t see immediately the change keep refreshing.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expose some data through</a:t>
            </a:r>
            <a:r>
              <a:rPr lang="en-US" baseline="0" dirty="0" smtClean="0"/>
              <a:t> a REST API using JPA, H2 and  the Rest repository module of Spring.</a:t>
            </a:r>
            <a:r>
              <a:rPr lang="en-US" dirty="0" smtClean="0"/>
              <a:t/>
            </a:r>
            <a:br>
              <a:rPr lang="en-US" dirty="0" smtClean="0"/>
            </a:b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User.java</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@Entity</a:t>
            </a:r>
            <a:br>
              <a:rPr lang="en-US" sz="1100" kern="1200" dirty="0" smtClean="0">
                <a:solidFill>
                  <a:schemeClr val="tx1"/>
                </a:solidFill>
                <a:effectLst/>
                <a:latin typeface="+mn-lt"/>
                <a:ea typeface="+mn-ea"/>
                <a:cs typeface="+mn-cs"/>
              </a:rPr>
            </a:br>
            <a:r>
              <a:rPr lang="en-US" sz="1100" b="1" kern="1200" dirty="0" smtClean="0">
                <a:solidFill>
                  <a:schemeClr val="tx1"/>
                </a:solidFill>
                <a:effectLst/>
                <a:latin typeface="+mn-lt"/>
                <a:ea typeface="+mn-ea"/>
                <a:cs typeface="+mn-cs"/>
              </a:rPr>
              <a:t>class </a:t>
            </a:r>
            <a:r>
              <a:rPr lang="en-US" dirty="0" smtClean="0"/>
              <a:t>User{</a:t>
            </a:r>
            <a:br>
              <a:rPr lang="en-US" dirty="0" smtClean="0"/>
            </a:br>
            <a:r>
              <a:rPr lang="en-US" dirty="0" smtClean="0"/>
              <a:t/>
            </a:r>
            <a:br>
              <a:rPr lang="en-US" dirty="0" smtClean="0"/>
            </a:br>
            <a:r>
              <a:rPr lang="en-US" dirty="0" smtClean="0"/>
              <a:t>   </a:t>
            </a:r>
            <a:r>
              <a:rPr lang="en-US" sz="1100" kern="1200" dirty="0" smtClean="0">
                <a:solidFill>
                  <a:schemeClr val="tx1"/>
                </a:solidFill>
                <a:effectLst/>
                <a:latin typeface="+mn-lt"/>
                <a:ea typeface="+mn-ea"/>
                <a:cs typeface="+mn-cs"/>
              </a:rPr>
              <a:t>@Id</a:t>
            </a:r>
            <a:br>
              <a:rPr lang="en-US" sz="1100" kern="1200" dirty="0" smtClean="0">
                <a:solidFill>
                  <a:schemeClr val="tx1"/>
                </a:solidFill>
                <a:effectLst/>
                <a:latin typeface="+mn-lt"/>
                <a:ea typeface="+mn-ea"/>
                <a:cs typeface="+mn-cs"/>
              </a:rPr>
            </a:b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GeneratedValue</a:t>
            </a:r>
            <a:r>
              <a:rPr lang="en-US" dirty="0" smtClean="0"/>
              <a:t>(strategy= </a:t>
            </a:r>
            <a:r>
              <a:rPr lang="en-US" dirty="0" err="1" smtClean="0"/>
              <a:t>GenerationType.</a:t>
            </a:r>
            <a:r>
              <a:rPr lang="en-US" sz="1100" b="1" i="1" kern="1200" dirty="0" err="1" smtClean="0">
                <a:solidFill>
                  <a:schemeClr val="tx1"/>
                </a:solidFill>
                <a:effectLst/>
                <a:latin typeface="+mn-lt"/>
                <a:ea typeface="+mn-ea"/>
                <a:cs typeface="+mn-cs"/>
              </a:rPr>
              <a:t>AUTO</a:t>
            </a:r>
            <a:r>
              <a:rPr lang="en-US" dirty="0" smtClean="0"/>
              <a:t>)</a:t>
            </a:r>
            <a:br>
              <a:rPr lang="en-US" dirty="0" smtClean="0"/>
            </a:br>
            <a:r>
              <a:rPr lang="en-US" dirty="0" smtClean="0"/>
              <a:t>   </a:t>
            </a:r>
            <a:r>
              <a:rPr lang="en-US" sz="1100" b="1" kern="1200" dirty="0" smtClean="0">
                <a:solidFill>
                  <a:schemeClr val="tx1"/>
                </a:solidFill>
                <a:effectLst/>
                <a:latin typeface="+mn-lt"/>
                <a:ea typeface="+mn-ea"/>
                <a:cs typeface="+mn-cs"/>
              </a:rPr>
              <a:t>private </a:t>
            </a:r>
            <a:r>
              <a:rPr lang="en-US" dirty="0" smtClean="0"/>
              <a:t>Long </a:t>
            </a:r>
            <a:r>
              <a:rPr lang="en-US" sz="1100" b="1" kern="1200" dirty="0" smtClean="0">
                <a:solidFill>
                  <a:schemeClr val="tx1"/>
                </a:solidFill>
                <a:effectLst/>
                <a:latin typeface="+mn-lt"/>
                <a:ea typeface="+mn-ea"/>
                <a:cs typeface="+mn-cs"/>
              </a:rPr>
              <a:t>id</a:t>
            </a:r>
            <a:r>
              <a:rPr lang="en-US" dirty="0" smtClean="0"/>
              <a:t>;</a:t>
            </a:r>
            <a:br>
              <a:rPr lang="en-US" dirty="0" smtClean="0"/>
            </a:br>
            <a:r>
              <a:rPr lang="en-US" dirty="0" smtClean="0"/>
              <a:t/>
            </a:r>
            <a:br>
              <a:rPr lang="en-US" dirty="0" smtClean="0"/>
            </a:br>
            <a:r>
              <a:rPr lang="en-US" dirty="0" smtClean="0"/>
              <a:t>   </a:t>
            </a:r>
            <a:r>
              <a:rPr lang="en-US" sz="1100" b="1" kern="1200" dirty="0" smtClean="0">
                <a:solidFill>
                  <a:schemeClr val="tx1"/>
                </a:solidFill>
                <a:effectLst/>
                <a:latin typeface="+mn-lt"/>
                <a:ea typeface="+mn-ea"/>
                <a:cs typeface="+mn-cs"/>
              </a:rPr>
              <a:t>private </a:t>
            </a:r>
            <a:r>
              <a:rPr lang="en-US" dirty="0" smtClean="0"/>
              <a:t>String </a:t>
            </a:r>
            <a:r>
              <a:rPr lang="en-US" sz="1100" b="1" kern="1200" dirty="0" smtClean="0">
                <a:solidFill>
                  <a:schemeClr val="tx1"/>
                </a:solidFill>
                <a:effectLst/>
                <a:latin typeface="+mn-lt"/>
                <a:ea typeface="+mn-ea"/>
                <a:cs typeface="+mn-cs"/>
              </a:rPr>
              <a:t>name</a:t>
            </a:r>
            <a:r>
              <a:rPr lang="en-US" dirty="0" smtClean="0"/>
              <a:t>;</a:t>
            </a:r>
            <a:br>
              <a:rPr lang="en-US" dirty="0" smtClean="0"/>
            </a:br>
            <a:r>
              <a:rPr lang="en-US" dirty="0" smtClean="0"/>
              <a:t/>
            </a:r>
            <a:br>
              <a:rPr lang="en-US" dirty="0" smtClean="0"/>
            </a:br>
            <a:r>
              <a:rPr lang="en-US" dirty="0" smtClean="0"/>
              <a:t>   </a:t>
            </a:r>
            <a:r>
              <a:rPr lang="en-US" sz="1100" b="1" kern="1200" dirty="0" smtClean="0">
                <a:solidFill>
                  <a:schemeClr val="tx1"/>
                </a:solidFill>
                <a:effectLst/>
                <a:latin typeface="+mn-lt"/>
                <a:ea typeface="+mn-ea"/>
                <a:cs typeface="+mn-cs"/>
              </a:rPr>
              <a:t>private </a:t>
            </a:r>
            <a:r>
              <a:rPr lang="en-US" dirty="0" smtClean="0"/>
              <a:t>String </a:t>
            </a:r>
            <a:r>
              <a:rPr lang="en-US" sz="1100" b="1" kern="1200" dirty="0" smtClean="0">
                <a:solidFill>
                  <a:schemeClr val="tx1"/>
                </a:solidFill>
                <a:effectLst/>
                <a:latin typeface="+mn-lt"/>
                <a:ea typeface="+mn-ea"/>
                <a:cs typeface="+mn-cs"/>
              </a:rPr>
              <a:t>surname</a:t>
            </a:r>
            <a:r>
              <a:rPr lang="en-US" dirty="0" smtClean="0"/>
              <a:t>;</a:t>
            </a:r>
            <a:br>
              <a:rPr lang="en-US" dirty="0" smtClean="0"/>
            </a:br>
            <a:r>
              <a:rPr lang="en-US" dirty="0" smtClean="0"/>
              <a:t/>
            </a:r>
            <a:br>
              <a:rPr lang="en-US" dirty="0" smtClean="0"/>
            </a:br>
            <a:r>
              <a:rPr lang="en-US" dirty="0" smtClean="0"/>
              <a:t>   </a:t>
            </a:r>
            <a:r>
              <a:rPr lang="en-US" sz="1100" b="1" kern="1200" dirty="0" smtClean="0">
                <a:solidFill>
                  <a:schemeClr val="tx1"/>
                </a:solidFill>
                <a:effectLst/>
                <a:latin typeface="+mn-lt"/>
                <a:ea typeface="+mn-ea"/>
                <a:cs typeface="+mn-cs"/>
              </a:rPr>
              <a:t>public </a:t>
            </a:r>
            <a:r>
              <a:rPr lang="en-US" dirty="0" smtClean="0"/>
              <a:t>User(){}</a:t>
            </a:r>
            <a:br>
              <a:rPr lang="en-US" dirty="0" smtClean="0"/>
            </a:br>
            <a:r>
              <a:rPr lang="en-US" dirty="0" smtClean="0"/>
              <a:t/>
            </a:r>
            <a:br>
              <a:rPr lang="en-US" dirty="0" smtClean="0"/>
            </a:br>
            <a:r>
              <a:rPr lang="en-US" dirty="0" smtClean="0"/>
              <a:t>   </a:t>
            </a:r>
            <a:r>
              <a:rPr lang="en-US" sz="1100" b="1" kern="1200" dirty="0" smtClean="0">
                <a:solidFill>
                  <a:schemeClr val="tx1"/>
                </a:solidFill>
                <a:effectLst/>
                <a:latin typeface="+mn-lt"/>
                <a:ea typeface="+mn-ea"/>
                <a:cs typeface="+mn-cs"/>
              </a:rPr>
              <a:t>public </a:t>
            </a:r>
            <a:r>
              <a:rPr lang="en-US" dirty="0" smtClean="0"/>
              <a:t>User(String name, String surname) {</a:t>
            </a:r>
            <a:br>
              <a:rPr lang="en-US" dirty="0" smtClean="0"/>
            </a:br>
            <a:r>
              <a:rPr lang="en-US" dirty="0" smtClean="0"/>
              <a:t>      </a:t>
            </a:r>
            <a:r>
              <a:rPr lang="en-US" sz="1100" b="1" kern="1200" dirty="0" err="1" smtClean="0">
                <a:solidFill>
                  <a:schemeClr val="tx1"/>
                </a:solidFill>
                <a:effectLst/>
                <a:latin typeface="+mn-lt"/>
                <a:ea typeface="+mn-ea"/>
                <a:cs typeface="+mn-cs"/>
              </a:rPr>
              <a:t>this</a:t>
            </a:r>
            <a:r>
              <a:rPr lang="en-US" dirty="0" err="1" smtClean="0"/>
              <a:t>.</a:t>
            </a:r>
            <a:r>
              <a:rPr lang="en-US" sz="1100" b="1" kern="1200" dirty="0" err="1" smtClean="0">
                <a:solidFill>
                  <a:schemeClr val="tx1"/>
                </a:solidFill>
                <a:effectLst/>
                <a:latin typeface="+mn-lt"/>
                <a:ea typeface="+mn-ea"/>
                <a:cs typeface="+mn-cs"/>
              </a:rPr>
              <a:t>name</a:t>
            </a:r>
            <a:r>
              <a:rPr lang="en-US" sz="1100" b="1" kern="1200" dirty="0" smtClean="0">
                <a:solidFill>
                  <a:schemeClr val="tx1"/>
                </a:solidFill>
                <a:effectLst/>
                <a:latin typeface="+mn-lt"/>
                <a:ea typeface="+mn-ea"/>
                <a:cs typeface="+mn-cs"/>
              </a:rPr>
              <a:t> </a:t>
            </a:r>
            <a:r>
              <a:rPr lang="en-US" dirty="0" smtClean="0"/>
              <a:t>= name;</a:t>
            </a:r>
            <a:br>
              <a:rPr lang="en-US" dirty="0" smtClean="0"/>
            </a:br>
            <a:r>
              <a:rPr lang="en-US" dirty="0" smtClean="0"/>
              <a:t>      </a:t>
            </a:r>
            <a:r>
              <a:rPr lang="en-US" sz="1100" b="1" kern="1200" dirty="0" err="1" smtClean="0">
                <a:solidFill>
                  <a:schemeClr val="tx1"/>
                </a:solidFill>
                <a:effectLst/>
                <a:latin typeface="+mn-lt"/>
                <a:ea typeface="+mn-ea"/>
                <a:cs typeface="+mn-cs"/>
              </a:rPr>
              <a:t>this</a:t>
            </a:r>
            <a:r>
              <a:rPr lang="en-US" dirty="0" err="1" smtClean="0"/>
              <a:t>.</a:t>
            </a:r>
            <a:r>
              <a:rPr lang="en-US" sz="1100" b="1" kern="1200" dirty="0" err="1" smtClean="0">
                <a:solidFill>
                  <a:schemeClr val="tx1"/>
                </a:solidFill>
                <a:effectLst/>
                <a:latin typeface="+mn-lt"/>
                <a:ea typeface="+mn-ea"/>
                <a:cs typeface="+mn-cs"/>
              </a:rPr>
              <a:t>surname</a:t>
            </a:r>
            <a:r>
              <a:rPr lang="en-US" sz="1100" b="1" kern="1200" dirty="0" smtClean="0">
                <a:solidFill>
                  <a:schemeClr val="tx1"/>
                </a:solidFill>
                <a:effectLst/>
                <a:latin typeface="+mn-lt"/>
                <a:ea typeface="+mn-ea"/>
                <a:cs typeface="+mn-cs"/>
              </a:rPr>
              <a:t> </a:t>
            </a:r>
            <a:r>
              <a:rPr lang="en-US" dirty="0" smtClean="0"/>
              <a:t>= surname;</a:t>
            </a:r>
            <a:br>
              <a:rPr lang="en-US" dirty="0" smtClean="0"/>
            </a:br>
            <a:r>
              <a:rPr lang="en-US" dirty="0" smtClean="0"/>
              <a:t>   }</a:t>
            </a:r>
            <a:br>
              <a:rPr lang="en-US" dirty="0" smtClean="0"/>
            </a:br>
            <a:r>
              <a:rPr lang="en-US" dirty="0" smtClean="0"/>
              <a:t/>
            </a:r>
            <a:br>
              <a:rPr lang="en-US" dirty="0" smtClean="0"/>
            </a:br>
            <a:r>
              <a:rPr lang="en-US" dirty="0" smtClean="0"/>
              <a:t>   </a:t>
            </a:r>
            <a:r>
              <a:rPr lang="en-US" sz="1100" b="1" kern="1200" dirty="0" smtClean="0">
                <a:solidFill>
                  <a:schemeClr val="tx1"/>
                </a:solidFill>
                <a:effectLst/>
                <a:latin typeface="+mn-lt"/>
                <a:ea typeface="+mn-ea"/>
                <a:cs typeface="+mn-cs"/>
              </a:rPr>
              <a:t>public </a:t>
            </a:r>
            <a:r>
              <a:rPr lang="en-US" dirty="0" smtClean="0"/>
              <a:t>Long </a:t>
            </a:r>
            <a:r>
              <a:rPr lang="en-US" dirty="0" err="1" smtClean="0"/>
              <a:t>getId</a:t>
            </a:r>
            <a:r>
              <a:rPr lang="en-US" dirty="0" smtClean="0"/>
              <a:t>() {</a:t>
            </a:r>
            <a:br>
              <a:rPr lang="en-US" dirty="0" smtClean="0"/>
            </a:br>
            <a:r>
              <a:rPr lang="en-US" dirty="0" smtClean="0"/>
              <a:t>      </a:t>
            </a:r>
            <a:r>
              <a:rPr lang="en-US" sz="1100" b="1" kern="1200" dirty="0" smtClean="0">
                <a:solidFill>
                  <a:schemeClr val="tx1"/>
                </a:solidFill>
                <a:effectLst/>
                <a:latin typeface="+mn-lt"/>
                <a:ea typeface="+mn-ea"/>
                <a:cs typeface="+mn-cs"/>
              </a:rPr>
              <a:t>return id</a:t>
            </a:r>
            <a:r>
              <a:rPr lang="en-US" dirty="0" smtClean="0"/>
              <a:t>;</a:t>
            </a:r>
            <a:br>
              <a:rPr lang="en-US" dirty="0" smtClean="0"/>
            </a:br>
            <a:r>
              <a:rPr lang="en-US" dirty="0" smtClean="0"/>
              <a:t>   }</a:t>
            </a:r>
            <a:br>
              <a:rPr lang="en-US" dirty="0" smtClean="0"/>
            </a:br>
            <a:r>
              <a:rPr lang="en-US" dirty="0" smtClean="0"/>
              <a:t/>
            </a:r>
            <a:br>
              <a:rPr lang="en-US" dirty="0" smtClean="0"/>
            </a:br>
            <a:r>
              <a:rPr lang="en-US" dirty="0" smtClean="0"/>
              <a:t>   </a:t>
            </a:r>
            <a:r>
              <a:rPr lang="en-US" sz="1100" b="1" kern="1200" dirty="0" smtClean="0">
                <a:solidFill>
                  <a:schemeClr val="tx1"/>
                </a:solidFill>
                <a:effectLst/>
                <a:latin typeface="+mn-lt"/>
                <a:ea typeface="+mn-ea"/>
                <a:cs typeface="+mn-cs"/>
              </a:rPr>
              <a:t>public </a:t>
            </a:r>
            <a:r>
              <a:rPr lang="en-US" dirty="0" smtClean="0"/>
              <a:t>String </a:t>
            </a:r>
            <a:r>
              <a:rPr lang="en-US" dirty="0" err="1" smtClean="0"/>
              <a:t>getName</a:t>
            </a:r>
            <a:r>
              <a:rPr lang="en-US" dirty="0" smtClean="0"/>
              <a:t>() {</a:t>
            </a:r>
            <a:br>
              <a:rPr lang="en-US" dirty="0" smtClean="0"/>
            </a:br>
            <a:r>
              <a:rPr lang="en-US" dirty="0" smtClean="0"/>
              <a:t>      </a:t>
            </a:r>
            <a:r>
              <a:rPr lang="en-US" sz="1100" b="1" kern="1200" dirty="0" smtClean="0">
                <a:solidFill>
                  <a:schemeClr val="tx1"/>
                </a:solidFill>
                <a:effectLst/>
                <a:latin typeface="+mn-lt"/>
                <a:ea typeface="+mn-ea"/>
                <a:cs typeface="+mn-cs"/>
              </a:rPr>
              <a:t>return name</a:t>
            </a:r>
            <a:r>
              <a:rPr lang="en-US" dirty="0" smtClean="0"/>
              <a:t>;</a:t>
            </a:r>
            <a:br>
              <a:rPr lang="en-US" dirty="0" smtClean="0"/>
            </a:br>
            <a:r>
              <a:rPr lang="en-US" dirty="0" smtClean="0"/>
              <a:t>   }</a:t>
            </a:r>
            <a:br>
              <a:rPr lang="en-US" dirty="0" smtClean="0"/>
            </a:br>
            <a:r>
              <a:rPr lang="en-US" dirty="0" smtClean="0"/>
              <a:t/>
            </a:r>
            <a:br>
              <a:rPr lang="en-US" dirty="0" smtClean="0"/>
            </a:br>
            <a:r>
              <a:rPr lang="en-US" dirty="0" smtClean="0"/>
              <a:t>   </a:t>
            </a:r>
            <a:r>
              <a:rPr lang="en-US" sz="1100" b="1" kern="1200" dirty="0" smtClean="0">
                <a:solidFill>
                  <a:schemeClr val="tx1"/>
                </a:solidFill>
                <a:effectLst/>
                <a:latin typeface="+mn-lt"/>
                <a:ea typeface="+mn-ea"/>
                <a:cs typeface="+mn-cs"/>
              </a:rPr>
              <a:t>public </a:t>
            </a:r>
            <a:r>
              <a:rPr lang="en-US" dirty="0" smtClean="0"/>
              <a:t>String </a:t>
            </a:r>
            <a:r>
              <a:rPr lang="en-US" dirty="0" err="1" smtClean="0"/>
              <a:t>getSurname</a:t>
            </a:r>
            <a:r>
              <a:rPr lang="en-US" dirty="0" smtClean="0"/>
              <a:t>() {</a:t>
            </a:r>
            <a:br>
              <a:rPr lang="en-US" dirty="0" smtClean="0"/>
            </a:br>
            <a:r>
              <a:rPr lang="en-US" dirty="0" smtClean="0"/>
              <a:t>      </a:t>
            </a:r>
            <a:r>
              <a:rPr lang="en-US" sz="1100" b="1" kern="1200" dirty="0" smtClean="0">
                <a:solidFill>
                  <a:schemeClr val="tx1"/>
                </a:solidFill>
                <a:effectLst/>
                <a:latin typeface="+mn-lt"/>
                <a:ea typeface="+mn-ea"/>
                <a:cs typeface="+mn-cs"/>
              </a:rPr>
              <a:t>return surname</a:t>
            </a:r>
            <a:r>
              <a:rPr lang="en-US" dirty="0" smtClean="0"/>
              <a:t>;</a:t>
            </a:r>
            <a:br>
              <a:rPr lang="en-US" dirty="0" smtClean="0"/>
            </a:br>
            <a:r>
              <a:rPr lang="en-US" dirty="0" smtClean="0"/>
              <a:t>   }</a:t>
            </a:r>
            <a:br>
              <a:rPr lang="en-US" dirty="0" smtClean="0"/>
            </a:br>
            <a:r>
              <a:rPr lang="en-US" dirty="0" smtClean="0"/>
              <a:t>}</a:t>
            </a:r>
            <a:endParaRPr lang="en-US" baseline="0" dirty="0" smtClean="0"/>
          </a:p>
          <a:p>
            <a:endParaRPr lang="en-US" dirty="0" smtClean="0"/>
          </a:p>
          <a:p>
            <a:r>
              <a:rPr lang="en-US" b="1" dirty="0" err="1" smtClean="0"/>
              <a:t>UserRepository.java</a:t>
            </a:r>
            <a:endParaRPr lang="en-US" b="1" dirty="0" smtClean="0"/>
          </a:p>
          <a:p>
            <a:r>
              <a:rPr lang="en-US" dirty="0" smtClean="0"/>
              <a:t/>
            </a:r>
            <a:br>
              <a:rPr lang="en-US" dirty="0" smtClean="0"/>
            </a:br>
            <a:r>
              <a:rPr lang="en-US" sz="1100" kern="1200" dirty="0" smtClean="0">
                <a:solidFill>
                  <a:schemeClr val="tx1"/>
                </a:solidFill>
                <a:effectLst/>
                <a:latin typeface="+mn-lt"/>
                <a:ea typeface="+mn-ea"/>
                <a:cs typeface="+mn-cs"/>
              </a:rPr>
              <a:t>@</a:t>
            </a:r>
            <a:r>
              <a:rPr lang="en-US" sz="1100" kern="1200" dirty="0" err="1" smtClean="0">
                <a:solidFill>
                  <a:schemeClr val="tx1"/>
                </a:solidFill>
                <a:effectLst/>
                <a:latin typeface="+mn-lt"/>
                <a:ea typeface="+mn-ea"/>
                <a:cs typeface="+mn-cs"/>
              </a:rPr>
              <a:t>RepositoryRestResource</a:t>
            </a:r>
            <a:r>
              <a:rPr lang="en-US" dirty="0" smtClean="0"/>
              <a:t>(</a:t>
            </a:r>
            <a:r>
              <a:rPr lang="en-US" dirty="0" err="1" smtClean="0"/>
              <a:t>collectionResourceRel</a:t>
            </a:r>
            <a:r>
              <a:rPr lang="en-US" dirty="0" smtClean="0"/>
              <a:t> = </a:t>
            </a:r>
            <a:r>
              <a:rPr lang="en-US" sz="1100" b="1" kern="1200" dirty="0" smtClean="0">
                <a:solidFill>
                  <a:schemeClr val="tx1"/>
                </a:solidFill>
                <a:effectLst/>
                <a:latin typeface="+mn-lt"/>
                <a:ea typeface="+mn-ea"/>
                <a:cs typeface="+mn-cs"/>
              </a:rPr>
              <a:t>"user"</a:t>
            </a:r>
            <a:r>
              <a:rPr lang="en-US" dirty="0" smtClean="0"/>
              <a:t>, path = </a:t>
            </a:r>
            <a:r>
              <a:rPr lang="en-US" sz="1100" b="1" kern="1200" dirty="0" smtClean="0">
                <a:solidFill>
                  <a:schemeClr val="tx1"/>
                </a:solidFill>
                <a:effectLst/>
                <a:latin typeface="+mn-lt"/>
                <a:ea typeface="+mn-ea"/>
                <a:cs typeface="+mn-cs"/>
              </a:rPr>
              <a:t>"user"</a:t>
            </a:r>
            <a:r>
              <a:rPr lang="en-US" dirty="0" smtClean="0"/>
              <a:t>)</a:t>
            </a:r>
            <a:br>
              <a:rPr lang="en-US" dirty="0" smtClean="0"/>
            </a:br>
            <a:r>
              <a:rPr lang="en-US" sz="1100" b="1" kern="1200" dirty="0" smtClean="0">
                <a:solidFill>
                  <a:schemeClr val="tx1"/>
                </a:solidFill>
                <a:effectLst/>
                <a:latin typeface="+mn-lt"/>
                <a:ea typeface="+mn-ea"/>
                <a:cs typeface="+mn-cs"/>
              </a:rPr>
              <a:t>interface </a:t>
            </a:r>
            <a:r>
              <a:rPr lang="en-US" dirty="0" err="1" smtClean="0"/>
              <a:t>UserRepository</a:t>
            </a:r>
            <a:r>
              <a:rPr lang="en-US" dirty="0" smtClean="0"/>
              <a:t> </a:t>
            </a:r>
            <a:r>
              <a:rPr lang="en-US" sz="1100" b="1" kern="1200" dirty="0" smtClean="0">
                <a:solidFill>
                  <a:schemeClr val="tx1"/>
                </a:solidFill>
                <a:effectLst/>
                <a:latin typeface="+mn-lt"/>
                <a:ea typeface="+mn-ea"/>
                <a:cs typeface="+mn-cs"/>
              </a:rPr>
              <a:t>extends </a:t>
            </a:r>
            <a:r>
              <a:rPr lang="en-US" dirty="0" err="1" smtClean="0"/>
              <a:t>PagingAndSortingRepository</a:t>
            </a:r>
            <a:r>
              <a:rPr lang="en-US" dirty="0" smtClean="0"/>
              <a:t>&lt;</a:t>
            </a:r>
            <a:r>
              <a:rPr lang="en-US" dirty="0" err="1" smtClean="0"/>
              <a:t>User,Long</a:t>
            </a:r>
            <a:r>
              <a:rPr lang="en-US" dirty="0" smtClean="0"/>
              <a:t>&gt;{</a:t>
            </a:r>
            <a:br>
              <a:rPr lang="en-US" dirty="0" smtClean="0"/>
            </a:br>
            <a:r>
              <a:rPr lang="en-US" dirty="0" smtClean="0"/>
              <a:t/>
            </a:r>
            <a:br>
              <a:rPr lang="en-US" dirty="0" smtClean="0"/>
            </a:br>
            <a:r>
              <a:rPr lang="en-US" dirty="0" smtClean="0"/>
              <a:t>}</a:t>
            </a:r>
            <a:endParaRPr lang="en-US" sz="1100" b="0" i="0" kern="1200" baseline="0" dirty="0" smtClean="0">
              <a:solidFill>
                <a:schemeClr val="tx1"/>
              </a:solidFill>
              <a:effectLst/>
              <a:latin typeface="+mn-lt"/>
              <a:ea typeface="+mn-ea"/>
              <a:cs typeface="+mn-cs"/>
            </a:endParaRPr>
          </a:p>
          <a:p>
            <a:endParaRPr lang="en-US" sz="1100" b="0" i="0" kern="1200" baseline="0" dirty="0" smtClean="0">
              <a:solidFill>
                <a:schemeClr val="tx1"/>
              </a:solidFill>
              <a:effectLst/>
              <a:latin typeface="+mn-lt"/>
              <a:ea typeface="+mn-ea"/>
              <a:cs typeface="+mn-cs"/>
            </a:endParaRPr>
          </a:p>
          <a:p>
            <a:r>
              <a:rPr lang="en-US" b="1" dirty="0" err="1" smtClean="0"/>
              <a:t>SinglepageApplication.java</a:t>
            </a:r>
            <a:endParaRPr lang="en-US" b="1" dirty="0" smtClean="0"/>
          </a:p>
          <a:p>
            <a:endParaRPr lang="en-US" sz="11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a:t>
            </a:r>
            <a:r>
              <a:rPr lang="en-US" sz="1100" kern="1200" dirty="0" err="1" smtClean="0">
                <a:solidFill>
                  <a:schemeClr val="tx1"/>
                </a:solidFill>
                <a:effectLst/>
                <a:latin typeface="+mn-lt"/>
                <a:ea typeface="+mn-ea"/>
                <a:cs typeface="+mn-cs"/>
              </a:rPr>
              <a:t>SpringBootApplication</a:t>
            </a:r>
            <a:r>
              <a:rPr lang="en-US" sz="1100" kern="1200" dirty="0" smtClean="0">
                <a:solidFill>
                  <a:schemeClr val="tx1"/>
                </a:solidFill>
                <a:effectLst/>
                <a:latin typeface="+mn-lt"/>
                <a:ea typeface="+mn-ea"/>
                <a:cs typeface="+mn-cs"/>
              </a:rPr>
              <a:t/>
            </a:r>
            <a:br>
              <a:rPr lang="en-US" sz="1100" kern="1200" dirty="0" smtClean="0">
                <a:solidFill>
                  <a:schemeClr val="tx1"/>
                </a:solidFill>
                <a:effectLst/>
                <a:latin typeface="+mn-lt"/>
                <a:ea typeface="+mn-ea"/>
                <a:cs typeface="+mn-cs"/>
              </a:rPr>
            </a:br>
            <a:r>
              <a:rPr lang="en-US" sz="1100" b="1" kern="1200" dirty="0" smtClean="0">
                <a:solidFill>
                  <a:schemeClr val="tx1"/>
                </a:solidFill>
                <a:effectLst/>
                <a:latin typeface="+mn-lt"/>
                <a:ea typeface="+mn-ea"/>
                <a:cs typeface="+mn-cs"/>
              </a:rPr>
              <a:t>public class </a:t>
            </a:r>
            <a:r>
              <a:rPr lang="en-US" dirty="0" err="1" smtClean="0"/>
              <a:t>SinglepageApplication</a:t>
            </a:r>
            <a:r>
              <a:rPr lang="en-US" dirty="0" smtClean="0"/>
              <a:t> </a:t>
            </a:r>
            <a:r>
              <a:rPr lang="en-US" sz="1100" b="1" kern="1200" dirty="0" smtClean="0">
                <a:solidFill>
                  <a:schemeClr val="tx1"/>
                </a:solidFill>
                <a:effectLst/>
                <a:latin typeface="+mn-lt"/>
                <a:ea typeface="+mn-ea"/>
                <a:cs typeface="+mn-cs"/>
              </a:rPr>
              <a:t>implements </a:t>
            </a:r>
            <a:r>
              <a:rPr lang="en-US" dirty="0" err="1" smtClean="0"/>
              <a:t>CommandLineRunner</a:t>
            </a:r>
            <a:r>
              <a:rPr lang="en-US" dirty="0" smtClean="0"/>
              <a:t>{</a:t>
            </a:r>
            <a:br>
              <a:rPr lang="en-US" dirty="0" smtClean="0"/>
            </a:br>
            <a:r>
              <a:rPr lang="en-US" dirty="0" smtClean="0"/>
              <a:t/>
            </a:r>
            <a:br>
              <a:rPr lang="en-US" dirty="0" smtClean="0"/>
            </a:br>
            <a:r>
              <a:rPr lang="en-US" dirty="0" smtClean="0"/>
              <a:t>   </a:t>
            </a:r>
            <a:r>
              <a:rPr lang="en-US" sz="1100" kern="1200" dirty="0" smtClean="0">
                <a:solidFill>
                  <a:schemeClr val="tx1"/>
                </a:solidFill>
                <a:effectLst/>
                <a:latin typeface="+mn-lt"/>
                <a:ea typeface="+mn-ea"/>
                <a:cs typeface="+mn-cs"/>
              </a:rPr>
              <a:t>@</a:t>
            </a:r>
            <a:r>
              <a:rPr lang="en-US" sz="1100" kern="1200" dirty="0" err="1" smtClean="0">
                <a:solidFill>
                  <a:schemeClr val="tx1"/>
                </a:solidFill>
                <a:effectLst/>
                <a:latin typeface="+mn-lt"/>
                <a:ea typeface="+mn-ea"/>
                <a:cs typeface="+mn-cs"/>
              </a:rPr>
              <a:t>Autowired</a:t>
            </a:r>
            <a:r>
              <a:rPr lang="en-US" sz="1100" kern="1200" dirty="0" smtClean="0">
                <a:solidFill>
                  <a:schemeClr val="tx1"/>
                </a:solidFill>
                <a:effectLst/>
                <a:latin typeface="+mn-lt"/>
                <a:ea typeface="+mn-ea"/>
                <a:cs typeface="+mn-cs"/>
              </a:rPr>
              <a:t/>
            </a:r>
            <a:br>
              <a:rPr lang="en-US" sz="1100" kern="1200" dirty="0" smtClean="0">
                <a:solidFill>
                  <a:schemeClr val="tx1"/>
                </a:solidFill>
                <a:effectLst/>
                <a:latin typeface="+mn-lt"/>
                <a:ea typeface="+mn-ea"/>
                <a:cs typeface="+mn-cs"/>
              </a:rPr>
            </a:br>
            <a:r>
              <a:rPr lang="en-US" sz="1100" kern="1200" dirty="0" smtClean="0">
                <a:solidFill>
                  <a:schemeClr val="tx1"/>
                </a:solidFill>
                <a:effectLst/>
                <a:latin typeface="+mn-lt"/>
                <a:ea typeface="+mn-ea"/>
                <a:cs typeface="+mn-cs"/>
              </a:rPr>
              <a:t>   </a:t>
            </a:r>
            <a:r>
              <a:rPr lang="en-US" dirty="0" err="1" smtClean="0"/>
              <a:t>UserRepository</a:t>
            </a:r>
            <a:r>
              <a:rPr lang="en-US" dirty="0" smtClean="0"/>
              <a:t> </a:t>
            </a:r>
            <a:r>
              <a:rPr lang="en-US" sz="1100" b="1" kern="1200" dirty="0" err="1" smtClean="0">
                <a:solidFill>
                  <a:schemeClr val="tx1"/>
                </a:solidFill>
                <a:effectLst/>
                <a:latin typeface="+mn-lt"/>
                <a:ea typeface="+mn-ea"/>
                <a:cs typeface="+mn-cs"/>
              </a:rPr>
              <a:t>userRepository</a:t>
            </a:r>
            <a:r>
              <a:rPr lang="en-US" dirty="0" smtClean="0"/>
              <a:t>;</a:t>
            </a:r>
            <a:br>
              <a:rPr lang="en-US" dirty="0" smtClean="0"/>
            </a:br>
            <a:r>
              <a:rPr lang="en-US" dirty="0" smtClean="0"/>
              <a:t/>
            </a:r>
            <a:br>
              <a:rPr lang="en-US" dirty="0" smtClean="0"/>
            </a:br>
            <a:r>
              <a:rPr lang="en-US" dirty="0" smtClean="0"/>
              <a:t>   </a:t>
            </a:r>
            <a:r>
              <a:rPr lang="en-US" sz="1100" b="1" kern="1200" dirty="0" smtClean="0">
                <a:solidFill>
                  <a:schemeClr val="tx1"/>
                </a:solidFill>
                <a:effectLst/>
                <a:latin typeface="+mn-lt"/>
                <a:ea typeface="+mn-ea"/>
                <a:cs typeface="+mn-cs"/>
              </a:rPr>
              <a:t>public static void </a:t>
            </a:r>
            <a:r>
              <a:rPr lang="en-US" dirty="0" smtClean="0"/>
              <a:t>main(String[] </a:t>
            </a:r>
            <a:r>
              <a:rPr lang="en-US" dirty="0" err="1" smtClean="0"/>
              <a:t>args</a:t>
            </a:r>
            <a:r>
              <a:rPr lang="en-US" dirty="0" smtClean="0"/>
              <a:t>) {</a:t>
            </a:r>
            <a:br>
              <a:rPr lang="en-US" dirty="0" smtClean="0"/>
            </a:br>
            <a:r>
              <a:rPr lang="en-US" dirty="0" smtClean="0"/>
              <a:t>      </a:t>
            </a:r>
            <a:r>
              <a:rPr lang="en-US" dirty="0" err="1" smtClean="0"/>
              <a:t>SpringApplication.</a:t>
            </a:r>
            <a:r>
              <a:rPr lang="en-US" i="1" dirty="0" err="1" smtClean="0">
                <a:effectLst/>
              </a:rPr>
              <a:t>run</a:t>
            </a:r>
            <a:r>
              <a:rPr lang="en-US" dirty="0" smtClean="0"/>
              <a:t>(</a:t>
            </a:r>
            <a:r>
              <a:rPr lang="en-US" dirty="0" err="1" smtClean="0"/>
              <a:t>SinglepageApplication.</a:t>
            </a:r>
            <a:r>
              <a:rPr lang="en-US" sz="1100" b="1" kern="1200" dirty="0" err="1" smtClean="0">
                <a:solidFill>
                  <a:schemeClr val="tx1"/>
                </a:solidFill>
                <a:effectLst/>
                <a:latin typeface="+mn-lt"/>
                <a:ea typeface="+mn-ea"/>
                <a:cs typeface="+mn-cs"/>
              </a:rPr>
              <a:t>class</a:t>
            </a:r>
            <a:r>
              <a:rPr lang="en-US" dirty="0" smtClean="0"/>
              <a:t>, </a:t>
            </a:r>
            <a:r>
              <a:rPr lang="en-US" dirty="0" err="1" smtClean="0"/>
              <a:t>args</a:t>
            </a:r>
            <a:r>
              <a:rPr lang="en-US" dirty="0" smtClean="0"/>
              <a:t>);</a:t>
            </a:r>
            <a:br>
              <a:rPr lang="en-US" dirty="0" smtClean="0"/>
            </a:br>
            <a:r>
              <a:rPr lang="en-US" dirty="0" smtClean="0"/>
              <a:t>   }</a:t>
            </a:r>
            <a:br>
              <a:rPr lang="en-US" dirty="0" smtClean="0"/>
            </a:br>
            <a:r>
              <a:rPr lang="en-US" dirty="0" smtClean="0"/>
              <a:t/>
            </a:r>
            <a:br>
              <a:rPr lang="en-US" dirty="0" smtClean="0"/>
            </a:br>
            <a:r>
              <a:rPr lang="en-US" dirty="0" smtClean="0"/>
              <a:t>   </a:t>
            </a:r>
            <a:r>
              <a:rPr lang="en-US" sz="1100" kern="1200" dirty="0" smtClean="0">
                <a:solidFill>
                  <a:schemeClr val="tx1"/>
                </a:solidFill>
                <a:effectLst/>
                <a:latin typeface="+mn-lt"/>
                <a:ea typeface="+mn-ea"/>
                <a:cs typeface="+mn-cs"/>
              </a:rPr>
              <a:t>@Override</a:t>
            </a:r>
            <a:br>
              <a:rPr lang="en-US" sz="1100" kern="1200" dirty="0" smtClean="0">
                <a:solidFill>
                  <a:schemeClr val="tx1"/>
                </a:solidFill>
                <a:effectLst/>
                <a:latin typeface="+mn-lt"/>
                <a:ea typeface="+mn-ea"/>
                <a:cs typeface="+mn-cs"/>
              </a:rPr>
            </a:br>
            <a:r>
              <a:rPr lang="en-US" sz="1100" kern="1200" dirty="0" smtClean="0">
                <a:solidFill>
                  <a:schemeClr val="tx1"/>
                </a:solidFill>
                <a:effectLst/>
                <a:latin typeface="+mn-lt"/>
                <a:ea typeface="+mn-ea"/>
                <a:cs typeface="+mn-cs"/>
              </a:rPr>
              <a:t>   </a:t>
            </a:r>
            <a:r>
              <a:rPr lang="en-US" sz="1100" b="1" kern="1200" dirty="0" smtClean="0">
                <a:solidFill>
                  <a:schemeClr val="tx1"/>
                </a:solidFill>
                <a:effectLst/>
                <a:latin typeface="+mn-lt"/>
                <a:ea typeface="+mn-ea"/>
                <a:cs typeface="+mn-cs"/>
              </a:rPr>
              <a:t>public void </a:t>
            </a:r>
            <a:r>
              <a:rPr lang="en-US" dirty="0" smtClean="0"/>
              <a:t>run(String... strings) </a:t>
            </a:r>
            <a:r>
              <a:rPr lang="en-US" sz="1100" b="1" kern="1200" dirty="0" smtClean="0">
                <a:solidFill>
                  <a:schemeClr val="tx1"/>
                </a:solidFill>
                <a:effectLst/>
                <a:latin typeface="+mn-lt"/>
                <a:ea typeface="+mn-ea"/>
                <a:cs typeface="+mn-cs"/>
              </a:rPr>
              <a:t>throws </a:t>
            </a:r>
            <a:r>
              <a:rPr lang="en-US" dirty="0" smtClean="0"/>
              <a:t>Exception {</a:t>
            </a:r>
            <a:br>
              <a:rPr lang="en-US" dirty="0" smtClean="0"/>
            </a:br>
            <a:r>
              <a:rPr lang="en-US" dirty="0" smtClean="0"/>
              <a:t>      </a:t>
            </a:r>
            <a:r>
              <a:rPr lang="en-US" sz="1100" b="1" kern="1200" dirty="0" err="1" smtClean="0">
                <a:solidFill>
                  <a:schemeClr val="tx1"/>
                </a:solidFill>
                <a:effectLst/>
                <a:latin typeface="+mn-lt"/>
                <a:ea typeface="+mn-ea"/>
                <a:cs typeface="+mn-cs"/>
              </a:rPr>
              <a:t>userRepository</a:t>
            </a:r>
            <a:r>
              <a:rPr lang="en-US" dirty="0" err="1" smtClean="0"/>
              <a:t>.save</a:t>
            </a:r>
            <a:r>
              <a:rPr lang="en-US" dirty="0" smtClean="0"/>
              <a:t>(</a:t>
            </a:r>
            <a:r>
              <a:rPr lang="en-US" sz="1100" b="1" kern="1200" dirty="0" smtClean="0">
                <a:solidFill>
                  <a:schemeClr val="tx1"/>
                </a:solidFill>
                <a:effectLst/>
                <a:latin typeface="+mn-lt"/>
                <a:ea typeface="+mn-ea"/>
                <a:cs typeface="+mn-cs"/>
              </a:rPr>
              <a:t>new </a:t>
            </a:r>
            <a:r>
              <a:rPr lang="en-US" dirty="0" smtClean="0"/>
              <a:t>User(</a:t>
            </a:r>
            <a:r>
              <a:rPr lang="en-US" sz="1100" b="1" kern="1200" dirty="0" smtClean="0">
                <a:solidFill>
                  <a:schemeClr val="tx1"/>
                </a:solidFill>
                <a:effectLst/>
                <a:latin typeface="+mn-lt"/>
                <a:ea typeface="+mn-ea"/>
                <a:cs typeface="+mn-cs"/>
              </a:rPr>
              <a:t>"Mario"</a:t>
            </a:r>
            <a:r>
              <a:rPr lang="en-US" dirty="0" smtClean="0"/>
              <a:t>, </a:t>
            </a:r>
            <a:r>
              <a:rPr lang="en-US" sz="1100" b="1" kern="1200" dirty="0" smtClean="0">
                <a:solidFill>
                  <a:schemeClr val="tx1"/>
                </a:solidFill>
                <a:effectLst/>
                <a:latin typeface="+mn-lt"/>
                <a:ea typeface="+mn-ea"/>
                <a:cs typeface="+mn-cs"/>
              </a:rPr>
              <a:t>"Romano"</a:t>
            </a:r>
            <a:r>
              <a:rPr lang="en-US" dirty="0" smtClean="0"/>
              <a:t>));</a:t>
            </a:r>
            <a:br>
              <a:rPr lang="en-US" dirty="0" smtClean="0"/>
            </a:br>
            <a:r>
              <a:rPr lang="en-US" dirty="0" smtClean="0"/>
              <a:t>      </a:t>
            </a:r>
            <a:r>
              <a:rPr lang="en-US" sz="1100" b="1" kern="1200" dirty="0" err="1" smtClean="0">
                <a:solidFill>
                  <a:schemeClr val="tx1"/>
                </a:solidFill>
                <a:effectLst/>
                <a:latin typeface="+mn-lt"/>
                <a:ea typeface="+mn-ea"/>
                <a:cs typeface="+mn-cs"/>
              </a:rPr>
              <a:t>userRepository</a:t>
            </a:r>
            <a:r>
              <a:rPr lang="en-US" dirty="0" err="1" smtClean="0"/>
              <a:t>.save</a:t>
            </a:r>
            <a:r>
              <a:rPr lang="en-US" dirty="0" smtClean="0"/>
              <a:t>(</a:t>
            </a:r>
            <a:r>
              <a:rPr lang="en-US" sz="1100" b="1" kern="1200" dirty="0" smtClean="0">
                <a:solidFill>
                  <a:schemeClr val="tx1"/>
                </a:solidFill>
                <a:effectLst/>
                <a:latin typeface="+mn-lt"/>
                <a:ea typeface="+mn-ea"/>
                <a:cs typeface="+mn-cs"/>
              </a:rPr>
              <a:t>new </a:t>
            </a:r>
            <a:r>
              <a:rPr lang="en-US" dirty="0" smtClean="0"/>
              <a:t>User(</a:t>
            </a:r>
            <a:r>
              <a:rPr lang="en-US" sz="1100" b="1" kern="1200" dirty="0" smtClean="0">
                <a:solidFill>
                  <a:schemeClr val="tx1"/>
                </a:solidFill>
                <a:effectLst/>
                <a:latin typeface="+mn-lt"/>
                <a:ea typeface="+mn-ea"/>
                <a:cs typeface="+mn-cs"/>
              </a:rPr>
              <a:t>"Ralf"</a:t>
            </a:r>
            <a:r>
              <a:rPr lang="en-US" dirty="0" smtClean="0"/>
              <a:t>, </a:t>
            </a:r>
            <a:r>
              <a:rPr lang="en-US" sz="1100" b="1" kern="1200" dirty="0" smtClean="0">
                <a:solidFill>
                  <a:schemeClr val="tx1"/>
                </a:solidFill>
                <a:effectLst/>
                <a:latin typeface="+mn-lt"/>
                <a:ea typeface="+mn-ea"/>
                <a:cs typeface="+mn-cs"/>
              </a:rPr>
              <a:t>"Karma"</a:t>
            </a:r>
            <a:r>
              <a:rPr lang="en-US" dirty="0" smtClean="0"/>
              <a:t>));</a:t>
            </a:r>
            <a:br>
              <a:rPr lang="en-US" dirty="0" smtClean="0"/>
            </a:br>
            <a:r>
              <a:rPr lang="en-US" dirty="0" smtClean="0"/>
              <a:t/>
            </a:r>
            <a:br>
              <a:rPr lang="en-US" dirty="0" smtClean="0"/>
            </a:br>
            <a:r>
              <a:rPr lang="en-US" dirty="0" smtClean="0"/>
              <a:t>      </a:t>
            </a:r>
            <a:r>
              <a:rPr lang="en-US" sz="1100" b="1" kern="1200" dirty="0" smtClean="0">
                <a:solidFill>
                  <a:schemeClr val="tx1"/>
                </a:solidFill>
                <a:effectLst/>
                <a:latin typeface="+mn-lt"/>
                <a:ea typeface="+mn-ea"/>
                <a:cs typeface="+mn-cs"/>
              </a:rPr>
              <a:t>for </a:t>
            </a:r>
            <a:r>
              <a:rPr lang="en-US" dirty="0" smtClean="0"/>
              <a:t>(User user : </a:t>
            </a:r>
            <a:r>
              <a:rPr lang="en-US" sz="1100" b="1" kern="1200" dirty="0" err="1" smtClean="0">
                <a:solidFill>
                  <a:schemeClr val="tx1"/>
                </a:solidFill>
                <a:effectLst/>
                <a:latin typeface="+mn-lt"/>
                <a:ea typeface="+mn-ea"/>
                <a:cs typeface="+mn-cs"/>
              </a:rPr>
              <a:t>userRepository</a:t>
            </a:r>
            <a:r>
              <a:rPr lang="en-US" dirty="0" err="1" smtClean="0"/>
              <a:t>.findAll</a:t>
            </a:r>
            <a:r>
              <a:rPr lang="en-US" dirty="0" smtClean="0"/>
              <a:t>()) {</a:t>
            </a:r>
            <a:br>
              <a:rPr lang="en-US" dirty="0" smtClean="0"/>
            </a:br>
            <a:r>
              <a:rPr lang="en-US" dirty="0" smtClean="0"/>
              <a:t>         </a:t>
            </a:r>
            <a:r>
              <a:rPr lang="en-US" dirty="0" err="1" smtClean="0"/>
              <a:t>System.</a:t>
            </a:r>
            <a:r>
              <a:rPr lang="en-US" sz="1100" b="1" i="1" kern="1200" dirty="0" err="1" smtClean="0">
                <a:solidFill>
                  <a:schemeClr val="tx1"/>
                </a:solidFill>
                <a:effectLst/>
                <a:latin typeface="+mn-lt"/>
                <a:ea typeface="+mn-ea"/>
                <a:cs typeface="+mn-cs"/>
              </a:rPr>
              <a:t>out</a:t>
            </a:r>
            <a:r>
              <a:rPr lang="en-US" dirty="0" err="1" smtClean="0"/>
              <a:t>.println</a:t>
            </a:r>
            <a:r>
              <a:rPr lang="en-US" dirty="0" smtClean="0"/>
              <a:t>(</a:t>
            </a:r>
            <a:r>
              <a:rPr lang="en-US" dirty="0" err="1" smtClean="0"/>
              <a:t>user.getName</a:t>
            </a:r>
            <a:r>
              <a:rPr lang="en-US" dirty="0" smtClean="0"/>
              <a:t>() + </a:t>
            </a:r>
            <a:r>
              <a:rPr lang="en-US" sz="1100" b="1" kern="1200" dirty="0" smtClean="0">
                <a:solidFill>
                  <a:schemeClr val="tx1"/>
                </a:solidFill>
                <a:effectLst/>
                <a:latin typeface="+mn-lt"/>
                <a:ea typeface="+mn-ea"/>
                <a:cs typeface="+mn-cs"/>
              </a:rPr>
              <a:t>" " </a:t>
            </a:r>
            <a:r>
              <a:rPr lang="en-US" dirty="0" smtClean="0"/>
              <a:t>+ </a:t>
            </a:r>
            <a:r>
              <a:rPr lang="en-US" dirty="0" err="1" smtClean="0"/>
              <a:t>user.getSurname</a:t>
            </a:r>
            <a:r>
              <a:rPr lang="en-US" dirty="0" smtClean="0"/>
              <a:t>());</a:t>
            </a:r>
            <a:br>
              <a:rPr lang="en-US" dirty="0" smtClean="0"/>
            </a:br>
            <a:r>
              <a:rPr lang="en-US" dirty="0" smtClean="0"/>
              <a:t>      }</a:t>
            </a:r>
            <a:br>
              <a:rPr lang="en-US" dirty="0" smtClean="0"/>
            </a:br>
            <a:r>
              <a:rPr lang="en-US" dirty="0" smtClean="0"/>
              <a:t>   }</a:t>
            </a:r>
            <a:br>
              <a:rPr lang="en-US" dirty="0" smtClean="0"/>
            </a:br>
            <a:r>
              <a:rPr lang="en-US" dirty="0" smtClean="0"/>
              <a:t>}</a:t>
            </a:r>
            <a:br>
              <a:rPr lang="en-US" dirty="0" smtClean="0"/>
            </a:b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baseline="0" dirty="0" err="1" smtClean="0">
                <a:solidFill>
                  <a:schemeClr val="tx1"/>
                </a:solidFill>
                <a:effectLst/>
                <a:latin typeface="+mn-lt"/>
                <a:ea typeface="+mn-ea"/>
                <a:cs typeface="+mn-cs"/>
              </a:rPr>
              <a:t>app.component.ts</a:t>
            </a:r>
            <a:endParaRPr lang="en-US" sz="1400" b="1"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1"/>
                </a:solidFill>
                <a:effectLst/>
                <a:latin typeface="+mn-lt"/>
                <a:ea typeface="+mn-ea"/>
                <a:cs typeface="+mn-cs"/>
              </a:rPr>
              <a:t>import </a:t>
            </a:r>
            <a:r>
              <a:rPr lang="en-US" b="0" dirty="0" smtClean="0"/>
              <a:t>{ Component } </a:t>
            </a:r>
            <a:r>
              <a:rPr lang="en-US" sz="1100" b="0" kern="1200" dirty="0" smtClean="0">
                <a:solidFill>
                  <a:schemeClr val="tx1"/>
                </a:solidFill>
                <a:effectLst/>
                <a:latin typeface="+mn-lt"/>
                <a:ea typeface="+mn-ea"/>
                <a:cs typeface="+mn-cs"/>
              </a:rPr>
              <a:t>from '@angular/core'</a:t>
            </a:r>
            <a:r>
              <a:rPr lang="en-US" b="0" dirty="0" smtClean="0"/>
              <a:t>;</a:t>
            </a:r>
            <a:br>
              <a:rPr lang="en-US" b="0" dirty="0" smtClean="0"/>
            </a:br>
            <a:r>
              <a:rPr lang="en-US" sz="1100" b="0" kern="1200" dirty="0" smtClean="0">
                <a:solidFill>
                  <a:schemeClr val="tx1"/>
                </a:solidFill>
                <a:effectLst/>
                <a:latin typeface="+mn-lt"/>
                <a:ea typeface="+mn-ea"/>
                <a:cs typeface="+mn-cs"/>
              </a:rPr>
              <a:t>import </a:t>
            </a:r>
            <a:r>
              <a:rPr lang="en-US" b="0" dirty="0" smtClean="0"/>
              <a:t>{ Http } </a:t>
            </a:r>
            <a:r>
              <a:rPr lang="en-US" sz="1100" b="0" kern="1200" dirty="0" smtClean="0">
                <a:solidFill>
                  <a:schemeClr val="tx1"/>
                </a:solidFill>
                <a:effectLst/>
                <a:latin typeface="+mn-lt"/>
                <a:ea typeface="+mn-ea"/>
                <a:cs typeface="+mn-cs"/>
              </a:rPr>
              <a:t>from '@angular/http'</a:t>
            </a:r>
            <a:r>
              <a:rPr lang="en-US" b="0" dirty="0" smtClean="0"/>
              <a:t>;</a:t>
            </a:r>
            <a:br>
              <a:rPr lang="en-US" b="0" dirty="0" smtClean="0"/>
            </a:br>
            <a:r>
              <a:rPr lang="en-US" sz="1100" b="0" kern="1200" dirty="0" smtClean="0">
                <a:solidFill>
                  <a:schemeClr val="tx1"/>
                </a:solidFill>
                <a:effectLst/>
                <a:latin typeface="+mn-lt"/>
                <a:ea typeface="+mn-ea"/>
                <a:cs typeface="+mn-cs"/>
              </a:rPr>
              <a:t>import </a:t>
            </a:r>
            <a:r>
              <a:rPr lang="en-US" b="0" dirty="0" smtClean="0"/>
              <a:t>{Observable} </a:t>
            </a:r>
            <a:r>
              <a:rPr lang="en-US" sz="1100" b="0" kern="1200" dirty="0" smtClean="0">
                <a:solidFill>
                  <a:schemeClr val="tx1"/>
                </a:solidFill>
                <a:effectLst/>
                <a:latin typeface="+mn-lt"/>
                <a:ea typeface="+mn-ea"/>
                <a:cs typeface="+mn-cs"/>
              </a:rPr>
              <a:t>from '</a:t>
            </a:r>
            <a:r>
              <a:rPr lang="en-US" sz="1100" b="0" kern="1200" dirty="0" err="1" smtClean="0">
                <a:solidFill>
                  <a:schemeClr val="tx1"/>
                </a:solidFill>
                <a:effectLst/>
                <a:latin typeface="+mn-lt"/>
                <a:ea typeface="+mn-ea"/>
                <a:cs typeface="+mn-cs"/>
              </a:rPr>
              <a:t>rxjs</a:t>
            </a:r>
            <a:r>
              <a:rPr lang="en-US" sz="1100" b="0" kern="1200" dirty="0" smtClean="0">
                <a:solidFill>
                  <a:schemeClr val="tx1"/>
                </a:solidFill>
                <a:effectLst/>
                <a:latin typeface="+mn-lt"/>
                <a:ea typeface="+mn-ea"/>
                <a:cs typeface="+mn-cs"/>
              </a:rPr>
              <a:t>/Observable'</a:t>
            </a:r>
            <a:r>
              <a:rPr lang="en-US" b="0" dirty="0" smtClean="0"/>
              <a:t>;</a:t>
            </a:r>
            <a:br>
              <a:rPr lang="en-US" b="0" dirty="0" smtClean="0"/>
            </a:br>
            <a:r>
              <a:rPr lang="en-US" sz="1100" b="0" kern="1200" dirty="0" smtClean="0">
                <a:solidFill>
                  <a:schemeClr val="tx1"/>
                </a:solidFill>
                <a:effectLst/>
                <a:latin typeface="+mn-lt"/>
                <a:ea typeface="+mn-ea"/>
                <a:cs typeface="+mn-cs"/>
              </a:rPr>
              <a:t>import '</a:t>
            </a:r>
            <a:r>
              <a:rPr lang="en-US" sz="1100" b="0" kern="1200" dirty="0" err="1" smtClean="0">
                <a:solidFill>
                  <a:schemeClr val="tx1"/>
                </a:solidFill>
                <a:effectLst/>
                <a:latin typeface="+mn-lt"/>
                <a:ea typeface="+mn-ea"/>
                <a:cs typeface="+mn-cs"/>
              </a:rPr>
              <a:t>rxjs</a:t>
            </a:r>
            <a:r>
              <a:rPr lang="en-US" sz="1100" b="0" kern="1200" dirty="0" smtClean="0">
                <a:solidFill>
                  <a:schemeClr val="tx1"/>
                </a:solidFill>
                <a:effectLst/>
                <a:latin typeface="+mn-lt"/>
                <a:ea typeface="+mn-ea"/>
                <a:cs typeface="+mn-cs"/>
              </a:rPr>
              <a:t>/add/operator/map'</a:t>
            </a:r>
            <a:r>
              <a:rPr lang="en-US" b="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
            </a:r>
            <a:br>
              <a:rPr lang="en-US" b="0" dirty="0" smtClean="0"/>
            </a:br>
            <a:r>
              <a:rPr lang="en-US" b="0" dirty="0" smtClean="0"/>
              <a:t>@Component({</a:t>
            </a:r>
            <a:br>
              <a:rPr lang="en-US" b="0" dirty="0" smtClean="0"/>
            </a:br>
            <a:r>
              <a:rPr lang="en-US" b="0" dirty="0" smtClean="0"/>
              <a:t>  </a:t>
            </a:r>
            <a:r>
              <a:rPr lang="en-US" sz="1100" b="0" kern="1200" dirty="0" smtClean="0">
                <a:solidFill>
                  <a:schemeClr val="tx1"/>
                </a:solidFill>
                <a:effectLst/>
                <a:latin typeface="+mn-lt"/>
                <a:ea typeface="+mn-ea"/>
                <a:cs typeface="+mn-cs"/>
              </a:rPr>
              <a:t>selector</a:t>
            </a:r>
            <a:r>
              <a:rPr lang="en-US" b="0" dirty="0" smtClean="0"/>
              <a:t>: </a:t>
            </a:r>
            <a:r>
              <a:rPr lang="en-US" sz="1100" b="0" kern="1200" dirty="0" smtClean="0">
                <a:solidFill>
                  <a:schemeClr val="tx1"/>
                </a:solidFill>
                <a:effectLst/>
                <a:latin typeface="+mn-lt"/>
                <a:ea typeface="+mn-ea"/>
                <a:cs typeface="+mn-cs"/>
              </a:rPr>
              <a:t>'app-root'</a:t>
            </a:r>
            <a:r>
              <a:rPr lang="en-US" b="0" dirty="0" smtClean="0"/>
              <a:t>,</a:t>
            </a:r>
            <a:br>
              <a:rPr lang="en-US" b="0" dirty="0" smtClean="0"/>
            </a:br>
            <a:r>
              <a:rPr lang="en-US" b="0" dirty="0" smtClean="0"/>
              <a:t>  </a:t>
            </a:r>
            <a:r>
              <a:rPr lang="en-US" sz="1100" b="0" kern="1200" dirty="0" err="1" smtClean="0">
                <a:solidFill>
                  <a:schemeClr val="tx1"/>
                </a:solidFill>
                <a:effectLst/>
                <a:latin typeface="+mn-lt"/>
                <a:ea typeface="+mn-ea"/>
                <a:cs typeface="+mn-cs"/>
              </a:rPr>
              <a:t>templateUrl</a:t>
            </a:r>
            <a:r>
              <a:rPr lang="en-US" b="0" dirty="0" smtClean="0"/>
              <a:t>: </a:t>
            </a:r>
            <a:r>
              <a:rPr lang="en-US" sz="1100" b="0" kern="1200" dirty="0" smtClean="0">
                <a:solidFill>
                  <a:schemeClr val="tx1"/>
                </a:solidFill>
                <a:effectLst/>
                <a:latin typeface="+mn-lt"/>
                <a:ea typeface="+mn-ea"/>
                <a:cs typeface="+mn-cs"/>
              </a:rPr>
              <a:t>'./</a:t>
            </a:r>
            <a:r>
              <a:rPr lang="en-US" sz="1100" b="0" kern="1200" dirty="0" err="1" smtClean="0">
                <a:solidFill>
                  <a:schemeClr val="tx1"/>
                </a:solidFill>
                <a:effectLst/>
                <a:latin typeface="+mn-lt"/>
                <a:ea typeface="+mn-ea"/>
                <a:cs typeface="+mn-cs"/>
              </a:rPr>
              <a:t>app.component.html</a:t>
            </a:r>
            <a:r>
              <a:rPr lang="en-US" sz="1100" b="0" kern="1200" dirty="0" smtClean="0">
                <a:solidFill>
                  <a:schemeClr val="tx1"/>
                </a:solidFill>
                <a:effectLst/>
                <a:latin typeface="+mn-lt"/>
                <a:ea typeface="+mn-ea"/>
                <a:cs typeface="+mn-cs"/>
              </a:rPr>
              <a:t>'</a:t>
            </a:r>
            <a:r>
              <a:rPr lang="en-US" b="0" dirty="0" smtClean="0"/>
              <a:t>,</a:t>
            </a:r>
            <a:br>
              <a:rPr lang="en-US" b="0" dirty="0" smtClean="0"/>
            </a:br>
            <a:r>
              <a:rPr lang="en-US" b="0" dirty="0" smtClean="0"/>
              <a:t>  </a:t>
            </a:r>
            <a:r>
              <a:rPr lang="en-US" sz="1100" b="0" kern="1200" dirty="0" err="1" smtClean="0">
                <a:solidFill>
                  <a:schemeClr val="tx1"/>
                </a:solidFill>
                <a:effectLst/>
                <a:latin typeface="+mn-lt"/>
                <a:ea typeface="+mn-ea"/>
                <a:cs typeface="+mn-cs"/>
              </a:rPr>
              <a:t>styleUrls</a:t>
            </a:r>
            <a:r>
              <a:rPr lang="en-US" b="0" dirty="0" smtClean="0"/>
              <a:t>: [</a:t>
            </a:r>
            <a:r>
              <a:rPr lang="en-US" sz="1100" b="0" kern="1200" dirty="0" smtClean="0">
                <a:solidFill>
                  <a:schemeClr val="tx1"/>
                </a:solidFill>
                <a:effectLst/>
                <a:latin typeface="+mn-lt"/>
                <a:ea typeface="+mn-ea"/>
                <a:cs typeface="+mn-cs"/>
              </a:rPr>
              <a:t>'./</a:t>
            </a:r>
            <a:r>
              <a:rPr lang="en-US" sz="1100" b="0" kern="1200" dirty="0" err="1" smtClean="0">
                <a:solidFill>
                  <a:schemeClr val="tx1"/>
                </a:solidFill>
                <a:effectLst/>
                <a:latin typeface="+mn-lt"/>
                <a:ea typeface="+mn-ea"/>
                <a:cs typeface="+mn-cs"/>
              </a:rPr>
              <a:t>app.component.css</a:t>
            </a:r>
            <a:r>
              <a:rPr lang="en-US" sz="1100" b="0" kern="1200" dirty="0" smtClean="0">
                <a:solidFill>
                  <a:schemeClr val="tx1"/>
                </a:solidFill>
                <a:effectLst/>
                <a:latin typeface="+mn-lt"/>
                <a:ea typeface="+mn-ea"/>
                <a:cs typeface="+mn-cs"/>
              </a:rPr>
              <a:t>'</a:t>
            </a:r>
            <a:r>
              <a:rPr lang="en-US" b="0" dirty="0" smtClean="0"/>
              <a:t>]</a:t>
            </a:r>
            <a:br>
              <a:rPr lang="en-US" b="0" dirty="0" smtClean="0"/>
            </a:br>
            <a:r>
              <a:rPr lang="en-US" b="0" dirty="0" smtClean="0"/>
              <a:t>})</a:t>
            </a:r>
            <a:br>
              <a:rPr lang="en-US" b="0" dirty="0" smtClean="0"/>
            </a:br>
            <a:r>
              <a:rPr lang="en-US" sz="1100" b="0" kern="1200" dirty="0" smtClean="0">
                <a:solidFill>
                  <a:schemeClr val="tx1"/>
                </a:solidFill>
                <a:effectLst/>
                <a:latin typeface="+mn-lt"/>
                <a:ea typeface="+mn-ea"/>
                <a:cs typeface="+mn-cs"/>
              </a:rPr>
              <a:t>export class </a:t>
            </a:r>
            <a:r>
              <a:rPr lang="en-US" b="0" dirty="0" err="1" smtClean="0"/>
              <a:t>AppComponent</a:t>
            </a:r>
            <a:r>
              <a:rPr lang="en-US" b="0" dirty="0" smtClean="0"/>
              <a:t> {</a:t>
            </a:r>
            <a:br>
              <a:rPr lang="en-US" b="0" dirty="0" smtClean="0"/>
            </a:br>
            <a:r>
              <a:rPr lang="en-US" b="0" dirty="0" smtClean="0"/>
              <a:t>  </a:t>
            </a:r>
            <a:r>
              <a:rPr lang="en-US" sz="1100" b="0" kern="1200" dirty="0" smtClean="0">
                <a:solidFill>
                  <a:schemeClr val="tx1"/>
                </a:solidFill>
                <a:effectLst/>
                <a:latin typeface="+mn-lt"/>
                <a:ea typeface="+mn-ea"/>
                <a:cs typeface="+mn-cs"/>
              </a:rPr>
              <a:t>title </a:t>
            </a:r>
            <a:r>
              <a:rPr lang="en-US" b="0" dirty="0" smtClean="0"/>
              <a:t>= </a:t>
            </a:r>
            <a:r>
              <a:rPr lang="en-US" sz="1100" b="0" kern="1200" dirty="0" smtClean="0">
                <a:solidFill>
                  <a:schemeClr val="tx1"/>
                </a:solidFill>
                <a:effectLst/>
                <a:latin typeface="+mn-lt"/>
                <a:ea typeface="+mn-ea"/>
                <a:cs typeface="+mn-cs"/>
              </a:rPr>
              <a:t>'app works!'</a:t>
            </a:r>
            <a:r>
              <a:rPr lang="en-US" b="0" dirty="0" smtClean="0"/>
              <a:t>;</a:t>
            </a:r>
            <a:br>
              <a:rPr lang="en-US" b="0" dirty="0" smtClean="0"/>
            </a:br>
            <a:r>
              <a:rPr lang="en-US" b="0" dirty="0" smtClean="0"/>
              <a:t/>
            </a:r>
            <a:br>
              <a:rPr lang="en-US" b="0" dirty="0" smtClean="0"/>
            </a:br>
            <a:r>
              <a:rPr lang="en-US" b="0" dirty="0" smtClean="0"/>
              <a:t>  </a:t>
            </a:r>
            <a:r>
              <a:rPr lang="en-US" sz="1100" b="0" kern="1200" dirty="0" smtClean="0">
                <a:solidFill>
                  <a:schemeClr val="tx1"/>
                </a:solidFill>
                <a:effectLst/>
                <a:latin typeface="+mn-lt"/>
                <a:ea typeface="+mn-ea"/>
                <a:cs typeface="+mn-cs"/>
              </a:rPr>
              <a:t>users</a:t>
            </a:r>
            <a:r>
              <a:rPr lang="en-US" b="0" dirty="0" smtClean="0"/>
              <a:t>;</a:t>
            </a:r>
            <a:br>
              <a:rPr lang="en-US" b="0" dirty="0" smtClean="0"/>
            </a:br>
            <a:r>
              <a:rPr lang="en-US" b="0" dirty="0" smtClean="0"/>
              <a:t/>
            </a:r>
            <a:br>
              <a:rPr lang="en-US" b="0" dirty="0" smtClean="0"/>
            </a:br>
            <a:r>
              <a:rPr lang="en-US" b="0" dirty="0" smtClean="0"/>
              <a:t>  </a:t>
            </a:r>
            <a:r>
              <a:rPr lang="en-US" sz="1100" b="0" kern="1200" dirty="0" smtClean="0">
                <a:solidFill>
                  <a:schemeClr val="tx1"/>
                </a:solidFill>
                <a:effectLst/>
                <a:latin typeface="+mn-lt"/>
                <a:ea typeface="+mn-ea"/>
                <a:cs typeface="+mn-cs"/>
              </a:rPr>
              <a:t>constructor</a:t>
            </a:r>
            <a:r>
              <a:rPr lang="en-US" b="0" dirty="0" smtClean="0"/>
              <a:t>(</a:t>
            </a:r>
            <a:r>
              <a:rPr lang="en-US" sz="1100" b="0" kern="1200" dirty="0" smtClean="0">
                <a:solidFill>
                  <a:schemeClr val="tx1"/>
                </a:solidFill>
                <a:effectLst/>
                <a:latin typeface="+mn-lt"/>
                <a:ea typeface="+mn-ea"/>
                <a:cs typeface="+mn-cs"/>
              </a:rPr>
              <a:t>public </a:t>
            </a:r>
            <a:r>
              <a:rPr lang="en-US" b="0" dirty="0" smtClean="0"/>
              <a:t>http: Http){</a:t>
            </a:r>
            <a:br>
              <a:rPr lang="en-US" b="0" dirty="0" smtClean="0"/>
            </a:br>
            <a:r>
              <a:rPr lang="en-US" b="0" dirty="0" smtClean="0"/>
              <a:t>    </a:t>
            </a:r>
            <a:r>
              <a:rPr lang="en-US" sz="1100" b="0" kern="1200" dirty="0" err="1" smtClean="0">
                <a:solidFill>
                  <a:schemeClr val="tx1"/>
                </a:solidFill>
                <a:effectLst/>
                <a:latin typeface="+mn-lt"/>
                <a:ea typeface="+mn-ea"/>
                <a:cs typeface="+mn-cs"/>
              </a:rPr>
              <a:t>this</a:t>
            </a:r>
            <a:r>
              <a:rPr lang="en-US" b="0" dirty="0" err="1" smtClean="0"/>
              <a:t>.</a:t>
            </a:r>
            <a:r>
              <a:rPr lang="en-US" sz="1100" b="0" kern="1200" dirty="0" err="1" smtClean="0">
                <a:solidFill>
                  <a:schemeClr val="tx1"/>
                </a:solidFill>
                <a:effectLst/>
                <a:latin typeface="+mn-lt"/>
                <a:ea typeface="+mn-ea"/>
                <a:cs typeface="+mn-cs"/>
              </a:rPr>
              <a:t>getUsers</a:t>
            </a:r>
            <a:r>
              <a:rPr lang="en-US" b="0" dirty="0" smtClean="0"/>
              <a:t>().</a:t>
            </a:r>
            <a:r>
              <a:rPr lang="en-US" sz="1100" b="0" kern="1200" dirty="0" smtClean="0">
                <a:solidFill>
                  <a:schemeClr val="tx1"/>
                </a:solidFill>
                <a:effectLst/>
                <a:latin typeface="+mn-lt"/>
                <a:ea typeface="+mn-ea"/>
                <a:cs typeface="+mn-cs"/>
              </a:rPr>
              <a:t>subscribe</a:t>
            </a:r>
            <a:r>
              <a:rPr lang="en-US" b="0" dirty="0" smtClean="0"/>
              <a:t>(</a:t>
            </a:r>
            <a:br>
              <a:rPr lang="en-US" b="0" dirty="0" smtClean="0"/>
            </a:br>
            <a:r>
              <a:rPr lang="en-US" b="0" dirty="0" smtClean="0"/>
              <a:t>      res =&gt; </a:t>
            </a:r>
            <a:r>
              <a:rPr lang="en-US" sz="1100" b="0" kern="1200" dirty="0" err="1" smtClean="0">
                <a:solidFill>
                  <a:schemeClr val="tx1"/>
                </a:solidFill>
                <a:effectLst/>
                <a:latin typeface="+mn-lt"/>
                <a:ea typeface="+mn-ea"/>
                <a:cs typeface="+mn-cs"/>
              </a:rPr>
              <a:t>this</a:t>
            </a:r>
            <a:r>
              <a:rPr lang="en-US" b="0" dirty="0" err="1" smtClean="0"/>
              <a:t>.</a:t>
            </a:r>
            <a:r>
              <a:rPr lang="en-US" sz="1100" b="0" kern="1200" dirty="0" err="1" smtClean="0">
                <a:solidFill>
                  <a:schemeClr val="tx1"/>
                </a:solidFill>
                <a:effectLst/>
                <a:latin typeface="+mn-lt"/>
                <a:ea typeface="+mn-ea"/>
                <a:cs typeface="+mn-cs"/>
              </a:rPr>
              <a:t>users</a:t>
            </a:r>
            <a:r>
              <a:rPr lang="en-US" sz="1100" b="0" kern="1200" dirty="0" smtClean="0">
                <a:solidFill>
                  <a:schemeClr val="tx1"/>
                </a:solidFill>
                <a:effectLst/>
                <a:latin typeface="+mn-lt"/>
                <a:ea typeface="+mn-ea"/>
                <a:cs typeface="+mn-cs"/>
              </a:rPr>
              <a:t> </a:t>
            </a:r>
            <a:r>
              <a:rPr lang="en-US" b="0" dirty="0" smtClean="0"/>
              <a:t>= res._</a:t>
            </a:r>
            <a:r>
              <a:rPr lang="en-US" b="0" dirty="0" err="1" smtClean="0"/>
              <a:t>embedded.user</a:t>
            </a:r>
            <a:r>
              <a:rPr lang="en-US" b="0" dirty="0" smtClean="0"/>
              <a:t>,</a:t>
            </a:r>
            <a:br>
              <a:rPr lang="en-US" b="0" dirty="0" smtClean="0"/>
            </a:br>
            <a:r>
              <a:rPr lang="en-US" b="0" dirty="0" smtClean="0"/>
              <a:t>      error =&gt; </a:t>
            </a:r>
            <a:r>
              <a:rPr lang="en-US" sz="1100" b="0" i="1" kern="1200" dirty="0" err="1" smtClean="0">
                <a:solidFill>
                  <a:schemeClr val="tx1"/>
                </a:solidFill>
                <a:effectLst/>
                <a:latin typeface="+mn-lt"/>
                <a:ea typeface="+mn-ea"/>
                <a:cs typeface="+mn-cs"/>
              </a:rPr>
              <a:t>console</a:t>
            </a:r>
            <a:r>
              <a:rPr lang="en-US" b="0" dirty="0" err="1" smtClean="0"/>
              <a:t>.</a:t>
            </a:r>
            <a:r>
              <a:rPr lang="en-US" sz="1100" b="0" kern="1200" dirty="0" err="1" smtClean="0">
                <a:solidFill>
                  <a:schemeClr val="tx1"/>
                </a:solidFill>
                <a:effectLst/>
                <a:latin typeface="+mn-lt"/>
                <a:ea typeface="+mn-ea"/>
                <a:cs typeface="+mn-cs"/>
              </a:rPr>
              <a:t>log</a:t>
            </a:r>
            <a:r>
              <a:rPr lang="en-US" b="0" dirty="0" smtClean="0"/>
              <a:t>(error)</a:t>
            </a:r>
            <a:br>
              <a:rPr lang="en-US" b="0" dirty="0" smtClean="0"/>
            </a:br>
            <a:r>
              <a:rPr lang="en-US" b="0" dirty="0" smtClean="0"/>
              <a:t>    )</a:t>
            </a:r>
            <a:br>
              <a:rPr lang="en-US" b="0" dirty="0" smtClean="0"/>
            </a:br>
            <a:r>
              <a:rPr lang="en-US" b="0" dirty="0" smtClean="0"/>
              <a:t>  }</a:t>
            </a:r>
            <a:br>
              <a:rPr lang="en-US" b="0" dirty="0" smtClean="0"/>
            </a:br>
            <a:r>
              <a:rPr lang="en-US" b="0" dirty="0" smtClean="0"/>
              <a:t/>
            </a:r>
            <a:br>
              <a:rPr lang="en-US" b="0" dirty="0" smtClean="0"/>
            </a:br>
            <a:r>
              <a:rPr lang="en-US" b="0" dirty="0" smtClean="0"/>
              <a:t>  </a:t>
            </a:r>
            <a:r>
              <a:rPr lang="en-US" sz="1100" b="0" kern="1200" dirty="0" err="1" smtClean="0">
                <a:solidFill>
                  <a:schemeClr val="tx1"/>
                </a:solidFill>
                <a:effectLst/>
                <a:latin typeface="+mn-lt"/>
                <a:ea typeface="+mn-ea"/>
                <a:cs typeface="+mn-cs"/>
              </a:rPr>
              <a:t>getUsers</a:t>
            </a:r>
            <a:r>
              <a:rPr lang="en-US" b="0" dirty="0" smtClean="0"/>
              <a:t>(): Observable&lt;</a:t>
            </a:r>
            <a:r>
              <a:rPr lang="en-US" sz="1100" b="0" kern="1200" dirty="0" smtClean="0">
                <a:solidFill>
                  <a:schemeClr val="tx1"/>
                </a:solidFill>
                <a:effectLst/>
                <a:latin typeface="+mn-lt"/>
                <a:ea typeface="+mn-ea"/>
                <a:cs typeface="+mn-cs"/>
              </a:rPr>
              <a:t>any</a:t>
            </a:r>
            <a:r>
              <a:rPr lang="en-US" b="0" dirty="0" smtClean="0"/>
              <a:t>&gt; {</a:t>
            </a:r>
            <a:br>
              <a:rPr lang="en-US" b="0" dirty="0" smtClean="0"/>
            </a:br>
            <a:r>
              <a:rPr lang="en-US" b="0" dirty="0" smtClean="0"/>
              <a:t>    </a:t>
            </a:r>
            <a:r>
              <a:rPr lang="en-US" sz="1100" b="0" kern="1200" dirty="0" smtClean="0">
                <a:solidFill>
                  <a:schemeClr val="tx1"/>
                </a:solidFill>
                <a:effectLst/>
                <a:latin typeface="+mn-lt"/>
                <a:ea typeface="+mn-ea"/>
                <a:cs typeface="+mn-cs"/>
              </a:rPr>
              <a:t>return </a:t>
            </a:r>
            <a:r>
              <a:rPr lang="en-US" sz="1100" b="0" kern="1200" dirty="0" err="1" smtClean="0">
                <a:solidFill>
                  <a:schemeClr val="tx1"/>
                </a:solidFill>
                <a:effectLst/>
                <a:latin typeface="+mn-lt"/>
                <a:ea typeface="+mn-ea"/>
                <a:cs typeface="+mn-cs"/>
              </a:rPr>
              <a:t>this</a:t>
            </a:r>
            <a:r>
              <a:rPr lang="en-US" b="0" dirty="0" err="1" smtClean="0"/>
              <a:t>.http.</a:t>
            </a:r>
            <a:r>
              <a:rPr lang="en-US" sz="1100" b="0" kern="1200" dirty="0" err="1" smtClean="0">
                <a:solidFill>
                  <a:schemeClr val="tx1"/>
                </a:solidFill>
                <a:effectLst/>
                <a:latin typeface="+mn-lt"/>
                <a:ea typeface="+mn-ea"/>
                <a:cs typeface="+mn-cs"/>
              </a:rPr>
              <a:t>get</a:t>
            </a:r>
            <a:r>
              <a:rPr lang="en-US" b="0" dirty="0" smtClean="0"/>
              <a:t>(</a:t>
            </a:r>
            <a:r>
              <a:rPr lang="en-US" sz="1100" b="0" kern="1200" dirty="0" smtClean="0">
                <a:solidFill>
                  <a:schemeClr val="tx1"/>
                </a:solidFill>
                <a:effectLst/>
                <a:latin typeface="+mn-lt"/>
                <a:ea typeface="+mn-ea"/>
                <a:cs typeface="+mn-cs"/>
              </a:rPr>
              <a:t>'http://localhost:8080/user/'</a:t>
            </a:r>
            <a:r>
              <a:rPr lang="en-US" b="0" dirty="0" smtClean="0"/>
              <a:t>)</a:t>
            </a:r>
            <a:br>
              <a:rPr lang="en-US" b="0" dirty="0" smtClean="0"/>
            </a:br>
            <a:r>
              <a:rPr lang="en-US" b="0" dirty="0" smtClean="0"/>
              <a:t>      .map(response =&gt; &lt;</a:t>
            </a:r>
            <a:r>
              <a:rPr lang="en-US" sz="1100" b="0" kern="1200" dirty="0" smtClean="0">
                <a:solidFill>
                  <a:schemeClr val="tx1"/>
                </a:solidFill>
                <a:effectLst/>
                <a:latin typeface="+mn-lt"/>
                <a:ea typeface="+mn-ea"/>
                <a:cs typeface="+mn-cs"/>
              </a:rPr>
              <a:t>string</a:t>
            </a:r>
            <a:r>
              <a:rPr lang="en-US" b="0" dirty="0" smtClean="0"/>
              <a:t>[]&gt; </a:t>
            </a:r>
            <a:r>
              <a:rPr lang="en-US" b="0" dirty="0" err="1" smtClean="0"/>
              <a:t>response.</a:t>
            </a:r>
            <a:r>
              <a:rPr lang="en-US" sz="1100" b="0" kern="1200" dirty="0" err="1" smtClean="0">
                <a:solidFill>
                  <a:schemeClr val="tx1"/>
                </a:solidFill>
                <a:effectLst/>
                <a:latin typeface="+mn-lt"/>
                <a:ea typeface="+mn-ea"/>
                <a:cs typeface="+mn-cs"/>
              </a:rPr>
              <a:t>json</a:t>
            </a:r>
            <a:r>
              <a:rPr lang="en-US" b="0" dirty="0" smtClean="0"/>
              <a:t>());</a:t>
            </a:r>
            <a:br>
              <a:rPr lang="en-US" b="0" dirty="0" smtClean="0"/>
            </a:br>
            <a:r>
              <a:rPr lang="en-US" b="0" dirty="0" smtClean="0"/>
              <a:t>  }</a:t>
            </a:r>
            <a:br>
              <a:rPr lang="en-US" b="0" dirty="0" smtClean="0"/>
            </a:br>
            <a:r>
              <a:rPr lang="en-US" b="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kern="1200" baseline="0" dirty="0" err="1" smtClean="0">
                <a:solidFill>
                  <a:schemeClr val="tx1"/>
                </a:solidFill>
                <a:effectLst/>
                <a:latin typeface="+mn-lt"/>
                <a:ea typeface="+mn-ea"/>
                <a:cs typeface="+mn-cs"/>
              </a:rPr>
              <a:t>app.component.html</a:t>
            </a:r>
            <a:endParaRPr lang="en-US" sz="1100" b="1"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effectLst/>
              </a:rPr>
              <a:t>&lt;</a:t>
            </a:r>
            <a:r>
              <a:rPr lang="en-US" sz="1100" b="0" kern="1200" dirty="0" smtClean="0">
                <a:solidFill>
                  <a:schemeClr val="tx1"/>
                </a:solidFill>
                <a:effectLst/>
                <a:latin typeface="+mn-lt"/>
                <a:ea typeface="+mn-ea"/>
                <a:cs typeface="+mn-cs"/>
              </a:rPr>
              <a:t>h1</a:t>
            </a:r>
            <a:r>
              <a:rPr lang="en-US" b="0" dirty="0" smtClean="0">
                <a:effectLst/>
              </a:rPr>
              <a:t>&gt;</a:t>
            </a:r>
            <a:r>
              <a:rPr lang="en-US" b="0" dirty="0" smtClean="0"/>
              <a:t/>
            </a:r>
            <a:br>
              <a:rPr lang="en-US" b="0" dirty="0" smtClean="0"/>
            </a:br>
            <a:r>
              <a:rPr lang="en-US" b="0" dirty="0" smtClean="0"/>
              <a:t>  Hey! {{title}}</a:t>
            </a:r>
            <a:br>
              <a:rPr lang="en-US" b="0" dirty="0" smtClean="0"/>
            </a:br>
            <a:r>
              <a:rPr lang="en-US" b="0" dirty="0" smtClean="0"/>
              <a:t>  </a:t>
            </a:r>
            <a:r>
              <a:rPr lang="en-US" b="0" dirty="0" smtClean="0">
                <a:effectLst/>
              </a:rPr>
              <a:t>&lt;</a:t>
            </a:r>
            <a:r>
              <a:rPr lang="en-US" sz="1100" b="0" kern="1200" dirty="0" err="1" smtClean="0">
                <a:solidFill>
                  <a:schemeClr val="tx1"/>
                </a:solidFill>
                <a:effectLst/>
                <a:latin typeface="+mn-lt"/>
                <a:ea typeface="+mn-ea"/>
                <a:cs typeface="+mn-cs"/>
              </a:rPr>
              <a:t>br</a:t>
            </a:r>
            <a:r>
              <a:rPr lang="en-US" b="0" dirty="0" smtClean="0">
                <a:effectLst/>
              </a:rPr>
              <a:t>&gt;</a:t>
            </a:r>
            <a:r>
              <a:rPr lang="en-US" b="0" dirty="0" smtClean="0"/>
              <a:t/>
            </a:r>
            <a:br>
              <a:rPr lang="en-US" b="0" dirty="0" smtClean="0"/>
            </a:br>
            <a:r>
              <a:rPr lang="en-US" b="0" dirty="0" smtClean="0"/>
              <a:t>  </a:t>
            </a:r>
            <a:r>
              <a:rPr lang="en-US" b="0" dirty="0" smtClean="0">
                <a:effectLst/>
              </a:rPr>
              <a:t>&lt;</a:t>
            </a:r>
            <a:r>
              <a:rPr lang="en-US" sz="1100" b="0" kern="1200" dirty="0" smtClean="0">
                <a:solidFill>
                  <a:schemeClr val="tx1"/>
                </a:solidFill>
                <a:effectLst/>
                <a:latin typeface="+mn-lt"/>
                <a:ea typeface="+mn-ea"/>
                <a:cs typeface="+mn-cs"/>
              </a:rPr>
              <a:t>li *</a:t>
            </a:r>
            <a:r>
              <a:rPr lang="en-US" sz="1100" b="0" kern="1200" dirty="0" err="1" smtClean="0">
                <a:solidFill>
                  <a:schemeClr val="tx1"/>
                </a:solidFill>
                <a:effectLst/>
                <a:latin typeface="+mn-lt"/>
                <a:ea typeface="+mn-ea"/>
                <a:cs typeface="+mn-cs"/>
              </a:rPr>
              <a:t>ngFor</a:t>
            </a:r>
            <a:r>
              <a:rPr lang="en-US" sz="1100" b="0" kern="1200" dirty="0" smtClean="0">
                <a:solidFill>
                  <a:schemeClr val="tx1"/>
                </a:solidFill>
                <a:effectLst/>
                <a:latin typeface="+mn-lt"/>
                <a:ea typeface="+mn-ea"/>
                <a:cs typeface="+mn-cs"/>
              </a:rPr>
              <a:t>="let user of users"</a:t>
            </a:r>
            <a:r>
              <a:rPr lang="en-US" b="0" dirty="0" smtClean="0">
                <a:effectLst/>
              </a:rPr>
              <a:t>&gt;</a:t>
            </a:r>
            <a:r>
              <a:rPr lang="en-US" b="0" dirty="0" smtClean="0"/>
              <a:t/>
            </a:r>
            <a:br>
              <a:rPr lang="en-US" b="0" dirty="0" smtClean="0"/>
            </a:br>
            <a:r>
              <a:rPr lang="en-US" b="0" dirty="0" smtClean="0"/>
              <a:t>    {{ </a:t>
            </a:r>
            <a:r>
              <a:rPr lang="en-US" b="0" dirty="0" err="1" smtClean="0"/>
              <a:t>user.name</a:t>
            </a:r>
            <a:r>
              <a:rPr lang="en-US" b="0" dirty="0" smtClean="0"/>
              <a:t> }}</a:t>
            </a:r>
            <a:br>
              <a:rPr lang="en-US" b="0" dirty="0" smtClean="0"/>
            </a:br>
            <a:r>
              <a:rPr lang="en-US" b="0" dirty="0" smtClean="0"/>
              <a:t>    {{ </a:t>
            </a:r>
            <a:r>
              <a:rPr lang="en-US" b="0" dirty="0" err="1" smtClean="0"/>
              <a:t>user.surname</a:t>
            </a:r>
            <a:r>
              <a:rPr lang="en-US" b="0" dirty="0" smtClean="0"/>
              <a:t> }}</a:t>
            </a:r>
            <a:br>
              <a:rPr lang="en-US" b="0" dirty="0" smtClean="0"/>
            </a:br>
            <a:r>
              <a:rPr lang="en-US" b="0" dirty="0" smtClean="0"/>
              <a:t>  </a:t>
            </a:r>
            <a:r>
              <a:rPr lang="en-US" b="0" dirty="0" smtClean="0">
                <a:effectLst/>
              </a:rPr>
              <a:t>&lt;/</a:t>
            </a:r>
            <a:r>
              <a:rPr lang="en-US" sz="1100" b="0" kern="1200" dirty="0" smtClean="0">
                <a:solidFill>
                  <a:schemeClr val="tx1"/>
                </a:solidFill>
                <a:effectLst/>
                <a:latin typeface="+mn-lt"/>
                <a:ea typeface="+mn-ea"/>
                <a:cs typeface="+mn-cs"/>
              </a:rPr>
              <a:t>li</a:t>
            </a:r>
            <a:r>
              <a:rPr lang="en-US" b="0" dirty="0" smtClean="0">
                <a:effectLst/>
              </a:rPr>
              <a:t>&gt;</a:t>
            </a:r>
            <a:r>
              <a:rPr lang="en-US" b="0" dirty="0" smtClean="0"/>
              <a:t/>
            </a:r>
            <a:br>
              <a:rPr lang="en-US" b="0" dirty="0" smtClean="0"/>
            </a:br>
            <a:r>
              <a:rPr lang="en-US" b="0" dirty="0" smtClean="0">
                <a:effectLst/>
              </a:rPr>
              <a:t>&lt;/</a:t>
            </a:r>
            <a:r>
              <a:rPr lang="en-US" sz="1100" b="0" kern="1200" dirty="0" smtClean="0">
                <a:solidFill>
                  <a:schemeClr val="tx1"/>
                </a:solidFill>
                <a:effectLst/>
                <a:latin typeface="+mn-lt"/>
                <a:ea typeface="+mn-ea"/>
                <a:cs typeface="+mn-cs"/>
              </a:rPr>
              <a:t>h1</a:t>
            </a:r>
            <a:r>
              <a:rPr lang="en-US" b="0" dirty="0" smtClean="0">
                <a:effectLst/>
              </a:rPr>
              <a:t>&gt;</a:t>
            </a:r>
            <a:r>
              <a:rPr lang="en-US" b="0" dirty="0" smtClean="0"/>
              <a:t/>
            </a:r>
            <a:br>
              <a:rPr lang="en-US" b="0" dirty="0" smtClean="0"/>
            </a:br>
            <a:endParaRPr lang="en-US" sz="1100" b="0" i="0"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61852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101600">
              <a:buClr>
                <a:srgbClr val="434343"/>
              </a:buClr>
            </a:pPr>
            <a:r>
              <a:rPr lang="en-US" sz="2000" dirty="0" smtClean="0">
                <a:solidFill>
                  <a:srgbClr val="434343"/>
                </a:solidFill>
              </a:rPr>
              <a:t>What</a:t>
            </a:r>
            <a:r>
              <a:rPr lang="en-US" sz="2000" baseline="0" dirty="0" smtClean="0">
                <a:solidFill>
                  <a:srgbClr val="434343"/>
                </a:solidFill>
              </a:rPr>
              <a:t> are t</a:t>
            </a:r>
            <a:r>
              <a:rPr lang="en-US" sz="2000" dirty="0" smtClean="0">
                <a:solidFill>
                  <a:srgbClr val="434343"/>
                </a:solidFill>
              </a:rPr>
              <a:t>he</a:t>
            </a:r>
            <a:r>
              <a:rPr lang="en-US" sz="2000" baseline="0" dirty="0" smtClean="0">
                <a:solidFill>
                  <a:srgbClr val="434343"/>
                </a:solidFill>
              </a:rPr>
              <a:t> pro and cons of the embedded approach?</a:t>
            </a:r>
          </a:p>
          <a:p>
            <a:pPr marL="101600">
              <a:buClr>
                <a:srgbClr val="434343"/>
              </a:buClr>
            </a:pPr>
            <a:endParaRPr lang="en-US" sz="2000" dirty="0" smtClean="0">
              <a:solidFill>
                <a:srgbClr val="434343"/>
              </a:solidFill>
            </a:endParaRPr>
          </a:p>
          <a:p>
            <a:pPr marL="101600">
              <a:buClr>
                <a:srgbClr val="434343"/>
              </a:buClr>
            </a:pPr>
            <a:r>
              <a:rPr lang="en-US" sz="2000" dirty="0" smtClean="0">
                <a:solidFill>
                  <a:srgbClr val="434343"/>
                </a:solidFill>
              </a:rPr>
              <a:t>PRO</a:t>
            </a:r>
          </a:p>
          <a:p>
            <a:pPr marL="457200" lvl="1" indent="-355600">
              <a:buClr>
                <a:srgbClr val="434343"/>
              </a:buClr>
              <a:buSzPct val="100000"/>
              <a:buFont typeface="Calibri"/>
              <a:buChar char="●"/>
            </a:pPr>
            <a:r>
              <a:rPr lang="en-US" sz="2000" dirty="0" smtClean="0">
                <a:solidFill>
                  <a:srgbClr val="434343"/>
                </a:solidFill>
              </a:rPr>
              <a:t>War file single deploy for frontend and backend</a:t>
            </a:r>
          </a:p>
          <a:p>
            <a:pPr marL="457200" lvl="1" indent="-355600">
              <a:buClr>
                <a:srgbClr val="434343"/>
              </a:buClr>
              <a:buSzPct val="100000"/>
              <a:buFont typeface="Calibri"/>
              <a:buChar char="●"/>
            </a:pPr>
            <a:r>
              <a:rPr lang="en-US" sz="2000" dirty="0" smtClean="0">
                <a:solidFill>
                  <a:srgbClr val="434343"/>
                </a:solidFill>
              </a:rPr>
              <a:t>BE and FE on the same address and port</a:t>
            </a:r>
          </a:p>
          <a:p>
            <a:pPr marL="101600" lvl="1">
              <a:buClr>
                <a:srgbClr val="434343"/>
              </a:buClr>
              <a:buSzPct val="100000"/>
            </a:pPr>
            <a:r>
              <a:rPr lang="en-US" sz="2000" dirty="0" smtClean="0">
                <a:solidFill>
                  <a:srgbClr val="434343"/>
                </a:solidFill>
              </a:rPr>
              <a:t>CONS</a:t>
            </a:r>
          </a:p>
          <a:p>
            <a:pPr marL="457200" lvl="1" indent="-355600">
              <a:buClr>
                <a:srgbClr val="434343"/>
              </a:buClr>
              <a:buSzPct val="100000"/>
              <a:buFont typeface="Calibri"/>
              <a:buChar char="●"/>
            </a:pPr>
            <a:r>
              <a:rPr lang="en-US" sz="2000" dirty="0" smtClean="0">
                <a:solidFill>
                  <a:srgbClr val="434343"/>
                </a:solidFill>
              </a:rPr>
              <a:t>Slow in rebuild the front end change</a:t>
            </a:r>
          </a:p>
          <a:p>
            <a:pPr marL="457200" lvl="1" indent="-355600">
              <a:buClr>
                <a:srgbClr val="434343"/>
              </a:buClr>
              <a:buSzPct val="100000"/>
              <a:buFont typeface="Calibri"/>
              <a:buChar char="●"/>
            </a:pPr>
            <a:r>
              <a:rPr lang="en-US" sz="2000" dirty="0" smtClean="0">
                <a:solidFill>
                  <a:srgbClr val="434343"/>
                </a:solidFill>
              </a:rPr>
              <a:t>Low separation of concern</a:t>
            </a:r>
          </a:p>
          <a:p>
            <a:pPr marL="457200" lvl="1" indent="-355600">
              <a:buClr>
                <a:srgbClr val="434343"/>
              </a:buClr>
              <a:buSzPct val="100000"/>
              <a:buFont typeface="Calibri"/>
              <a:buChar char="●"/>
            </a:pPr>
            <a:r>
              <a:rPr lang="en-US" sz="2000" dirty="0" smtClean="0">
                <a:solidFill>
                  <a:srgbClr val="434343"/>
                </a:solidFill>
              </a:rPr>
              <a:t>Doesn’t scale when you have more then 1 backend instance for an app</a:t>
            </a:r>
            <a:endParaRPr lang="en" sz="2000" dirty="0" smtClean="0">
              <a:solidFill>
                <a:srgbClr val="434343"/>
              </a:solidFill>
            </a:endParaRPr>
          </a:p>
          <a:p>
            <a:pPr marL="457200" indent="-355600">
              <a:buClr>
                <a:srgbClr val="434343"/>
              </a:buClr>
              <a:buFont typeface="Calibri"/>
              <a:buChar char="●"/>
            </a:pPr>
            <a:endParaRPr lang="en-US" sz="2000" dirty="0">
              <a:solidFill>
                <a:srgbClr val="434343"/>
              </a:solidFill>
            </a:endParaRPr>
          </a:p>
        </p:txBody>
      </p:sp>
    </p:spTree>
    <p:extLst>
      <p:ext uri="{BB962C8B-B14F-4D97-AF65-F5344CB8AC3E}">
        <p14:creationId xmlns:p14="http://schemas.microsoft.com/office/powerpoint/2010/main" val="1023209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will generate the same</a:t>
            </a:r>
            <a:r>
              <a:rPr lang="en-US" baseline="0" dirty="0" smtClean="0"/>
              <a:t> app, but this time the Angular 2 application and the Spring Application will be separated and running on two different server.</a:t>
            </a:r>
          </a:p>
          <a:p>
            <a:endParaRPr lang="en-US" baseline="0" dirty="0" smtClean="0"/>
          </a:p>
          <a:p>
            <a:r>
              <a:rPr lang="en-US" baseline="0" dirty="0" smtClean="0"/>
              <a:t>Let’s recreate the same application using the spring initializer tool.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baseline="0" dirty="0" smtClean="0">
                <a:solidFill>
                  <a:schemeClr val="tx1"/>
                </a:solidFill>
                <a:effectLst/>
                <a:latin typeface="+mn-lt"/>
                <a:ea typeface="+mn-ea"/>
                <a:cs typeface="+mn-cs"/>
              </a:rPr>
              <a:t>select </a:t>
            </a:r>
            <a:r>
              <a:rPr lang="en-US" sz="1100" b="0" baseline="0" dirty="0" smtClean="0">
                <a:solidFill>
                  <a:srgbClr val="434343"/>
                </a:solidFill>
              </a:rPr>
              <a:t>version 2.0.0 Snapshot.  </a:t>
            </a:r>
          </a:p>
          <a:p>
            <a:endParaRPr lang="en-US" sz="1100" baseline="0" dirty="0" smtClean="0">
              <a:solidFill>
                <a:srgbClr val="434343"/>
              </a:solidFill>
            </a:endParaRPr>
          </a:p>
          <a:p>
            <a:r>
              <a:rPr lang="en-US" sz="1100" baseline="0" dirty="0" smtClean="0">
                <a:solidFill>
                  <a:srgbClr val="434343"/>
                </a:solidFill>
              </a:rPr>
              <a:t>Let’s name it backend and let’s select </a:t>
            </a:r>
          </a:p>
          <a:p>
            <a:pPr marL="171450" indent="-171450">
              <a:buFont typeface="Arial" charset="0"/>
              <a:buChar char="•"/>
            </a:pPr>
            <a:r>
              <a:rPr lang="en-US" sz="1100" b="0" i="0" kern="1200" dirty="0" smtClean="0">
                <a:solidFill>
                  <a:schemeClr val="tx1"/>
                </a:solidFill>
                <a:effectLst/>
                <a:latin typeface="+mn-lt"/>
                <a:ea typeface="+mn-ea"/>
                <a:cs typeface="+mn-cs"/>
              </a:rPr>
              <a:t>Web</a:t>
            </a:r>
          </a:p>
          <a:p>
            <a:pPr marL="171450" indent="-171450">
              <a:buFont typeface="Arial" charset="0"/>
              <a:buChar char="•"/>
            </a:pPr>
            <a:r>
              <a:rPr lang="en-US" sz="1100" b="0" i="0" kern="1200" dirty="0" smtClean="0">
                <a:solidFill>
                  <a:schemeClr val="tx1"/>
                </a:solidFill>
                <a:effectLst/>
                <a:latin typeface="+mn-lt"/>
                <a:ea typeface="+mn-ea"/>
                <a:cs typeface="+mn-cs"/>
              </a:rPr>
              <a:t>Lombok</a:t>
            </a:r>
          </a:p>
          <a:p>
            <a:pPr marL="171450" indent="-171450">
              <a:buFont typeface="Arial" charset="0"/>
              <a:buChar char="•"/>
            </a:pPr>
            <a:r>
              <a:rPr lang="en-US" sz="1100" b="0" i="0" kern="1200" dirty="0" smtClean="0">
                <a:solidFill>
                  <a:schemeClr val="tx1"/>
                </a:solidFill>
                <a:effectLst/>
                <a:latin typeface="+mn-lt"/>
                <a:ea typeface="+mn-ea"/>
                <a:cs typeface="+mn-cs"/>
              </a:rPr>
              <a:t>H2</a:t>
            </a:r>
          </a:p>
          <a:p>
            <a:pPr marL="171450" indent="-171450">
              <a:buFont typeface="Arial" charset="0"/>
              <a:buChar char="•"/>
            </a:pPr>
            <a:r>
              <a:rPr lang="en-US" sz="1100" b="0" i="0" kern="1200" dirty="0" smtClean="0">
                <a:solidFill>
                  <a:schemeClr val="tx1"/>
                </a:solidFill>
                <a:effectLst/>
                <a:latin typeface="+mn-lt"/>
                <a:ea typeface="+mn-ea"/>
                <a:cs typeface="+mn-cs"/>
              </a:rPr>
              <a:t>Rest Repositories </a:t>
            </a:r>
          </a:p>
          <a:p>
            <a:pPr marL="171450" indent="-171450">
              <a:buFont typeface="Arial" charset="0"/>
              <a:buChar char="•"/>
            </a:pPr>
            <a:r>
              <a:rPr lang="en-US" sz="1100" b="0" i="0" kern="1200" dirty="0" smtClean="0">
                <a:solidFill>
                  <a:schemeClr val="tx1"/>
                </a:solidFill>
                <a:effectLst/>
                <a:latin typeface="+mn-lt"/>
                <a:ea typeface="+mn-ea"/>
                <a:cs typeface="+mn-cs"/>
              </a:rPr>
              <a:t>JPA</a:t>
            </a:r>
          </a:p>
          <a:p>
            <a:pPr marL="171450" indent="-171450">
              <a:buFont typeface="Arial" charset="0"/>
              <a:buChar char="•"/>
            </a:pPr>
            <a:r>
              <a:rPr lang="en-US" sz="1100" b="0" i="0" kern="1200" dirty="0" err="1" smtClean="0">
                <a:solidFill>
                  <a:schemeClr val="tx1"/>
                </a:solidFill>
                <a:effectLst/>
                <a:latin typeface="+mn-lt"/>
                <a:ea typeface="+mn-ea"/>
                <a:cs typeface="+mn-cs"/>
              </a:rPr>
              <a:t>DevTools</a:t>
            </a:r>
            <a:endParaRPr lang="en-US" sz="1100" b="0" i="0" kern="1200" dirty="0" smtClean="0">
              <a:solidFill>
                <a:schemeClr val="tx1"/>
              </a:solidFill>
              <a:effectLst/>
              <a:latin typeface="+mn-lt"/>
              <a:ea typeface="+mn-ea"/>
              <a:cs typeface="+mn-cs"/>
            </a:endParaRPr>
          </a:p>
          <a:p>
            <a:pPr marL="171450" indent="-171450">
              <a:buFont typeface="Arial" charset="0"/>
              <a:buChar char="•"/>
            </a:pPr>
            <a:endParaRPr lang="en-US" sz="1100" b="0" i="0" kern="1200" dirty="0" smtClean="0">
              <a:solidFill>
                <a:schemeClr val="tx1"/>
              </a:solidFill>
              <a:effectLst/>
              <a:latin typeface="+mn-lt"/>
              <a:ea typeface="+mn-ea"/>
              <a:cs typeface="+mn-cs"/>
            </a:endParaRPr>
          </a:p>
          <a:p>
            <a:pPr marL="0" indent="0">
              <a:buFont typeface="Arial" charset="0"/>
              <a:buNone/>
            </a:pPr>
            <a:r>
              <a:rPr lang="en-US" sz="1100" b="0" i="0" kern="1200" dirty="0" smtClean="0">
                <a:solidFill>
                  <a:schemeClr val="tx1"/>
                </a:solidFill>
                <a:effectLst/>
                <a:latin typeface="+mn-lt"/>
                <a:ea typeface="+mn-ea"/>
                <a:cs typeface="+mn-cs"/>
              </a:rPr>
              <a:t>This time as packaging</a:t>
            </a:r>
            <a:r>
              <a:rPr lang="en-US" sz="1100" b="0" i="0" kern="1200" baseline="0" dirty="0" smtClean="0">
                <a:solidFill>
                  <a:schemeClr val="tx1"/>
                </a:solidFill>
                <a:effectLst/>
                <a:latin typeface="+mn-lt"/>
                <a:ea typeface="+mn-ea"/>
                <a:cs typeface="+mn-cs"/>
              </a:rPr>
              <a:t> we can choose jar, because our application will not contains any front end part.</a:t>
            </a:r>
          </a:p>
          <a:p>
            <a:pPr marL="0" indent="0">
              <a:buFont typeface="Arial" charset="0"/>
              <a:buNone/>
            </a:pPr>
            <a:endParaRPr lang="en-US" sz="11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effectLst/>
                <a:latin typeface="+mn-lt"/>
                <a:ea typeface="+mn-ea"/>
                <a:cs typeface="+mn-cs"/>
              </a:rPr>
              <a:t>let’s download the generated app, then we need to open the downloaded zip</a:t>
            </a:r>
            <a:r>
              <a:rPr lang="en-US" sz="1100" b="0" i="0" kern="1200" baseline="0" dirty="0" smtClean="0">
                <a:solidFill>
                  <a:schemeClr val="tx1"/>
                </a:solidFill>
                <a:effectLst/>
                <a:latin typeface="+mn-lt"/>
                <a:ea typeface="+mn-ea"/>
                <a:cs typeface="+mn-cs"/>
              </a:rPr>
              <a:t> file, and last step is to i</a:t>
            </a:r>
            <a:r>
              <a:rPr lang="en-US" sz="1100" b="0" i="0" kern="1200" dirty="0" smtClean="0">
                <a:solidFill>
                  <a:schemeClr val="tx1"/>
                </a:solidFill>
                <a:effectLst/>
                <a:latin typeface="+mn-lt"/>
                <a:ea typeface="+mn-ea"/>
                <a:cs typeface="+mn-cs"/>
              </a:rPr>
              <a:t>mport the</a:t>
            </a:r>
            <a:r>
              <a:rPr lang="en-US" sz="1100" b="0" i="0" kern="1200" baseline="0" dirty="0" smtClean="0">
                <a:solidFill>
                  <a:schemeClr val="tx1"/>
                </a:solidFill>
                <a:effectLst/>
                <a:latin typeface="+mn-lt"/>
                <a:ea typeface="+mn-ea"/>
                <a:cs typeface="+mn-cs"/>
              </a:rPr>
              <a:t> source ode</a:t>
            </a:r>
            <a:r>
              <a:rPr lang="en-US" sz="1100" b="0" i="0" kern="1200" dirty="0" smtClean="0">
                <a:solidFill>
                  <a:schemeClr val="tx1"/>
                </a:solidFill>
                <a:effectLst/>
                <a:latin typeface="+mn-lt"/>
                <a:ea typeface="+mn-ea"/>
                <a:cs typeface="+mn-cs"/>
              </a:rPr>
              <a:t> in our editor.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effectLst/>
                <a:latin typeface="+mn-lt"/>
                <a:ea typeface="+mn-ea"/>
                <a:cs typeface="+mn-cs"/>
              </a:rPr>
              <a:t>Now let’s start the app</a:t>
            </a:r>
            <a:r>
              <a:rPr lang="en-US" sz="1100" b="0" i="0" kern="1200" baseline="0" dirty="0" smtClean="0">
                <a:solidFill>
                  <a:schemeClr val="tx1"/>
                </a:solidFill>
                <a:effectLst/>
                <a:latin typeface="+mn-lt"/>
                <a:ea typeface="+mn-ea"/>
                <a:cs typeface="+mn-cs"/>
              </a:rPr>
              <a:t> to check that everything works fine.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baseline="0" dirty="0" smtClean="0">
                <a:solidFill>
                  <a:schemeClr val="tx1"/>
                </a:solidFill>
                <a:effectLst/>
                <a:latin typeface="+mn-lt"/>
                <a:ea typeface="+mn-ea"/>
                <a:cs typeface="+mn-cs"/>
              </a:rPr>
              <a:t>If the application doesn’t run, check the </a:t>
            </a:r>
            <a:r>
              <a:rPr lang="en-US" sz="1100" b="0" i="0" kern="1200" baseline="0" dirty="0" err="1" smtClean="0">
                <a:solidFill>
                  <a:schemeClr val="tx1"/>
                </a:solidFill>
                <a:effectLst/>
                <a:latin typeface="+mn-lt"/>
                <a:ea typeface="+mn-ea"/>
                <a:cs typeface="+mn-cs"/>
              </a:rPr>
              <a:t>pom.xml</a:t>
            </a:r>
            <a:r>
              <a:rPr lang="en-US" sz="1100" b="0" i="0" kern="1200" baseline="0" dirty="0" smtClean="0">
                <a:solidFill>
                  <a:schemeClr val="tx1"/>
                </a:solidFill>
                <a:effectLst/>
                <a:latin typeface="+mn-lt"/>
                <a:ea typeface="+mn-ea"/>
                <a:cs typeface="+mn-cs"/>
              </a:rPr>
              <a:t>, and comment out the following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&lt;scope&gt;provided&lt;/scope&gt;</a:t>
            </a:r>
            <a:endParaRPr lang="en-US" sz="1100" b="0" i="0" kern="1200" baseline="0" dirty="0" smtClean="0">
              <a:solidFill>
                <a:schemeClr val="tx1"/>
              </a:solidFill>
              <a:effectLst/>
              <a:latin typeface="+mn-lt"/>
              <a:ea typeface="+mn-ea"/>
              <a:cs typeface="+mn-cs"/>
            </a:endParaRPr>
          </a:p>
          <a:p>
            <a:pPr marL="0" indent="0">
              <a:buFont typeface="Arial" charset="0"/>
              <a:buNone/>
            </a:pPr>
            <a:endParaRPr lang="en-US" sz="11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baseline="0" dirty="0" smtClean="0">
                <a:solidFill>
                  <a:schemeClr val="tx1"/>
                </a:solidFill>
                <a:effectLst/>
                <a:latin typeface="+mn-lt"/>
                <a:ea typeface="+mn-ea"/>
                <a:cs typeface="+mn-cs"/>
              </a:rPr>
              <a:t>After that we have verified that everything works we can stop the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baseline="0" dirty="0" smtClean="0">
                <a:solidFill>
                  <a:schemeClr val="tx1"/>
                </a:solidFill>
                <a:effectLst/>
                <a:latin typeface="+mn-lt"/>
                <a:ea typeface="+mn-ea"/>
                <a:cs typeface="+mn-cs"/>
              </a:rPr>
              <a:t>Next step is to create the Angular 2 application, we can do it now in any folder because this project doesn’t need to be in the same folder of the Spring project.</a:t>
            </a:r>
            <a:endParaRPr lang="en-US" sz="1100" b="0" i="0" kern="1200" dirty="0" smtClean="0">
              <a:solidFill>
                <a:schemeClr val="tx1"/>
              </a:solidFill>
              <a:effectLst/>
              <a:latin typeface="+mn-lt"/>
              <a:ea typeface="+mn-ea"/>
              <a:cs typeface="+mn-cs"/>
            </a:endParaRPr>
          </a:p>
          <a:p>
            <a:pPr marL="0" indent="0">
              <a:buFont typeface="Arial" charset="0"/>
              <a:buNone/>
            </a:pPr>
            <a:endParaRPr lang="en-US" sz="11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(…from the terminal type) ng new frontend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Then</a:t>
            </a:r>
            <a:r>
              <a:rPr lang="en-US" sz="1100" kern="1200" baseline="0" dirty="0" smtClean="0">
                <a:solidFill>
                  <a:schemeClr val="tx1"/>
                </a:solidFill>
                <a:latin typeface="+mn-lt"/>
                <a:ea typeface="+mn-ea"/>
                <a:cs typeface="+mn-cs"/>
              </a:rPr>
              <a:t> type ng serve and navigate to localhost:4200 to check that everything works fine.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tx1"/>
                </a:solidFill>
                <a:latin typeface="+mn-lt"/>
                <a:ea typeface="+mn-ea"/>
                <a:cs typeface="+mn-cs"/>
              </a:rPr>
              <a:t>Everything works fine, but now we have two applications one running on port 8080 and another on 4200, to avoid CORS problems we need to create a </a:t>
            </a:r>
            <a:r>
              <a:rPr lang="en-US" sz="1100" b="0" i="0" kern="1200" dirty="0" err="1" smtClean="0">
                <a:solidFill>
                  <a:schemeClr val="tx1"/>
                </a:solidFill>
                <a:effectLst/>
                <a:latin typeface="+mn-lt"/>
                <a:ea typeface="+mn-ea"/>
                <a:cs typeface="+mn-cs"/>
              </a:rPr>
              <a:t>proxy.conf.json</a:t>
            </a:r>
            <a:r>
              <a:rPr lang="en-US" sz="1100" b="0" i="0" kern="1200" dirty="0" smtClean="0">
                <a:solidFill>
                  <a:schemeClr val="tx1"/>
                </a:solidFill>
                <a:effectLst/>
                <a:latin typeface="+mn-lt"/>
                <a:ea typeface="+mn-ea"/>
                <a:cs typeface="+mn-cs"/>
              </a:rPr>
              <a:t> file in the main directory</a:t>
            </a:r>
            <a:r>
              <a:rPr lang="en-US" sz="1100" b="0" i="0" kern="1200" baseline="0" dirty="0" smtClean="0">
                <a:solidFill>
                  <a:schemeClr val="tx1"/>
                </a:solidFill>
                <a:effectLst/>
                <a:latin typeface="+mn-lt"/>
                <a:ea typeface="+mn-ea"/>
                <a:cs typeface="+mn-cs"/>
              </a:rPr>
              <a:t> of the Angular 2 project, and then add in there the following configuration:</a:t>
            </a:r>
          </a:p>
          <a:p>
            <a:r>
              <a:rPr lang="pt-BR" dirty="0" smtClean="0"/>
              <a:t>{</a:t>
            </a:r>
            <a:br>
              <a:rPr lang="pt-BR" dirty="0" smtClean="0"/>
            </a:br>
            <a:r>
              <a:rPr lang="pt-BR" dirty="0" smtClean="0"/>
              <a:t>  </a:t>
            </a:r>
            <a:r>
              <a:rPr lang="pt-BR" sz="1100" b="1" kern="1200" dirty="0" smtClean="0">
                <a:solidFill>
                  <a:schemeClr val="tx1"/>
                </a:solidFill>
                <a:effectLst/>
                <a:latin typeface="+mn-lt"/>
                <a:ea typeface="+mn-ea"/>
                <a:cs typeface="+mn-cs"/>
              </a:rPr>
              <a:t>"/</a:t>
            </a:r>
            <a:r>
              <a:rPr lang="pt-BR" sz="1100" b="1" kern="1200" dirty="0" err="1" smtClean="0">
                <a:solidFill>
                  <a:schemeClr val="tx1"/>
                </a:solidFill>
                <a:effectLst/>
                <a:latin typeface="+mn-lt"/>
                <a:ea typeface="+mn-ea"/>
                <a:cs typeface="+mn-cs"/>
              </a:rPr>
              <a:t>api</a:t>
            </a:r>
            <a:r>
              <a:rPr lang="pt-BR" sz="1100" b="1" kern="1200" dirty="0" smtClean="0">
                <a:solidFill>
                  <a:schemeClr val="tx1"/>
                </a:solidFill>
                <a:effectLst/>
                <a:latin typeface="+mn-lt"/>
                <a:ea typeface="+mn-ea"/>
                <a:cs typeface="+mn-cs"/>
              </a:rPr>
              <a:t>"</a:t>
            </a:r>
            <a:r>
              <a:rPr lang="pt-BR" dirty="0" smtClean="0"/>
              <a:t>: {</a:t>
            </a:r>
            <a:br>
              <a:rPr lang="pt-BR" dirty="0" smtClean="0"/>
            </a:br>
            <a:r>
              <a:rPr lang="pt-BR" dirty="0" smtClean="0"/>
              <a:t>    </a:t>
            </a:r>
            <a:r>
              <a:rPr lang="pt-BR" sz="1100" b="1" kern="1200" dirty="0" smtClean="0">
                <a:solidFill>
                  <a:schemeClr val="tx1"/>
                </a:solidFill>
                <a:effectLst/>
                <a:latin typeface="+mn-lt"/>
                <a:ea typeface="+mn-ea"/>
                <a:cs typeface="+mn-cs"/>
              </a:rPr>
              <a:t>"</a:t>
            </a:r>
            <a:r>
              <a:rPr lang="pt-BR" sz="1100" b="1" kern="1200" dirty="0" err="1" smtClean="0">
                <a:solidFill>
                  <a:schemeClr val="tx1"/>
                </a:solidFill>
                <a:effectLst/>
                <a:latin typeface="+mn-lt"/>
                <a:ea typeface="+mn-ea"/>
                <a:cs typeface="+mn-cs"/>
              </a:rPr>
              <a:t>target</a:t>
            </a:r>
            <a:r>
              <a:rPr lang="pt-BR" sz="1100" b="1" kern="1200" dirty="0" smtClean="0">
                <a:solidFill>
                  <a:schemeClr val="tx1"/>
                </a:solidFill>
                <a:effectLst/>
                <a:latin typeface="+mn-lt"/>
                <a:ea typeface="+mn-ea"/>
                <a:cs typeface="+mn-cs"/>
              </a:rPr>
              <a:t>"</a:t>
            </a:r>
            <a:r>
              <a:rPr lang="pt-BR" dirty="0" smtClean="0"/>
              <a:t>: </a:t>
            </a:r>
            <a:r>
              <a:rPr lang="pt-BR" sz="1100" b="1" kern="1200" dirty="0" smtClean="0">
                <a:solidFill>
                  <a:schemeClr val="tx1"/>
                </a:solidFill>
                <a:effectLst/>
                <a:latin typeface="+mn-lt"/>
                <a:ea typeface="+mn-ea"/>
                <a:cs typeface="+mn-cs"/>
              </a:rPr>
              <a:t>"</a:t>
            </a:r>
            <a:r>
              <a:rPr lang="pt-BR" sz="1100" b="1" kern="1200" dirty="0" err="1" smtClean="0">
                <a:solidFill>
                  <a:schemeClr val="tx1"/>
                </a:solidFill>
                <a:effectLst/>
                <a:latin typeface="+mn-lt"/>
                <a:ea typeface="+mn-ea"/>
                <a:cs typeface="+mn-cs"/>
              </a:rPr>
              <a:t>http</a:t>
            </a:r>
            <a:r>
              <a:rPr lang="pt-BR" sz="1100" b="1" kern="1200" dirty="0" smtClean="0">
                <a:solidFill>
                  <a:schemeClr val="tx1"/>
                </a:solidFill>
                <a:effectLst/>
                <a:latin typeface="+mn-lt"/>
                <a:ea typeface="+mn-ea"/>
                <a:cs typeface="+mn-cs"/>
              </a:rPr>
              <a:t>://localhost:8080"</a:t>
            </a:r>
            <a:r>
              <a:rPr lang="pt-BR" dirty="0" smtClean="0"/>
              <a:t>,</a:t>
            </a:r>
            <a:br>
              <a:rPr lang="pt-BR" dirty="0" smtClean="0"/>
            </a:br>
            <a:r>
              <a:rPr lang="pt-BR" dirty="0" smtClean="0"/>
              <a:t>    </a:t>
            </a:r>
            <a:r>
              <a:rPr lang="pt-BR" sz="1100" b="1" kern="1200" dirty="0" smtClean="0">
                <a:solidFill>
                  <a:schemeClr val="tx1"/>
                </a:solidFill>
                <a:effectLst/>
                <a:latin typeface="+mn-lt"/>
                <a:ea typeface="+mn-ea"/>
                <a:cs typeface="+mn-cs"/>
              </a:rPr>
              <a:t>"</a:t>
            </a:r>
            <a:r>
              <a:rPr lang="pt-BR" sz="1100" b="1" kern="1200" dirty="0" err="1" smtClean="0">
                <a:solidFill>
                  <a:schemeClr val="tx1"/>
                </a:solidFill>
                <a:effectLst/>
                <a:latin typeface="+mn-lt"/>
                <a:ea typeface="+mn-ea"/>
                <a:cs typeface="+mn-cs"/>
              </a:rPr>
              <a:t>secure</a:t>
            </a:r>
            <a:r>
              <a:rPr lang="pt-BR" sz="1100" b="1" kern="1200" dirty="0" smtClean="0">
                <a:solidFill>
                  <a:schemeClr val="tx1"/>
                </a:solidFill>
                <a:effectLst/>
                <a:latin typeface="+mn-lt"/>
                <a:ea typeface="+mn-ea"/>
                <a:cs typeface="+mn-cs"/>
              </a:rPr>
              <a:t>"</a:t>
            </a:r>
            <a:r>
              <a:rPr lang="pt-BR" dirty="0" smtClean="0"/>
              <a:t>: </a:t>
            </a:r>
            <a:r>
              <a:rPr lang="pt-BR" sz="1100" b="1" kern="1200" dirty="0" smtClean="0">
                <a:solidFill>
                  <a:schemeClr val="tx1"/>
                </a:solidFill>
                <a:effectLst/>
                <a:latin typeface="+mn-lt"/>
                <a:ea typeface="+mn-ea"/>
                <a:cs typeface="+mn-cs"/>
              </a:rPr>
              <a:t>false</a:t>
            </a:r>
            <a:br>
              <a:rPr lang="pt-BR" sz="1100" b="1" kern="1200" dirty="0" smtClean="0">
                <a:solidFill>
                  <a:schemeClr val="tx1"/>
                </a:solidFill>
                <a:effectLst/>
                <a:latin typeface="+mn-lt"/>
                <a:ea typeface="+mn-ea"/>
                <a:cs typeface="+mn-cs"/>
              </a:rPr>
            </a:br>
            <a:r>
              <a:rPr lang="pt-BR" sz="1100" b="1" kern="1200" dirty="0" smtClean="0">
                <a:solidFill>
                  <a:schemeClr val="tx1"/>
                </a:solidFill>
                <a:effectLst/>
                <a:latin typeface="+mn-lt"/>
                <a:ea typeface="+mn-ea"/>
                <a:cs typeface="+mn-cs"/>
              </a:rPr>
              <a:t>  </a:t>
            </a:r>
            <a:r>
              <a:rPr lang="pt-BR" dirty="0" smtClean="0"/>
              <a:t>}</a:t>
            </a:r>
            <a:br>
              <a:rPr lang="pt-BR" dirty="0" smtClean="0"/>
            </a:br>
            <a:r>
              <a:rPr lang="pt-BR" dirty="0" smtClean="0"/>
              <a:t>}</a:t>
            </a:r>
          </a:p>
          <a:p>
            <a:endParaRPr lang="pt-BR" dirty="0" smtClean="0"/>
          </a:p>
          <a:p>
            <a:r>
              <a:rPr lang="pt-BR" dirty="0" err="1" smtClean="0"/>
              <a:t>Ant</a:t>
            </a:r>
            <a:r>
              <a:rPr lang="pt-BR" dirty="0" smtClean="0"/>
              <a:t> </a:t>
            </a:r>
            <a:r>
              <a:rPr lang="pt-BR" dirty="0" err="1" smtClean="0"/>
              <a:t>then</a:t>
            </a:r>
            <a:r>
              <a:rPr lang="pt-BR" dirty="0" smtClean="0"/>
              <a:t> </a:t>
            </a:r>
            <a:r>
              <a:rPr lang="pt-BR" dirty="0" err="1" smtClean="0"/>
              <a:t>endi</a:t>
            </a:r>
            <a:r>
              <a:rPr lang="pt-BR" dirty="0" smtClean="0"/>
              <a:t> </a:t>
            </a:r>
            <a:r>
              <a:rPr lang="pt-BR" dirty="0" err="1" smtClean="0"/>
              <a:t>int</a:t>
            </a:r>
            <a:r>
              <a:rPr lang="pt-BR" baseline="0" dirty="0" smtClean="0"/>
              <a:t> </a:t>
            </a:r>
            <a:r>
              <a:rPr lang="pt-BR" baseline="0" dirty="0" err="1" smtClean="0"/>
              <a:t>the</a:t>
            </a:r>
            <a:r>
              <a:rPr lang="pt-BR" baseline="0" dirty="0" smtClean="0"/>
              <a:t> </a:t>
            </a:r>
            <a:r>
              <a:rPr lang="pt-BR" baseline="0" dirty="0" err="1" smtClean="0"/>
              <a:t>package.json</a:t>
            </a:r>
            <a:endParaRPr lang="pt-BR" baseline="0" dirty="0" smtClean="0"/>
          </a:p>
          <a:p>
            <a:r>
              <a:rPr lang="pt-BR" sz="1100" b="0" i="0" kern="1200" dirty="0" smtClean="0">
                <a:solidFill>
                  <a:schemeClr val="tx1"/>
                </a:solidFill>
                <a:effectLst/>
                <a:latin typeface="+mn-lt"/>
                <a:ea typeface="+mn-ea"/>
                <a:cs typeface="+mn-cs"/>
              </a:rPr>
              <a:t>"start": "</a:t>
            </a:r>
            <a:r>
              <a:rPr lang="pt-BR" sz="1100" b="0" i="0" kern="1200" dirty="0" err="1" smtClean="0">
                <a:solidFill>
                  <a:schemeClr val="tx1"/>
                </a:solidFill>
                <a:effectLst/>
                <a:latin typeface="+mn-lt"/>
                <a:ea typeface="+mn-ea"/>
                <a:cs typeface="+mn-cs"/>
              </a:rPr>
              <a:t>ng</a:t>
            </a:r>
            <a:r>
              <a:rPr lang="pt-BR" sz="1100" b="0" i="0" kern="1200" dirty="0" smtClean="0">
                <a:solidFill>
                  <a:schemeClr val="tx1"/>
                </a:solidFill>
                <a:effectLst/>
                <a:latin typeface="+mn-lt"/>
                <a:ea typeface="+mn-ea"/>
                <a:cs typeface="+mn-cs"/>
              </a:rPr>
              <a:t> serve --proxy-</a:t>
            </a:r>
            <a:r>
              <a:rPr lang="pt-BR" sz="1100" b="0" i="0" kern="1200" dirty="0" err="1" smtClean="0">
                <a:solidFill>
                  <a:schemeClr val="tx1"/>
                </a:solidFill>
                <a:effectLst/>
                <a:latin typeface="+mn-lt"/>
                <a:ea typeface="+mn-ea"/>
                <a:cs typeface="+mn-cs"/>
              </a:rPr>
              <a:t>config</a:t>
            </a:r>
            <a:r>
              <a:rPr lang="pt-BR" sz="1100" b="0" i="0" kern="1200" dirty="0" smtClean="0">
                <a:solidFill>
                  <a:schemeClr val="tx1"/>
                </a:solidFill>
                <a:effectLst/>
                <a:latin typeface="+mn-lt"/>
                <a:ea typeface="+mn-ea"/>
                <a:cs typeface="+mn-cs"/>
              </a:rPr>
              <a:t> </a:t>
            </a:r>
            <a:r>
              <a:rPr lang="pt-BR" sz="1100" b="0" i="0" kern="1200" dirty="0" err="1" smtClean="0">
                <a:solidFill>
                  <a:schemeClr val="tx1"/>
                </a:solidFill>
                <a:effectLst/>
                <a:latin typeface="+mn-lt"/>
                <a:ea typeface="+mn-ea"/>
                <a:cs typeface="+mn-cs"/>
              </a:rPr>
              <a:t>proxy.conf.json</a:t>
            </a:r>
            <a:r>
              <a:rPr lang="pt-BR" sz="1100" b="0" i="0" kern="1200" dirty="0" smtClean="0">
                <a:solidFill>
                  <a:schemeClr val="tx1"/>
                </a:solidFill>
                <a:effectLst/>
                <a:latin typeface="+mn-lt"/>
                <a:ea typeface="+mn-ea"/>
                <a:cs typeface="+mn-cs"/>
              </a:rPr>
              <a:t>",</a:t>
            </a:r>
          </a:p>
          <a:p>
            <a:endParaRPr lang="pt-BR" dirty="0" smtClean="0"/>
          </a:p>
          <a:p>
            <a:r>
              <a:rPr lang="pt-BR" dirty="0" smtClean="0"/>
              <a:t>AND USE </a:t>
            </a:r>
            <a:r>
              <a:rPr lang="pt-BR" b="1" dirty="0" smtClean="0"/>
              <a:t>NPM START </a:t>
            </a:r>
            <a:r>
              <a:rPr lang="pt-BR" dirty="0" smtClean="0"/>
              <a:t>INSTEAD OF </a:t>
            </a:r>
            <a:r>
              <a:rPr lang="pt-BR" b="1" dirty="0" smtClean="0"/>
              <a:t>NG SERVE</a:t>
            </a:r>
            <a:r>
              <a:rPr lang="pt-BR" dirty="0" smtClean="0"/>
              <a:t>!!!</a:t>
            </a:r>
          </a:p>
          <a:p>
            <a:endParaRPr lang="pt-BR" dirty="0" smtClean="0"/>
          </a:p>
          <a:p>
            <a:r>
              <a:rPr lang="pt-BR" dirty="0" err="1" smtClean="0"/>
              <a:t>Change</a:t>
            </a:r>
            <a:r>
              <a:rPr lang="pt-BR" dirty="0" smtClean="0"/>
              <a:t> </a:t>
            </a:r>
            <a:r>
              <a:rPr lang="pt-BR" dirty="0" err="1" smtClean="0"/>
              <a:t>the</a:t>
            </a:r>
            <a:r>
              <a:rPr lang="pt-BR" dirty="0" smtClean="0"/>
              <a:t> base</a:t>
            </a:r>
            <a:r>
              <a:rPr lang="pt-BR" baseline="0" dirty="0" smtClean="0"/>
              <a:t> path </a:t>
            </a:r>
            <a:r>
              <a:rPr lang="pt-BR" baseline="0" dirty="0" err="1" smtClean="0"/>
              <a:t>of</a:t>
            </a:r>
            <a:r>
              <a:rPr lang="pt-BR" baseline="0" dirty="0" smtClean="0"/>
              <a:t> </a:t>
            </a:r>
            <a:r>
              <a:rPr lang="pt-BR" baseline="0" dirty="0" err="1" smtClean="0"/>
              <a:t>the</a:t>
            </a:r>
            <a:r>
              <a:rPr lang="pt-BR" baseline="0" dirty="0" smtClean="0"/>
              <a:t> </a:t>
            </a:r>
            <a:r>
              <a:rPr lang="pt-BR" baseline="0" dirty="0" err="1" smtClean="0"/>
              <a:t>api</a:t>
            </a:r>
            <a:r>
              <a:rPr lang="pt-BR" baseline="0" dirty="0" smtClean="0"/>
              <a:t> </a:t>
            </a:r>
            <a:r>
              <a:rPr lang="pt-BR" baseline="0" dirty="0" err="1" smtClean="0"/>
              <a:t>of</a:t>
            </a:r>
            <a:r>
              <a:rPr lang="pt-BR" baseline="0" dirty="0" smtClean="0"/>
              <a:t> Spring </a:t>
            </a:r>
            <a:r>
              <a:rPr lang="pt-BR" baseline="0" dirty="0" err="1" smtClean="0"/>
              <a:t>to</a:t>
            </a:r>
            <a:r>
              <a:rPr lang="pt-BR" baseline="0" dirty="0" smtClean="0"/>
              <a:t> start </a:t>
            </a:r>
            <a:r>
              <a:rPr lang="pt-BR" baseline="0" dirty="0" err="1" smtClean="0"/>
              <a:t>with</a:t>
            </a:r>
            <a:r>
              <a:rPr lang="pt-BR" baseline="0" dirty="0" smtClean="0"/>
              <a:t> /</a:t>
            </a:r>
            <a:r>
              <a:rPr lang="pt-BR" baseline="0" dirty="0" err="1" smtClean="0"/>
              <a:t>api</a:t>
            </a:r>
            <a:r>
              <a:rPr lang="pt-BR" baseline="0" dirty="0" smtClean="0"/>
              <a:t> , open </a:t>
            </a:r>
            <a:r>
              <a:rPr lang="pt-BR" baseline="0" dirty="0" err="1" smtClean="0"/>
              <a:t>the</a:t>
            </a:r>
            <a:r>
              <a:rPr lang="pt-BR" baseline="0" dirty="0" smtClean="0"/>
              <a:t> </a:t>
            </a:r>
            <a:r>
              <a:rPr lang="pt-BR" baseline="0" dirty="0" err="1" smtClean="0"/>
              <a:t>application.propeties</a:t>
            </a:r>
            <a:r>
              <a:rPr lang="pt-BR" baseline="0" dirty="0" smtClean="0"/>
              <a:t> file:</a:t>
            </a:r>
          </a:p>
          <a:p>
            <a:r>
              <a:rPr lang="pt-BR" sz="1100" b="1" kern="1200" dirty="0" err="1" smtClean="0">
                <a:solidFill>
                  <a:schemeClr val="tx1"/>
                </a:solidFill>
                <a:effectLst/>
                <a:latin typeface="+mn-lt"/>
                <a:ea typeface="+mn-ea"/>
                <a:cs typeface="+mn-cs"/>
              </a:rPr>
              <a:t>server.servlet.context</a:t>
            </a:r>
            <a:r>
              <a:rPr lang="pt-BR" sz="1100" b="1" kern="1200" dirty="0" smtClean="0">
                <a:solidFill>
                  <a:schemeClr val="tx1"/>
                </a:solidFill>
                <a:effectLst/>
                <a:latin typeface="+mn-lt"/>
                <a:ea typeface="+mn-ea"/>
                <a:cs typeface="+mn-cs"/>
              </a:rPr>
              <a:t>-path</a:t>
            </a:r>
            <a:r>
              <a:rPr lang="pt-BR" sz="1100" kern="1200" dirty="0" smtClean="0">
                <a:solidFill>
                  <a:schemeClr val="tx1"/>
                </a:solidFill>
                <a:effectLst/>
                <a:latin typeface="+mn-lt"/>
                <a:ea typeface="+mn-ea"/>
                <a:cs typeface="+mn-cs"/>
              </a:rPr>
              <a:t>=/</a:t>
            </a:r>
            <a:r>
              <a:rPr lang="pt-BR" sz="1100" kern="1200" dirty="0" err="1" smtClean="0">
                <a:solidFill>
                  <a:schemeClr val="tx1"/>
                </a:solidFill>
                <a:effectLst/>
                <a:latin typeface="+mn-lt"/>
                <a:ea typeface="+mn-ea"/>
                <a:cs typeface="+mn-cs"/>
              </a:rPr>
              <a:t>api</a:t>
            </a:r>
            <a:r>
              <a:rPr lang="pt-BR" sz="1100" kern="1200" dirty="0" smtClean="0">
                <a:solidFill>
                  <a:schemeClr val="tx1"/>
                </a:solidFill>
                <a:effectLst/>
                <a:latin typeface="+mn-lt"/>
                <a:ea typeface="+mn-ea"/>
                <a:cs typeface="+mn-cs"/>
              </a:rPr>
              <a:t> </a:t>
            </a:r>
            <a:r>
              <a:rPr lang="pt-BR" dirty="0" smtClean="0"/>
              <a:t/>
            </a:r>
            <a:br>
              <a:rPr lang="pt-BR" dirty="0" smtClean="0"/>
            </a:br>
            <a:endParaRPr lang="pt-BR" dirty="0" smtClean="0"/>
          </a:p>
          <a:p>
            <a:endParaRPr lang="pt-BR" dirty="0" smtClean="0"/>
          </a:p>
          <a:p>
            <a:r>
              <a:rPr lang="pt-BR" dirty="0" err="1" smtClean="0"/>
              <a:t>Change</a:t>
            </a:r>
            <a:r>
              <a:rPr lang="pt-BR" baseline="0" dirty="0" smtClean="0"/>
              <a:t> </a:t>
            </a:r>
            <a:r>
              <a:rPr lang="pt-BR" baseline="0" dirty="0" err="1" smtClean="0"/>
              <a:t>app.component.html</a:t>
            </a:r>
            <a:endParaRPr lang="pt-BR" baseline="0" dirty="0" smtClean="0"/>
          </a:p>
          <a:p>
            <a:endParaRPr lang="pt-BR" baseline="0" dirty="0" smtClean="0"/>
          </a:p>
          <a:p>
            <a:r>
              <a:rPr lang="pt-BR" sz="1100" kern="1200" dirty="0" err="1" smtClean="0">
                <a:solidFill>
                  <a:schemeClr val="tx1"/>
                </a:solidFill>
                <a:effectLst/>
                <a:latin typeface="+mn-lt"/>
                <a:ea typeface="+mn-ea"/>
                <a:cs typeface="+mn-cs"/>
              </a:rPr>
              <a:t>getUsers</a:t>
            </a:r>
            <a:r>
              <a:rPr lang="pt-BR" dirty="0" smtClean="0"/>
              <a:t>(): </a:t>
            </a:r>
            <a:r>
              <a:rPr lang="pt-BR" dirty="0" err="1" smtClean="0"/>
              <a:t>Observable</a:t>
            </a:r>
            <a:r>
              <a:rPr lang="pt-BR" dirty="0" smtClean="0"/>
              <a:t>&lt;</a:t>
            </a:r>
            <a:r>
              <a:rPr lang="pt-BR" sz="1100" b="1" kern="1200" dirty="0" err="1" smtClean="0">
                <a:solidFill>
                  <a:schemeClr val="tx1"/>
                </a:solidFill>
                <a:effectLst/>
                <a:latin typeface="+mn-lt"/>
                <a:ea typeface="+mn-ea"/>
                <a:cs typeface="+mn-cs"/>
              </a:rPr>
              <a:t>any</a:t>
            </a:r>
            <a:r>
              <a:rPr lang="pt-BR" dirty="0" smtClean="0"/>
              <a:t>&gt; {</a:t>
            </a:r>
            <a:br>
              <a:rPr lang="pt-BR" dirty="0" smtClean="0"/>
            </a:br>
            <a:r>
              <a:rPr lang="pt-BR" dirty="0" smtClean="0"/>
              <a:t>  </a:t>
            </a:r>
            <a:r>
              <a:rPr lang="pt-BR" sz="1100" b="1" kern="1200" dirty="0" err="1" smtClean="0">
                <a:solidFill>
                  <a:schemeClr val="tx1"/>
                </a:solidFill>
                <a:effectLst/>
                <a:latin typeface="+mn-lt"/>
                <a:ea typeface="+mn-ea"/>
                <a:cs typeface="+mn-cs"/>
              </a:rPr>
              <a:t>return</a:t>
            </a:r>
            <a:r>
              <a:rPr lang="pt-BR" sz="1100" b="1" kern="1200" dirty="0" smtClean="0">
                <a:solidFill>
                  <a:schemeClr val="tx1"/>
                </a:solidFill>
                <a:effectLst/>
                <a:latin typeface="+mn-lt"/>
                <a:ea typeface="+mn-ea"/>
                <a:cs typeface="+mn-cs"/>
              </a:rPr>
              <a:t> </a:t>
            </a:r>
            <a:r>
              <a:rPr lang="pt-BR" sz="1100" b="1" kern="1200" dirty="0" err="1" smtClean="0">
                <a:solidFill>
                  <a:schemeClr val="tx1"/>
                </a:solidFill>
                <a:effectLst/>
                <a:latin typeface="+mn-lt"/>
                <a:ea typeface="+mn-ea"/>
                <a:cs typeface="+mn-cs"/>
              </a:rPr>
              <a:t>this</a:t>
            </a:r>
            <a:r>
              <a:rPr lang="pt-BR" dirty="0" err="1" smtClean="0"/>
              <a:t>.http.</a:t>
            </a:r>
            <a:r>
              <a:rPr lang="pt-BR" sz="1100" kern="1200" dirty="0" err="1" smtClean="0">
                <a:solidFill>
                  <a:schemeClr val="tx1"/>
                </a:solidFill>
                <a:effectLst/>
                <a:latin typeface="+mn-lt"/>
                <a:ea typeface="+mn-ea"/>
                <a:cs typeface="+mn-cs"/>
              </a:rPr>
              <a:t>get</a:t>
            </a:r>
            <a:r>
              <a:rPr lang="pt-BR" dirty="0" smtClean="0"/>
              <a:t>(</a:t>
            </a:r>
            <a:r>
              <a:rPr lang="pt-BR" sz="1100" b="1" kern="1200" dirty="0" smtClean="0">
                <a:solidFill>
                  <a:schemeClr val="tx1"/>
                </a:solidFill>
                <a:effectLst/>
                <a:latin typeface="+mn-lt"/>
                <a:ea typeface="+mn-ea"/>
                <a:cs typeface="+mn-cs"/>
              </a:rPr>
              <a:t>'</a:t>
            </a:r>
            <a:r>
              <a:rPr lang="pt-BR" sz="1100" b="1" kern="1200" dirty="0" err="1" smtClean="0">
                <a:solidFill>
                  <a:schemeClr val="tx1"/>
                </a:solidFill>
                <a:effectLst/>
                <a:latin typeface="+mn-lt"/>
                <a:ea typeface="+mn-ea"/>
                <a:cs typeface="+mn-cs"/>
              </a:rPr>
              <a:t>http</a:t>
            </a:r>
            <a:r>
              <a:rPr lang="pt-BR" sz="1100" b="1" kern="1200" dirty="0" smtClean="0">
                <a:solidFill>
                  <a:schemeClr val="tx1"/>
                </a:solidFill>
                <a:effectLst/>
                <a:latin typeface="+mn-lt"/>
                <a:ea typeface="+mn-ea"/>
                <a:cs typeface="+mn-cs"/>
              </a:rPr>
              <a:t>://localhost:4200/</a:t>
            </a:r>
            <a:r>
              <a:rPr lang="pt-BR" sz="1100" b="1" kern="1200" dirty="0" err="1" smtClean="0">
                <a:solidFill>
                  <a:schemeClr val="tx1"/>
                </a:solidFill>
                <a:effectLst/>
                <a:latin typeface="+mn-lt"/>
                <a:ea typeface="+mn-ea"/>
                <a:cs typeface="+mn-cs"/>
              </a:rPr>
              <a:t>api</a:t>
            </a:r>
            <a:r>
              <a:rPr lang="pt-BR" sz="1100" b="1" kern="1200" dirty="0" smtClean="0">
                <a:solidFill>
                  <a:schemeClr val="tx1"/>
                </a:solidFill>
                <a:effectLst/>
                <a:latin typeface="+mn-lt"/>
                <a:ea typeface="+mn-ea"/>
                <a:cs typeface="+mn-cs"/>
              </a:rPr>
              <a:t>/</a:t>
            </a:r>
            <a:r>
              <a:rPr lang="pt-BR" sz="1100" b="1" kern="1200" dirty="0" err="1" smtClean="0">
                <a:solidFill>
                  <a:schemeClr val="tx1"/>
                </a:solidFill>
                <a:effectLst/>
                <a:latin typeface="+mn-lt"/>
                <a:ea typeface="+mn-ea"/>
                <a:cs typeface="+mn-cs"/>
              </a:rPr>
              <a:t>user</a:t>
            </a:r>
            <a:r>
              <a:rPr lang="pt-BR" sz="1100" b="1" kern="1200" dirty="0" smtClean="0">
                <a:solidFill>
                  <a:schemeClr val="tx1"/>
                </a:solidFill>
                <a:effectLst/>
                <a:latin typeface="+mn-lt"/>
                <a:ea typeface="+mn-ea"/>
                <a:cs typeface="+mn-cs"/>
              </a:rPr>
              <a:t>/'</a:t>
            </a:r>
            <a:r>
              <a:rPr lang="pt-BR" dirty="0" smtClean="0"/>
              <a:t>)</a:t>
            </a:r>
            <a:br>
              <a:rPr lang="pt-BR" dirty="0" smtClean="0"/>
            </a:br>
            <a:r>
              <a:rPr lang="pt-BR" dirty="0" smtClean="0"/>
              <a:t>    .</a:t>
            </a:r>
            <a:r>
              <a:rPr lang="pt-BR" dirty="0" err="1" smtClean="0"/>
              <a:t>map</a:t>
            </a:r>
            <a:r>
              <a:rPr lang="pt-BR" dirty="0" smtClean="0"/>
              <a:t>(response =&gt; &lt;</a:t>
            </a:r>
            <a:r>
              <a:rPr lang="pt-BR" sz="1100" b="1" kern="1200" dirty="0" err="1" smtClean="0">
                <a:solidFill>
                  <a:schemeClr val="tx1"/>
                </a:solidFill>
                <a:effectLst/>
                <a:latin typeface="+mn-lt"/>
                <a:ea typeface="+mn-ea"/>
                <a:cs typeface="+mn-cs"/>
              </a:rPr>
              <a:t>string</a:t>
            </a:r>
            <a:r>
              <a:rPr lang="pt-BR" dirty="0" smtClean="0"/>
              <a:t>[]&gt; </a:t>
            </a:r>
            <a:r>
              <a:rPr lang="pt-BR" dirty="0" err="1" smtClean="0"/>
              <a:t>response.</a:t>
            </a:r>
            <a:r>
              <a:rPr lang="pt-BR" sz="1100" kern="1200" dirty="0" err="1" smtClean="0">
                <a:solidFill>
                  <a:schemeClr val="tx1"/>
                </a:solidFill>
                <a:effectLst/>
                <a:latin typeface="+mn-lt"/>
                <a:ea typeface="+mn-ea"/>
                <a:cs typeface="+mn-cs"/>
              </a:rPr>
              <a:t>json</a:t>
            </a:r>
            <a:r>
              <a:rPr lang="pt-BR" dirty="0" smtClean="0"/>
              <a:t>());</a:t>
            </a:r>
            <a:br>
              <a:rPr lang="pt-BR" dirty="0" smtClean="0"/>
            </a:br>
            <a:r>
              <a:rPr lang="pt-BR" dirty="0" smtClean="0"/>
              <a:t>}</a:t>
            </a:r>
            <a:endParaRPr lang="en-US" baseline="0" dirty="0" smtClean="0"/>
          </a:p>
          <a:p>
            <a:endParaRPr lang="en-US" dirty="0"/>
          </a:p>
        </p:txBody>
      </p:sp>
    </p:spTree>
    <p:extLst>
      <p:ext uri="{BB962C8B-B14F-4D97-AF65-F5344CB8AC3E}">
        <p14:creationId xmlns:p14="http://schemas.microsoft.com/office/powerpoint/2010/main" val="1748351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101600">
              <a:buClr>
                <a:srgbClr val="434343"/>
              </a:buClr>
            </a:pPr>
            <a:r>
              <a:rPr lang="en-US" sz="2000" dirty="0" smtClean="0">
                <a:solidFill>
                  <a:srgbClr val="434343"/>
                </a:solidFill>
              </a:rPr>
              <a:t>What</a:t>
            </a:r>
            <a:r>
              <a:rPr lang="en-US" sz="2000" baseline="0" dirty="0" smtClean="0">
                <a:solidFill>
                  <a:srgbClr val="434343"/>
                </a:solidFill>
              </a:rPr>
              <a:t> are t</a:t>
            </a:r>
            <a:r>
              <a:rPr lang="en-US" sz="2000" dirty="0" smtClean="0">
                <a:solidFill>
                  <a:srgbClr val="434343"/>
                </a:solidFill>
              </a:rPr>
              <a:t>he</a:t>
            </a:r>
            <a:r>
              <a:rPr lang="en-US" sz="2000" baseline="0" dirty="0" smtClean="0">
                <a:solidFill>
                  <a:srgbClr val="434343"/>
                </a:solidFill>
              </a:rPr>
              <a:t> </a:t>
            </a:r>
            <a:r>
              <a:rPr lang="en-US" sz="2000" dirty="0" smtClean="0"/>
              <a:t>Pro &amp; Cons of the external approach</a:t>
            </a:r>
            <a:r>
              <a:rPr lang="en-US" sz="2000" baseline="0" dirty="0" smtClean="0">
                <a:solidFill>
                  <a:srgbClr val="434343"/>
                </a:solidFill>
              </a:rPr>
              <a:t>?</a:t>
            </a:r>
          </a:p>
          <a:p>
            <a:pPr marL="101600">
              <a:buClr>
                <a:srgbClr val="434343"/>
              </a:buClr>
            </a:pPr>
            <a:endParaRPr lang="en-US" sz="2000" dirty="0" smtClean="0">
              <a:solidFill>
                <a:srgbClr val="434343"/>
              </a:solidFill>
            </a:endParaRPr>
          </a:p>
          <a:p>
            <a:pPr marL="101600">
              <a:buClr>
                <a:srgbClr val="434343"/>
              </a:buClr>
            </a:pPr>
            <a:r>
              <a:rPr lang="en-US" sz="2000" dirty="0" smtClean="0">
                <a:solidFill>
                  <a:srgbClr val="434343"/>
                </a:solidFill>
              </a:rPr>
              <a:t>PRO</a:t>
            </a:r>
          </a:p>
          <a:p>
            <a:pPr marL="457200" lvl="1" indent="-355600">
              <a:buClr>
                <a:srgbClr val="434343"/>
              </a:buClr>
              <a:buSzPct val="100000"/>
              <a:buFont typeface="Calibri"/>
              <a:buChar char="●"/>
            </a:pPr>
            <a:r>
              <a:rPr lang="en-US" sz="2000" dirty="0" smtClean="0">
                <a:solidFill>
                  <a:srgbClr val="434343"/>
                </a:solidFill>
              </a:rPr>
              <a:t>Automatic refresh of the browser</a:t>
            </a:r>
          </a:p>
          <a:p>
            <a:pPr marL="457200" lvl="1" indent="-355600">
              <a:buClr>
                <a:srgbClr val="434343"/>
              </a:buClr>
              <a:buSzPct val="100000"/>
              <a:buFont typeface="Calibri"/>
              <a:buChar char="●"/>
            </a:pPr>
            <a:r>
              <a:rPr lang="en-US" sz="2000" dirty="0" smtClean="0">
                <a:solidFill>
                  <a:srgbClr val="434343"/>
                </a:solidFill>
              </a:rPr>
              <a:t>Good separation between BE and FE</a:t>
            </a:r>
          </a:p>
          <a:p>
            <a:pPr marL="457200" lvl="1" indent="-355600">
              <a:buClr>
                <a:srgbClr val="434343"/>
              </a:buClr>
              <a:buSzPct val="100000"/>
              <a:buFont typeface="Calibri"/>
              <a:buChar char="●"/>
            </a:pPr>
            <a:r>
              <a:rPr lang="en-US" sz="2000" dirty="0" smtClean="0">
                <a:solidFill>
                  <a:srgbClr val="434343"/>
                </a:solidFill>
              </a:rPr>
              <a:t>No problem of scalability with multiple backend</a:t>
            </a:r>
          </a:p>
          <a:p>
            <a:pPr marL="101600" lvl="1">
              <a:buClr>
                <a:srgbClr val="434343"/>
              </a:buClr>
              <a:buSzPct val="100000"/>
            </a:pPr>
            <a:r>
              <a:rPr lang="en-US" sz="2000" dirty="0" smtClean="0">
                <a:solidFill>
                  <a:srgbClr val="434343"/>
                </a:solidFill>
              </a:rPr>
              <a:t>CONS</a:t>
            </a:r>
          </a:p>
          <a:p>
            <a:pPr marL="457200" lvl="1" indent="-355600">
              <a:buClr>
                <a:srgbClr val="434343"/>
              </a:buClr>
              <a:buSzPct val="100000"/>
              <a:buFont typeface="Calibri"/>
              <a:buChar char="●"/>
            </a:pPr>
            <a:r>
              <a:rPr lang="en-US" sz="2000" dirty="0" smtClean="0">
                <a:solidFill>
                  <a:srgbClr val="434343"/>
                </a:solidFill>
              </a:rPr>
              <a:t>Need to deploy two app</a:t>
            </a:r>
          </a:p>
        </p:txBody>
      </p:sp>
    </p:spTree>
    <p:extLst>
      <p:ext uri="{BB962C8B-B14F-4D97-AF65-F5344CB8AC3E}">
        <p14:creationId xmlns:p14="http://schemas.microsoft.com/office/powerpoint/2010/main" val="1812044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this video we saw</a:t>
            </a:r>
          </a:p>
          <a:p>
            <a:pPr marL="444500" indent="-342900">
              <a:spcAft>
                <a:spcPts val="1000"/>
              </a:spcAft>
              <a:buFont typeface="Arial" charset="0"/>
              <a:buChar char="•"/>
            </a:pPr>
            <a:r>
              <a:rPr lang="en-US" sz="1100" b="1" dirty="0" smtClean="0">
                <a:solidFill>
                  <a:schemeClr val="accent4"/>
                </a:solidFill>
              </a:rPr>
              <a:t>How to run a single page Angular 2 application inside Spring 5</a:t>
            </a:r>
          </a:p>
          <a:p>
            <a:pPr marL="444500" indent="-342900">
              <a:spcAft>
                <a:spcPts val="1000"/>
              </a:spcAft>
              <a:buFont typeface="Arial" charset="0"/>
              <a:buChar char="•"/>
            </a:pPr>
            <a:r>
              <a:rPr lang="en-US" sz="1100" b="1" dirty="0" smtClean="0">
                <a:solidFill>
                  <a:schemeClr val="accent4"/>
                </a:solidFill>
              </a:rPr>
              <a:t>How to run a single page Angular 2 application alongside Spring 5</a:t>
            </a:r>
          </a:p>
        </p:txBody>
      </p:sp>
    </p:spTree>
    <p:extLst>
      <p:ext uri="{BB962C8B-B14F-4D97-AF65-F5344CB8AC3E}">
        <p14:creationId xmlns:p14="http://schemas.microsoft.com/office/powerpoint/2010/main" val="1249283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1" name="Shape 11"/>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0" name="Shape 30"/>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1" name="Shape 31"/>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Tree>
    <p:extLst>
      <p:ext uri="{BB962C8B-B14F-4D97-AF65-F5344CB8AC3E}">
        <p14:creationId xmlns:p14="http://schemas.microsoft.com/office/powerpoint/2010/main" val="1593205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65"/>
        <p:cNvGrpSpPr/>
        <p:nvPr/>
      </p:nvGrpSpPr>
      <p:grpSpPr>
        <a:xfrm>
          <a:off x="0" y="0"/>
          <a:ext cx="0" cy="0"/>
          <a:chOff x="0" y="0"/>
          <a:chExt cx="0" cy="0"/>
        </a:xfrm>
      </p:grpSpPr>
    </p:spTree>
    <p:extLst>
      <p:ext uri="{BB962C8B-B14F-4D97-AF65-F5344CB8AC3E}">
        <p14:creationId xmlns:p14="http://schemas.microsoft.com/office/powerpoint/2010/main" val="1862282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End">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sp>
        <p:nvSpPr>
          <p:cNvPr id="61" name="Shape 61"/>
          <p:cNvSpPr txBox="1">
            <a:spLocks noGrp="1"/>
          </p:cNvSpPr>
          <p:nvPr>
            <p:ph type="title"/>
          </p:nvPr>
        </p:nvSpPr>
        <p:spPr>
          <a:xfrm>
            <a:off x="460950" y="2065350"/>
            <a:ext cx="4106100" cy="1012800"/>
          </a:xfrm>
          <a:prstGeom prst="rect">
            <a:avLst/>
          </a:prstGeom>
        </p:spPr>
        <p:txBody>
          <a:bodyPr lIns="91425" tIns="91425" rIns="91425" bIns="91425" anchor="ctr" anchorCtr="0"/>
          <a:lstStyle>
            <a:lvl1pPr lvl="0" rtl="0">
              <a:spcBef>
                <a:spcPts val="0"/>
              </a:spcBef>
              <a:defRPr/>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a:endParaRPr/>
          </a:p>
        </p:txBody>
      </p:sp>
    </p:spTree>
    <p:extLst>
      <p:ext uri="{BB962C8B-B14F-4D97-AF65-F5344CB8AC3E}">
        <p14:creationId xmlns:p14="http://schemas.microsoft.com/office/powerpoint/2010/main" val="521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aption">
    <p:spTree>
      <p:nvGrpSpPr>
        <p:cNvPr id="1" name="Shape 51"/>
        <p:cNvGrpSpPr/>
        <p:nvPr/>
      </p:nvGrpSpPr>
      <p:grpSpPr>
        <a:xfrm>
          <a:off x="0" y="0"/>
          <a:ext cx="0" cy="0"/>
          <a:chOff x="0" y="0"/>
          <a:chExt cx="0" cy="0"/>
        </a:xfrm>
      </p:grpSpPr>
      <p:sp>
        <p:nvSpPr>
          <p:cNvPr id="52" name="Shape 52"/>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4" name="Shape 54"/>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6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6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extLst>
      <p:ext uri="{BB962C8B-B14F-4D97-AF65-F5344CB8AC3E}">
        <p14:creationId xmlns:p14="http://schemas.microsoft.com/office/powerpoint/2010/main" val="44047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2"/>
        <p:cNvGrpSpPr/>
        <p:nvPr/>
      </p:nvGrpSpPr>
      <p:grpSpPr>
        <a:xfrm>
          <a:off x="0" y="0"/>
          <a:ext cx="0" cy="0"/>
          <a:chOff x="0" y="0"/>
          <a:chExt cx="0" cy="0"/>
        </a:xfrm>
      </p:grpSpPr>
      <p:sp>
        <p:nvSpPr>
          <p:cNvPr id="23" name="Shape 23"/>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5" name="Shape 25"/>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6" name="Shape 26"/>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27" name="Shape 27"/>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8005314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0" r:id="rId3"/>
    <p:sldLayoutId id="2147483663" r:id="rId4"/>
    <p:sldLayoutId id="2147483666" r:id="rId5"/>
    <p:sldLayoutId id="2147483667" r:id="rId6"/>
    <p:sldLayoutId id="2147483668" r:id="rId7"/>
    <p:sldLayoutId id="2147483671" r:id="rId8"/>
    <p:sldLayoutId id="2147483673" r:id="rId9"/>
    <p:sldLayoutId id="2147483674" r:id="rId10"/>
    <p:sldLayoutId id="2147483678" r:id="rId11"/>
    <p:sldLayoutId id="214748367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r>
              <a:rPr lang="en-US" sz="4400" dirty="0"/>
              <a:t>Creating a data form storage application with the integration of Spring 5 and Angular 2</a:t>
            </a:r>
            <a:endParaRPr lang="en" sz="4200" dirty="0"/>
          </a:p>
        </p:txBody>
      </p:sp>
      <p:sp>
        <p:nvSpPr>
          <p:cNvPr id="95" name="Shape 95"/>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r>
              <a:rPr lang="en-US" smtClean="0"/>
              <a:t>Section 3</a:t>
            </a:r>
            <a:endParaRPr lang="en" dirty="0"/>
          </a:p>
        </p:txBody>
      </p:sp>
    </p:spTree>
    <p:extLst>
      <p:ext uri="{BB962C8B-B14F-4D97-AF65-F5344CB8AC3E}">
        <p14:creationId xmlns:p14="http://schemas.microsoft.com/office/powerpoint/2010/main" val="622575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dirty="0" smtClean="0"/>
              <a:t>Next </a:t>
            </a:r>
            <a:r>
              <a:rPr lang="en-US" dirty="0" smtClean="0"/>
              <a:t>Video</a:t>
            </a:r>
            <a:endParaRPr lang="en" dirty="0"/>
          </a:p>
        </p:txBody>
      </p:sp>
      <p:sp>
        <p:nvSpPr>
          <p:cNvPr id="201" name="Shape 201"/>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r>
              <a:rPr lang="en-US" dirty="0"/>
              <a:t>Store Angular 2 Data Form in Spring 5</a:t>
            </a:r>
            <a:endParaRPr lang="en" dirty="0"/>
          </a:p>
        </p:txBody>
      </p:sp>
    </p:spTree>
    <p:extLst>
      <p:ext uri="{BB962C8B-B14F-4D97-AF65-F5344CB8AC3E}">
        <p14:creationId xmlns:p14="http://schemas.microsoft.com/office/powerpoint/2010/main" val="899753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r>
              <a:rPr lang="en-US" sz="4400" dirty="0"/>
              <a:t>Store Angular 2 Data Form in Spring 5</a:t>
            </a:r>
            <a:endParaRPr lang="en" sz="4400" dirty="0"/>
          </a:p>
        </p:txBody>
      </p:sp>
      <p:sp>
        <p:nvSpPr>
          <p:cNvPr id="95" name="Shape 95"/>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r>
              <a:rPr lang="en-US" dirty="0" smtClean="0"/>
              <a:t>Video 3.2</a:t>
            </a:r>
            <a:endParaRPr lang="en" dirty="0"/>
          </a:p>
        </p:txBody>
      </p:sp>
    </p:spTree>
    <p:extLst>
      <p:ext uri="{BB962C8B-B14F-4D97-AF65-F5344CB8AC3E}">
        <p14:creationId xmlns:p14="http://schemas.microsoft.com/office/powerpoint/2010/main" val="1354451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n" sz="2200" dirty="0"/>
              <a:t>In this </a:t>
            </a:r>
            <a:r>
              <a:rPr lang="en-US" sz="2200" dirty="0"/>
              <a:t>V</a:t>
            </a:r>
            <a:r>
              <a:rPr lang="en-US" sz="2200" dirty="0" smtClean="0"/>
              <a:t>ideo</a:t>
            </a:r>
            <a:r>
              <a:rPr lang="en" sz="2200" dirty="0" smtClean="0"/>
              <a:t>, </a:t>
            </a:r>
            <a:r>
              <a:rPr lang="en" sz="2200" dirty="0"/>
              <a:t>we are going to take a look at…</a:t>
            </a:r>
          </a:p>
        </p:txBody>
      </p:sp>
      <p:sp>
        <p:nvSpPr>
          <p:cNvPr id="135" name="Shape 135"/>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indent="-355600">
              <a:buClr>
                <a:srgbClr val="434343"/>
              </a:buClr>
              <a:buFont typeface="Calibri"/>
              <a:buChar char="●"/>
            </a:pPr>
            <a:r>
              <a:rPr lang="en-US" sz="2000" dirty="0">
                <a:solidFill>
                  <a:srgbClr val="090401"/>
                </a:solidFill>
              </a:rPr>
              <a:t>Create a data form storage application Back End</a:t>
            </a:r>
            <a:endParaRPr lang="en-US" sz="2000" dirty="0">
              <a:solidFill>
                <a:srgbClr val="434343"/>
              </a:solidFill>
            </a:endParaRPr>
          </a:p>
          <a:p>
            <a:pPr marL="457200" indent="-355600">
              <a:buClr>
                <a:srgbClr val="434343"/>
              </a:buClr>
              <a:buFont typeface="Calibri"/>
              <a:buChar char="●"/>
            </a:pPr>
            <a:r>
              <a:rPr lang="en-US" sz="2000" dirty="0">
                <a:solidFill>
                  <a:srgbClr val="090401"/>
                </a:solidFill>
              </a:rPr>
              <a:t>Create a data form storage application </a:t>
            </a:r>
            <a:r>
              <a:rPr lang="en-US" sz="2000" dirty="0" smtClean="0">
                <a:solidFill>
                  <a:srgbClr val="090401"/>
                </a:solidFill>
              </a:rPr>
              <a:t>Front End</a:t>
            </a:r>
            <a:endParaRPr lang="en-US" sz="2000" dirty="0" smtClean="0">
              <a:solidFill>
                <a:srgbClr val="434343"/>
              </a:solidFill>
            </a:endParaRPr>
          </a:p>
        </p:txBody>
      </p:sp>
    </p:spTree>
    <p:extLst>
      <p:ext uri="{BB962C8B-B14F-4D97-AF65-F5344CB8AC3E}">
        <p14:creationId xmlns:p14="http://schemas.microsoft.com/office/powerpoint/2010/main" val="7168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anim calcmode="lin" valueType="num">
                                      <p:cBhvr additive="base">
                                        <p:cTn id="7" dur="500" fill="hold"/>
                                        <p:tgtEl>
                                          <p:spTgt spid="1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5">
                                            <p:txEl>
                                              <p:pRg st="1" end="1"/>
                                            </p:txEl>
                                          </p:spTgt>
                                        </p:tgtEl>
                                        <p:attrNameLst>
                                          <p:attrName>style.visibility</p:attrName>
                                        </p:attrNameLst>
                                      </p:cBhvr>
                                      <p:to>
                                        <p:strVal val="visible"/>
                                      </p:to>
                                    </p:set>
                                    <p:anim calcmode="lin" valueType="num">
                                      <p:cBhvr additive="base">
                                        <p:cTn id="13" dur="500" fill="hold"/>
                                        <p:tgtEl>
                                          <p:spTgt spid="1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0"/>
          <p:cNvSpPr txBox="1">
            <a:spLocks/>
          </p:cNvSpPr>
          <p:nvPr/>
        </p:nvSpPr>
        <p:spPr>
          <a:xfrm>
            <a:off x="1178700" y="3211800"/>
            <a:ext cx="6786600" cy="13008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1800" dirty="0">
                <a:solidFill>
                  <a:srgbClr val="F3F3F3"/>
                </a:solidFill>
                <a:latin typeface="Calibri"/>
                <a:ea typeface="Calibri"/>
                <a:cs typeface="Calibri"/>
              </a:rPr>
              <a:t>Create a data form storage application </a:t>
            </a:r>
          </a:p>
          <a:p>
            <a:pPr algn="ctr"/>
            <a:r>
              <a:rPr lang="en-US" sz="1800" dirty="0">
                <a:solidFill>
                  <a:srgbClr val="F3F3F3"/>
                </a:solidFill>
                <a:latin typeface="Calibri"/>
                <a:ea typeface="Calibri"/>
                <a:cs typeface="Calibri"/>
              </a:rPr>
              <a:t>Back End</a:t>
            </a:r>
            <a:endParaRPr lang="en" sz="1800" dirty="0">
              <a:solidFill>
                <a:srgbClr val="F3F3F3"/>
              </a:solidFill>
              <a:latin typeface="Calibri"/>
              <a:ea typeface="Calibri"/>
              <a:cs typeface="Calibri"/>
            </a:endParaRPr>
          </a:p>
          <a:p>
            <a:pPr algn="ctr"/>
            <a:endParaRPr lang="en-US" sz="1800" dirty="0" smtClean="0">
              <a:solidFill>
                <a:srgbClr val="F3F3F3"/>
              </a:solidFill>
              <a:latin typeface="Calibri"/>
              <a:ea typeface="Calibri"/>
              <a:cs typeface="Calibri"/>
              <a:sym typeface="Calibri"/>
            </a:endParaRPr>
          </a:p>
          <a:p>
            <a:endParaRPr lang="en" dirty="0"/>
          </a:p>
        </p:txBody>
      </p:sp>
      <p:sp>
        <p:nvSpPr>
          <p:cNvPr id="3" name="Shape 171"/>
          <p:cNvSpPr txBox="1">
            <a:spLocks/>
          </p:cNvSpPr>
          <p:nvPr/>
        </p:nvSpPr>
        <p:spPr>
          <a:xfrm>
            <a:off x="460950" y="1248300"/>
            <a:ext cx="8222100" cy="19635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buClr>
                <a:srgbClr val="F3F3F3"/>
              </a:buClr>
              <a:buSzPct val="100000"/>
            </a:pPr>
            <a:r>
              <a:rPr lang="en-US" sz="12000" dirty="0" smtClean="0">
                <a:solidFill>
                  <a:srgbClr val="F3F3F3"/>
                </a:solidFill>
                <a:latin typeface="Calibri"/>
                <a:ea typeface="Calibri"/>
                <a:cs typeface="Calibri"/>
                <a:sym typeface="Calibri"/>
              </a:rPr>
              <a:t>Create</a:t>
            </a:r>
            <a:endParaRPr lang="en" sz="12000" dirty="0">
              <a:solidFill>
                <a:srgbClr val="F3F3F3"/>
              </a:solidFill>
              <a:latin typeface="Calibri"/>
              <a:ea typeface="Calibri"/>
              <a:cs typeface="Calibri"/>
              <a:sym typeface="Calibri"/>
            </a:endParaRPr>
          </a:p>
        </p:txBody>
      </p:sp>
    </p:spTree>
    <p:extLst>
      <p:ext uri="{BB962C8B-B14F-4D97-AF65-F5344CB8AC3E}">
        <p14:creationId xmlns:p14="http://schemas.microsoft.com/office/powerpoint/2010/main" val="660230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0"/>
          <p:cNvSpPr txBox="1">
            <a:spLocks/>
          </p:cNvSpPr>
          <p:nvPr/>
        </p:nvSpPr>
        <p:spPr>
          <a:xfrm>
            <a:off x="1595400" y="3211800"/>
            <a:ext cx="5953200" cy="13008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1800" dirty="0">
                <a:solidFill>
                  <a:srgbClr val="F3F3F3"/>
                </a:solidFill>
                <a:latin typeface="Calibri"/>
                <a:ea typeface="Calibri"/>
                <a:cs typeface="Calibri"/>
              </a:rPr>
              <a:t>Create a data form storage application </a:t>
            </a:r>
          </a:p>
          <a:p>
            <a:pPr algn="ctr"/>
            <a:r>
              <a:rPr lang="en-US" sz="1800" dirty="0" smtClean="0">
                <a:solidFill>
                  <a:srgbClr val="F3F3F3"/>
                </a:solidFill>
                <a:latin typeface="Calibri"/>
                <a:ea typeface="Calibri"/>
                <a:cs typeface="Calibri"/>
              </a:rPr>
              <a:t>Front </a:t>
            </a:r>
            <a:r>
              <a:rPr lang="en-US" sz="1800" dirty="0">
                <a:solidFill>
                  <a:srgbClr val="F3F3F3"/>
                </a:solidFill>
                <a:latin typeface="Calibri"/>
                <a:ea typeface="Calibri"/>
                <a:cs typeface="Calibri"/>
              </a:rPr>
              <a:t>E</a:t>
            </a:r>
            <a:r>
              <a:rPr lang="en-US" sz="1800" dirty="0" smtClean="0">
                <a:solidFill>
                  <a:srgbClr val="F3F3F3"/>
                </a:solidFill>
                <a:latin typeface="Calibri"/>
                <a:ea typeface="Calibri"/>
                <a:cs typeface="Calibri"/>
              </a:rPr>
              <a:t>nd</a:t>
            </a:r>
            <a:endParaRPr lang="en" sz="1800" dirty="0">
              <a:solidFill>
                <a:srgbClr val="F3F3F3"/>
              </a:solidFill>
              <a:latin typeface="Calibri"/>
              <a:ea typeface="Calibri"/>
              <a:cs typeface="Calibri"/>
            </a:endParaRPr>
          </a:p>
          <a:p>
            <a:pPr algn="ctr"/>
            <a:endParaRPr lang="en-US" sz="1800" dirty="0" smtClean="0">
              <a:solidFill>
                <a:srgbClr val="F3F3F3"/>
              </a:solidFill>
              <a:latin typeface="Calibri"/>
              <a:ea typeface="Calibri"/>
              <a:cs typeface="Calibri"/>
              <a:sym typeface="Calibri"/>
            </a:endParaRPr>
          </a:p>
          <a:p>
            <a:endParaRPr lang="en" dirty="0"/>
          </a:p>
        </p:txBody>
      </p:sp>
      <p:sp>
        <p:nvSpPr>
          <p:cNvPr id="3" name="Shape 171"/>
          <p:cNvSpPr txBox="1">
            <a:spLocks/>
          </p:cNvSpPr>
          <p:nvPr/>
        </p:nvSpPr>
        <p:spPr>
          <a:xfrm>
            <a:off x="460950" y="1248300"/>
            <a:ext cx="8222100" cy="19635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buClr>
                <a:srgbClr val="F3F3F3"/>
              </a:buClr>
              <a:buSzPct val="100000"/>
            </a:pPr>
            <a:r>
              <a:rPr lang="en-US" sz="12000" dirty="0" smtClean="0">
                <a:solidFill>
                  <a:srgbClr val="F3F3F3"/>
                </a:solidFill>
                <a:latin typeface="Calibri"/>
                <a:ea typeface="Calibri"/>
                <a:cs typeface="Calibri"/>
                <a:sym typeface="Calibri"/>
              </a:rPr>
              <a:t>Create</a:t>
            </a:r>
            <a:endParaRPr lang="en" sz="12000" dirty="0">
              <a:solidFill>
                <a:srgbClr val="F3F3F3"/>
              </a:solidFill>
              <a:latin typeface="Calibri"/>
              <a:ea typeface="Calibri"/>
              <a:cs typeface="Calibri"/>
              <a:sym typeface="Calibri"/>
            </a:endParaRPr>
          </a:p>
        </p:txBody>
      </p:sp>
    </p:spTree>
    <p:extLst>
      <p:ext uri="{BB962C8B-B14F-4D97-AF65-F5344CB8AC3E}">
        <p14:creationId xmlns:p14="http://schemas.microsoft.com/office/powerpoint/2010/main" val="1236422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4570050" y="564750"/>
            <a:ext cx="3882288" cy="4014000"/>
          </a:xfrm>
          <a:prstGeom prst="rect">
            <a:avLst/>
          </a:prstGeom>
        </p:spPr>
        <p:txBody>
          <a:bodyPr lIns="91425" tIns="91425" rIns="91425" bIns="91425" anchor="ctr" anchorCtr="0">
            <a:noAutofit/>
          </a:bodyPr>
          <a:lstStyle/>
          <a:p>
            <a:pPr>
              <a:spcAft>
                <a:spcPts val="1000"/>
              </a:spcAft>
            </a:pPr>
            <a:r>
              <a:rPr lang="en-US" sz="2200" b="1" dirty="0">
                <a:solidFill>
                  <a:schemeClr val="accent4"/>
                </a:solidFill>
              </a:rPr>
              <a:t>We saw…</a:t>
            </a:r>
            <a:br>
              <a:rPr lang="en-US" sz="2200" b="1" dirty="0">
                <a:solidFill>
                  <a:schemeClr val="accent4"/>
                </a:solidFill>
              </a:rPr>
            </a:br>
            <a:endParaRPr lang="en-US" sz="2200" b="1" dirty="0">
              <a:solidFill>
                <a:schemeClr val="accent4"/>
              </a:solidFill>
            </a:endParaRPr>
          </a:p>
          <a:p>
            <a:pPr marL="342900" indent="-342900">
              <a:spcAft>
                <a:spcPts val="1000"/>
              </a:spcAft>
              <a:buFont typeface="Arial" charset="0"/>
              <a:buChar char="•"/>
            </a:pPr>
            <a:r>
              <a:rPr lang="en-US" sz="2200" b="1" dirty="0">
                <a:solidFill>
                  <a:schemeClr val="accent4"/>
                </a:solidFill>
              </a:rPr>
              <a:t>Create a data form storage application Back End</a:t>
            </a:r>
          </a:p>
          <a:p>
            <a:pPr marL="342900" indent="-342900">
              <a:spcAft>
                <a:spcPts val="1000"/>
              </a:spcAft>
              <a:buFont typeface="Arial" charset="0"/>
              <a:buChar char="•"/>
            </a:pPr>
            <a:r>
              <a:rPr lang="en-US" sz="2200" b="1" dirty="0">
                <a:solidFill>
                  <a:schemeClr val="accent4"/>
                </a:solidFill>
              </a:rPr>
              <a:t>Create a data form storage application Front </a:t>
            </a:r>
            <a:r>
              <a:rPr lang="en-US" sz="2200" b="1" dirty="0" smtClean="0">
                <a:solidFill>
                  <a:schemeClr val="accent4"/>
                </a:solidFill>
              </a:rPr>
              <a:t>End</a:t>
            </a:r>
            <a:endParaRPr lang="en-US" sz="2200" b="1" dirty="0">
              <a:solidFill>
                <a:schemeClr val="accent4"/>
              </a:solidFill>
            </a:endParaRPr>
          </a:p>
        </p:txBody>
      </p:sp>
      <p:sp>
        <p:nvSpPr>
          <p:cNvPr id="195" name="Shape 195"/>
          <p:cNvSpPr txBox="1">
            <a:spLocks noGrp="1"/>
          </p:cNvSpPr>
          <p:nvPr>
            <p:ph type="title"/>
          </p:nvPr>
        </p:nvSpPr>
        <p:spPr>
          <a:xfrm>
            <a:off x="460950" y="2065350"/>
            <a:ext cx="4106100" cy="1012800"/>
          </a:xfrm>
          <a:prstGeom prst="rect">
            <a:avLst/>
          </a:prstGeom>
        </p:spPr>
        <p:txBody>
          <a:bodyPr lIns="91425" tIns="91425" rIns="91425" bIns="91425" anchor="ctr" anchorCtr="0">
            <a:noAutofit/>
          </a:bodyPr>
          <a:lstStyle/>
          <a:p>
            <a:pPr lvl="0">
              <a:spcBef>
                <a:spcPts val="0"/>
              </a:spcBef>
              <a:buNone/>
            </a:pPr>
            <a:r>
              <a:rPr lang="en"/>
              <a:t>Summary</a:t>
            </a:r>
          </a:p>
        </p:txBody>
      </p:sp>
    </p:spTree>
    <p:extLst>
      <p:ext uri="{BB962C8B-B14F-4D97-AF65-F5344CB8AC3E}">
        <p14:creationId xmlns:p14="http://schemas.microsoft.com/office/powerpoint/2010/main" val="150947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4">
                                            <p:txEl>
                                              <p:pRg st="1" end="1"/>
                                            </p:txEl>
                                          </p:spTgt>
                                        </p:tgtEl>
                                        <p:attrNameLst>
                                          <p:attrName>style.visibility</p:attrName>
                                        </p:attrNameLst>
                                      </p:cBhvr>
                                      <p:to>
                                        <p:strVal val="visible"/>
                                      </p:to>
                                    </p:set>
                                    <p:anim calcmode="lin" valueType="num">
                                      <p:cBhvr additive="base">
                                        <p:cTn id="7" dur="500" fill="hold"/>
                                        <p:tgtEl>
                                          <p:spTgt spid="19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4">
                                            <p:txEl>
                                              <p:pRg st="2" end="2"/>
                                            </p:txEl>
                                          </p:spTgt>
                                        </p:tgtEl>
                                        <p:attrNameLst>
                                          <p:attrName>style.visibility</p:attrName>
                                        </p:attrNameLst>
                                      </p:cBhvr>
                                      <p:to>
                                        <p:strVal val="visible"/>
                                      </p:to>
                                    </p:set>
                                    <p:anim calcmode="lin" valueType="num">
                                      <p:cBhvr additive="base">
                                        <p:cTn id="13" dur="500" fill="hold"/>
                                        <p:tgtEl>
                                          <p:spTgt spid="194">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r>
              <a:rPr lang="en" dirty="0" smtClean="0"/>
              <a:t>In this Section, we are going to take a look at…</a:t>
            </a:r>
            <a:endParaRPr lang="en" dirty="0">
              <a:latin typeface="Calibri"/>
              <a:ea typeface="Calibri"/>
              <a:cs typeface="Calibri"/>
              <a:sym typeface="Calibri"/>
            </a:endParaRPr>
          </a:p>
        </p:txBody>
      </p:sp>
      <p:sp>
        <p:nvSpPr>
          <p:cNvPr id="124" name="Shape 124"/>
          <p:cNvSpPr txBox="1">
            <a:spLocks noGrp="1"/>
          </p:cNvSpPr>
          <p:nvPr>
            <p:ph type="body" idx="1"/>
          </p:nvPr>
        </p:nvSpPr>
        <p:spPr>
          <a:xfrm>
            <a:off x="471900" y="1919075"/>
            <a:ext cx="6467380" cy="2710199"/>
          </a:xfrm>
          <a:prstGeom prst="rect">
            <a:avLst/>
          </a:prstGeom>
        </p:spPr>
        <p:txBody>
          <a:bodyPr lIns="91425" tIns="91425" rIns="91425" bIns="91425" anchor="t" anchorCtr="0">
            <a:noAutofit/>
          </a:bodyPr>
          <a:lstStyle/>
          <a:p>
            <a:pPr marL="457200" indent="-355600">
              <a:buFont typeface="Calibri"/>
              <a:buChar char="●"/>
            </a:pPr>
            <a:r>
              <a:rPr lang="en-US" dirty="0"/>
              <a:t>Angular 2 Single page </a:t>
            </a:r>
            <a:r>
              <a:rPr lang="en-US" dirty="0" smtClean="0"/>
              <a:t>Application </a:t>
            </a:r>
            <a:r>
              <a:rPr lang="en-US" dirty="0"/>
              <a:t>in Spring </a:t>
            </a:r>
            <a:r>
              <a:rPr lang="en-US" dirty="0" smtClean="0"/>
              <a:t>5 - 20 </a:t>
            </a:r>
            <a:r>
              <a:rPr lang="en-US" dirty="0"/>
              <a:t>min </a:t>
            </a:r>
            <a:endParaRPr lang="en-US" dirty="0" smtClean="0"/>
          </a:p>
          <a:p>
            <a:pPr marL="457200" indent="-355600">
              <a:buFont typeface="Calibri"/>
              <a:buChar char="●"/>
            </a:pPr>
            <a:r>
              <a:rPr lang="en-US" dirty="0"/>
              <a:t>Store Angular 2 Data Form in Spring 5 - 20 min </a:t>
            </a:r>
            <a:endParaRPr lang="en" dirty="0"/>
          </a:p>
        </p:txBody>
      </p:sp>
    </p:spTree>
    <p:extLst>
      <p:ext uri="{BB962C8B-B14F-4D97-AF65-F5344CB8AC3E}">
        <p14:creationId xmlns:p14="http://schemas.microsoft.com/office/powerpoint/2010/main" val="54711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 calcmode="lin" valueType="num">
                                      <p:cBhvr additive="base">
                                        <p:cTn id="7" dur="500" fill="hold"/>
                                        <p:tgtEl>
                                          <p:spTgt spid="12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4">
                                            <p:txEl>
                                              <p:pRg st="1" end="1"/>
                                            </p:txEl>
                                          </p:spTgt>
                                        </p:tgtEl>
                                        <p:attrNameLst>
                                          <p:attrName>style.visibility</p:attrName>
                                        </p:attrNameLst>
                                      </p:cBhvr>
                                      <p:to>
                                        <p:strVal val="visible"/>
                                      </p:to>
                                    </p:set>
                                    <p:anim calcmode="lin" valueType="num">
                                      <p:cBhvr additive="base">
                                        <p:cTn id="13" dur="500" fill="hold"/>
                                        <p:tgtEl>
                                          <p:spTgt spid="12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r>
              <a:rPr lang="en-US" sz="4400" dirty="0"/>
              <a:t>Angular </a:t>
            </a:r>
            <a:r>
              <a:rPr lang="en-US" sz="4400" dirty="0" smtClean="0"/>
              <a:t>2 </a:t>
            </a:r>
            <a:r>
              <a:rPr lang="en-US" sz="4400" dirty="0"/>
              <a:t>Single page Application in Spring 5</a:t>
            </a:r>
            <a:endParaRPr lang="en" sz="4200" dirty="0"/>
          </a:p>
        </p:txBody>
      </p:sp>
      <p:sp>
        <p:nvSpPr>
          <p:cNvPr id="95" name="Shape 95"/>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r>
              <a:rPr lang="en-US" dirty="0" smtClean="0"/>
              <a:t>Video </a:t>
            </a:r>
            <a:r>
              <a:rPr lang="en-US" dirty="0" smtClean="0"/>
              <a:t>3.1</a:t>
            </a:r>
            <a:endParaRPr lang="en" dirty="0"/>
          </a:p>
        </p:txBody>
      </p:sp>
    </p:spTree>
    <p:extLst>
      <p:ext uri="{BB962C8B-B14F-4D97-AF65-F5344CB8AC3E}">
        <p14:creationId xmlns:p14="http://schemas.microsoft.com/office/powerpoint/2010/main" val="436306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n" sz="2400" dirty="0"/>
              <a:t>In this </a:t>
            </a:r>
            <a:r>
              <a:rPr lang="en-US" sz="2400" dirty="0" smtClean="0"/>
              <a:t>video</a:t>
            </a:r>
            <a:r>
              <a:rPr lang="en" sz="2400" dirty="0" smtClean="0"/>
              <a:t>, </a:t>
            </a:r>
            <a:r>
              <a:rPr lang="en" sz="2400" dirty="0"/>
              <a:t>we are going to take a look at…</a:t>
            </a:r>
            <a:endParaRPr lang="en" sz="2200" dirty="0"/>
          </a:p>
        </p:txBody>
      </p:sp>
      <p:sp>
        <p:nvSpPr>
          <p:cNvPr id="135" name="Shape 135"/>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indent="-355600">
              <a:buClr>
                <a:srgbClr val="434343"/>
              </a:buClr>
              <a:buFont typeface="Calibri"/>
              <a:buChar char="●"/>
            </a:pPr>
            <a:r>
              <a:rPr lang="en-US" sz="2000" dirty="0" smtClean="0">
                <a:solidFill>
                  <a:srgbClr val="434343"/>
                </a:solidFill>
              </a:rPr>
              <a:t>How to run a single page Angular 2 application embedded in Spring </a:t>
            </a:r>
            <a:r>
              <a:rPr lang="en-US" sz="2000" dirty="0" smtClean="0">
                <a:solidFill>
                  <a:srgbClr val="434343"/>
                </a:solidFill>
              </a:rPr>
              <a:t>5</a:t>
            </a:r>
          </a:p>
          <a:p>
            <a:pPr marL="457200" indent="-355600">
              <a:buClr>
                <a:srgbClr val="434343"/>
              </a:buClr>
              <a:buFont typeface="Calibri"/>
              <a:buChar char="●"/>
            </a:pPr>
            <a:r>
              <a:rPr lang="en-US" sz="2000" dirty="0" smtClean="0">
                <a:solidFill>
                  <a:srgbClr val="434343"/>
                </a:solidFill>
              </a:rPr>
              <a:t>How to run a single page Angular 2 application alongside Spring 5</a:t>
            </a:r>
          </a:p>
          <a:p>
            <a:pPr marL="457200" indent="-355600">
              <a:buClr>
                <a:srgbClr val="434343"/>
              </a:buClr>
              <a:buFont typeface="Calibri"/>
              <a:buChar char="●"/>
            </a:pPr>
            <a:endParaRPr lang="en-US" sz="2000" dirty="0">
              <a:solidFill>
                <a:srgbClr val="434343"/>
              </a:solidFill>
            </a:endParaRPr>
          </a:p>
        </p:txBody>
      </p:sp>
    </p:spTree>
    <p:extLst>
      <p:ext uri="{BB962C8B-B14F-4D97-AF65-F5344CB8AC3E}">
        <p14:creationId xmlns:p14="http://schemas.microsoft.com/office/powerpoint/2010/main" val="148182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anim calcmode="lin" valueType="num">
                                      <p:cBhvr additive="base">
                                        <p:cTn id="7" dur="500" fill="hold"/>
                                        <p:tgtEl>
                                          <p:spTgt spid="1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5">
                                            <p:txEl>
                                              <p:pRg st="1" end="1"/>
                                            </p:txEl>
                                          </p:spTgt>
                                        </p:tgtEl>
                                        <p:attrNameLst>
                                          <p:attrName>style.visibility</p:attrName>
                                        </p:attrNameLst>
                                      </p:cBhvr>
                                      <p:to>
                                        <p:strVal val="visible"/>
                                      </p:to>
                                    </p:set>
                                    <p:anim calcmode="lin" valueType="num">
                                      <p:cBhvr additive="base">
                                        <p:cTn id="13" dur="500" fill="hold"/>
                                        <p:tgtEl>
                                          <p:spTgt spid="1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0"/>
          <p:cNvSpPr txBox="1">
            <a:spLocks/>
          </p:cNvSpPr>
          <p:nvPr/>
        </p:nvSpPr>
        <p:spPr>
          <a:xfrm>
            <a:off x="1595400" y="3273925"/>
            <a:ext cx="5953200" cy="13008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1800" dirty="0" smtClean="0">
                <a:solidFill>
                  <a:srgbClr val="F3F3F3"/>
                </a:solidFill>
                <a:latin typeface="Calibri"/>
                <a:ea typeface="Calibri"/>
                <a:cs typeface="Calibri"/>
              </a:rPr>
              <a:t>Angular </a:t>
            </a:r>
            <a:r>
              <a:rPr lang="en-US" sz="1800" dirty="0">
                <a:solidFill>
                  <a:srgbClr val="F3F3F3"/>
                </a:solidFill>
                <a:latin typeface="Calibri"/>
                <a:ea typeface="Calibri"/>
                <a:cs typeface="Calibri"/>
              </a:rPr>
              <a:t>2 application </a:t>
            </a:r>
            <a:r>
              <a:rPr lang="en-US" sz="1800" dirty="0" smtClean="0">
                <a:solidFill>
                  <a:srgbClr val="F3F3F3"/>
                </a:solidFill>
                <a:latin typeface="Calibri"/>
                <a:ea typeface="Calibri"/>
                <a:cs typeface="Calibri"/>
              </a:rPr>
              <a:t>emended in Spring </a:t>
            </a:r>
            <a:r>
              <a:rPr lang="en-US" sz="1800" dirty="0">
                <a:solidFill>
                  <a:srgbClr val="F3F3F3"/>
                </a:solidFill>
                <a:latin typeface="Calibri"/>
                <a:ea typeface="Calibri"/>
                <a:cs typeface="Calibri"/>
              </a:rPr>
              <a:t>5</a:t>
            </a:r>
          </a:p>
          <a:p>
            <a:pPr algn="ctr"/>
            <a:endParaRPr lang="en-US" sz="1800" dirty="0" smtClean="0">
              <a:solidFill>
                <a:srgbClr val="F3F3F3"/>
              </a:solidFill>
              <a:latin typeface="Calibri"/>
              <a:ea typeface="Calibri"/>
              <a:cs typeface="Calibri"/>
              <a:sym typeface="Calibri"/>
            </a:endParaRPr>
          </a:p>
          <a:p>
            <a:endParaRPr lang="en" dirty="0"/>
          </a:p>
        </p:txBody>
      </p:sp>
      <p:sp>
        <p:nvSpPr>
          <p:cNvPr id="3" name="Shape 171"/>
          <p:cNvSpPr txBox="1">
            <a:spLocks/>
          </p:cNvSpPr>
          <p:nvPr/>
        </p:nvSpPr>
        <p:spPr>
          <a:xfrm>
            <a:off x="460950" y="1248300"/>
            <a:ext cx="8222100" cy="19635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buClr>
                <a:srgbClr val="F3F3F3"/>
              </a:buClr>
              <a:buSzPct val="100000"/>
            </a:pPr>
            <a:r>
              <a:rPr lang="en-US" sz="12000" dirty="0" smtClean="0">
                <a:solidFill>
                  <a:srgbClr val="F3F3F3"/>
                </a:solidFill>
                <a:latin typeface="Calibri"/>
                <a:ea typeface="Calibri"/>
                <a:cs typeface="Calibri"/>
                <a:sym typeface="Calibri"/>
              </a:rPr>
              <a:t>Create</a:t>
            </a:r>
            <a:endParaRPr lang="en" sz="12000" dirty="0">
              <a:solidFill>
                <a:srgbClr val="F3F3F3"/>
              </a:solidFill>
              <a:latin typeface="Calibri"/>
              <a:ea typeface="Calibri"/>
              <a:cs typeface="Calibri"/>
              <a:sym typeface="Calibri"/>
            </a:endParaRPr>
          </a:p>
        </p:txBody>
      </p:sp>
    </p:spTree>
    <p:extLst>
      <p:ext uri="{BB962C8B-B14F-4D97-AF65-F5344CB8AC3E}">
        <p14:creationId xmlns:p14="http://schemas.microsoft.com/office/powerpoint/2010/main" val="942720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n-US" sz="2400" dirty="0"/>
              <a:t>Pro &amp; Cons of the emended approach</a:t>
            </a:r>
            <a:endParaRPr lang="en" sz="2200" dirty="0"/>
          </a:p>
        </p:txBody>
      </p:sp>
      <p:sp>
        <p:nvSpPr>
          <p:cNvPr id="135" name="Shape 135"/>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101600">
              <a:buClr>
                <a:srgbClr val="434343"/>
              </a:buClr>
            </a:pPr>
            <a:r>
              <a:rPr lang="en-US" sz="2000" dirty="0" smtClean="0">
                <a:solidFill>
                  <a:srgbClr val="434343"/>
                </a:solidFill>
              </a:rPr>
              <a:t>PRO</a:t>
            </a:r>
            <a:endParaRPr lang="en-US" sz="2000" dirty="0">
              <a:solidFill>
                <a:srgbClr val="434343"/>
              </a:solidFill>
            </a:endParaRPr>
          </a:p>
          <a:p>
            <a:pPr marL="457200" lvl="1" indent="-355600">
              <a:buClr>
                <a:srgbClr val="434343"/>
              </a:buClr>
              <a:buSzPct val="100000"/>
              <a:buFont typeface="Calibri"/>
              <a:buChar char="●"/>
            </a:pPr>
            <a:r>
              <a:rPr lang="en-US" sz="2000" dirty="0">
                <a:solidFill>
                  <a:srgbClr val="434343"/>
                </a:solidFill>
              </a:rPr>
              <a:t>War file single deploy for frontend and backend</a:t>
            </a:r>
          </a:p>
          <a:p>
            <a:pPr marL="457200" lvl="1" indent="-355600">
              <a:buClr>
                <a:srgbClr val="434343"/>
              </a:buClr>
              <a:buSzPct val="100000"/>
              <a:buFont typeface="Calibri"/>
              <a:buChar char="●"/>
            </a:pPr>
            <a:r>
              <a:rPr lang="en-US" sz="2000" dirty="0">
                <a:solidFill>
                  <a:srgbClr val="434343"/>
                </a:solidFill>
              </a:rPr>
              <a:t>BE and FE on the same address and port</a:t>
            </a:r>
          </a:p>
          <a:p>
            <a:pPr marL="101600" lvl="1">
              <a:buClr>
                <a:srgbClr val="434343"/>
              </a:buClr>
              <a:buSzPct val="100000"/>
            </a:pPr>
            <a:r>
              <a:rPr lang="en-US" sz="2000" dirty="0">
                <a:solidFill>
                  <a:srgbClr val="434343"/>
                </a:solidFill>
              </a:rPr>
              <a:t>CONS</a:t>
            </a:r>
          </a:p>
          <a:p>
            <a:pPr marL="457200" lvl="1" indent="-355600">
              <a:buClr>
                <a:srgbClr val="434343"/>
              </a:buClr>
              <a:buSzPct val="100000"/>
              <a:buFont typeface="Calibri"/>
              <a:buChar char="●"/>
            </a:pPr>
            <a:r>
              <a:rPr lang="en-US" sz="2000" dirty="0" smtClean="0">
                <a:solidFill>
                  <a:srgbClr val="434343"/>
                </a:solidFill>
              </a:rPr>
              <a:t>Lost </a:t>
            </a:r>
            <a:r>
              <a:rPr lang="en-US" sz="2000" dirty="0">
                <a:solidFill>
                  <a:srgbClr val="434343"/>
                </a:solidFill>
              </a:rPr>
              <a:t>Automatic refresh of the browser</a:t>
            </a:r>
          </a:p>
          <a:p>
            <a:pPr marL="457200" lvl="1" indent="-355600">
              <a:buClr>
                <a:srgbClr val="434343"/>
              </a:buClr>
              <a:buSzPct val="100000"/>
              <a:buFont typeface="Calibri"/>
              <a:buChar char="●"/>
            </a:pPr>
            <a:r>
              <a:rPr lang="en-US" sz="2000" dirty="0" smtClean="0">
                <a:solidFill>
                  <a:srgbClr val="434343"/>
                </a:solidFill>
              </a:rPr>
              <a:t>Low </a:t>
            </a:r>
            <a:r>
              <a:rPr lang="en-US" sz="2000" dirty="0">
                <a:solidFill>
                  <a:srgbClr val="434343"/>
                </a:solidFill>
              </a:rPr>
              <a:t>separation of concern</a:t>
            </a:r>
          </a:p>
          <a:p>
            <a:pPr marL="457200" lvl="1" indent="-355600">
              <a:buClr>
                <a:srgbClr val="434343"/>
              </a:buClr>
              <a:buSzPct val="100000"/>
              <a:buFont typeface="Calibri"/>
              <a:buChar char="●"/>
            </a:pPr>
            <a:r>
              <a:rPr lang="en-US" sz="2000" dirty="0">
                <a:solidFill>
                  <a:srgbClr val="434343"/>
                </a:solidFill>
              </a:rPr>
              <a:t>Doesn’t scale when you have more then 1 backend instance for an app</a:t>
            </a:r>
            <a:endParaRPr lang="en" sz="2000" dirty="0">
              <a:solidFill>
                <a:srgbClr val="434343"/>
              </a:solidFill>
            </a:endParaRPr>
          </a:p>
          <a:p>
            <a:pPr marL="457200" indent="-355600">
              <a:buClr>
                <a:srgbClr val="434343"/>
              </a:buClr>
              <a:buFont typeface="Calibri"/>
              <a:buChar char="●"/>
            </a:pPr>
            <a:endParaRPr lang="en-US" sz="2000" dirty="0">
              <a:solidFill>
                <a:srgbClr val="434343"/>
              </a:solidFill>
            </a:endParaRPr>
          </a:p>
        </p:txBody>
      </p:sp>
    </p:spTree>
    <p:extLst>
      <p:ext uri="{BB962C8B-B14F-4D97-AF65-F5344CB8AC3E}">
        <p14:creationId xmlns:p14="http://schemas.microsoft.com/office/powerpoint/2010/main" val="153423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anim calcmode="lin" valueType="num">
                                      <p:cBhvr additive="base">
                                        <p:cTn id="7" dur="500" fill="hold"/>
                                        <p:tgtEl>
                                          <p:spTgt spid="1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5">
                                            <p:txEl>
                                              <p:pRg st="1" end="1"/>
                                            </p:txEl>
                                          </p:spTgt>
                                        </p:tgtEl>
                                        <p:attrNameLst>
                                          <p:attrName>style.visibility</p:attrName>
                                        </p:attrNameLst>
                                      </p:cBhvr>
                                      <p:to>
                                        <p:strVal val="visible"/>
                                      </p:to>
                                    </p:set>
                                    <p:anim calcmode="lin" valueType="num">
                                      <p:cBhvr additive="base">
                                        <p:cTn id="13" dur="500" fill="hold"/>
                                        <p:tgtEl>
                                          <p:spTgt spid="1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5">
                                            <p:txEl>
                                              <p:pRg st="2" end="2"/>
                                            </p:txEl>
                                          </p:spTgt>
                                        </p:tgtEl>
                                        <p:attrNameLst>
                                          <p:attrName>style.visibility</p:attrName>
                                        </p:attrNameLst>
                                      </p:cBhvr>
                                      <p:to>
                                        <p:strVal val="visible"/>
                                      </p:to>
                                    </p:set>
                                    <p:anim calcmode="lin" valueType="num">
                                      <p:cBhvr additive="base">
                                        <p:cTn id="19" dur="500" fill="hold"/>
                                        <p:tgtEl>
                                          <p:spTgt spid="1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5">
                                            <p:txEl>
                                              <p:pRg st="3" end="3"/>
                                            </p:txEl>
                                          </p:spTgt>
                                        </p:tgtEl>
                                        <p:attrNameLst>
                                          <p:attrName>style.visibility</p:attrName>
                                        </p:attrNameLst>
                                      </p:cBhvr>
                                      <p:to>
                                        <p:strVal val="visible"/>
                                      </p:to>
                                    </p:set>
                                    <p:anim calcmode="lin" valueType="num">
                                      <p:cBhvr additive="base">
                                        <p:cTn id="25" dur="500" fill="hold"/>
                                        <p:tgtEl>
                                          <p:spTgt spid="1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5">
                                            <p:txEl>
                                              <p:pRg st="4" end="4"/>
                                            </p:txEl>
                                          </p:spTgt>
                                        </p:tgtEl>
                                        <p:attrNameLst>
                                          <p:attrName>style.visibility</p:attrName>
                                        </p:attrNameLst>
                                      </p:cBhvr>
                                      <p:to>
                                        <p:strVal val="visible"/>
                                      </p:to>
                                    </p:set>
                                    <p:anim calcmode="lin" valueType="num">
                                      <p:cBhvr additive="base">
                                        <p:cTn id="31" dur="500" fill="hold"/>
                                        <p:tgtEl>
                                          <p:spTgt spid="1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35">
                                            <p:txEl>
                                              <p:pRg st="5" end="5"/>
                                            </p:txEl>
                                          </p:spTgt>
                                        </p:tgtEl>
                                        <p:attrNameLst>
                                          <p:attrName>style.visibility</p:attrName>
                                        </p:attrNameLst>
                                      </p:cBhvr>
                                      <p:to>
                                        <p:strVal val="visible"/>
                                      </p:to>
                                    </p:set>
                                    <p:anim calcmode="lin" valueType="num">
                                      <p:cBhvr additive="base">
                                        <p:cTn id="37" dur="500" fill="hold"/>
                                        <p:tgtEl>
                                          <p:spTgt spid="1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35">
                                            <p:txEl>
                                              <p:pRg st="6" end="6"/>
                                            </p:txEl>
                                          </p:spTgt>
                                        </p:tgtEl>
                                        <p:attrNameLst>
                                          <p:attrName>style.visibility</p:attrName>
                                        </p:attrNameLst>
                                      </p:cBhvr>
                                      <p:to>
                                        <p:strVal val="visible"/>
                                      </p:to>
                                    </p:set>
                                    <p:anim calcmode="lin" valueType="num">
                                      <p:cBhvr additive="base">
                                        <p:cTn id="43" dur="500" fill="hold"/>
                                        <p:tgtEl>
                                          <p:spTgt spid="1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0"/>
          <p:cNvSpPr txBox="1">
            <a:spLocks/>
          </p:cNvSpPr>
          <p:nvPr/>
        </p:nvSpPr>
        <p:spPr>
          <a:xfrm>
            <a:off x="1595400" y="3273925"/>
            <a:ext cx="5953200" cy="13008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1800" dirty="0">
                <a:solidFill>
                  <a:srgbClr val="F3F3F3"/>
                </a:solidFill>
                <a:latin typeface="Calibri"/>
                <a:ea typeface="Calibri"/>
                <a:cs typeface="Calibri"/>
              </a:rPr>
              <a:t>Angular 2 application </a:t>
            </a:r>
            <a:r>
              <a:rPr lang="en-US" sz="1800" dirty="0" smtClean="0">
                <a:solidFill>
                  <a:srgbClr val="F3F3F3"/>
                </a:solidFill>
                <a:latin typeface="Calibri"/>
                <a:ea typeface="Calibri"/>
                <a:cs typeface="Calibri"/>
              </a:rPr>
              <a:t>alongside Spring 5</a:t>
            </a:r>
            <a:endParaRPr lang="en-US" sz="1800" dirty="0">
              <a:solidFill>
                <a:srgbClr val="F3F3F3"/>
              </a:solidFill>
              <a:latin typeface="Calibri"/>
              <a:ea typeface="Calibri"/>
              <a:cs typeface="Calibri"/>
            </a:endParaRPr>
          </a:p>
        </p:txBody>
      </p:sp>
      <p:sp>
        <p:nvSpPr>
          <p:cNvPr id="3" name="Shape 171"/>
          <p:cNvSpPr txBox="1">
            <a:spLocks/>
          </p:cNvSpPr>
          <p:nvPr/>
        </p:nvSpPr>
        <p:spPr>
          <a:xfrm>
            <a:off x="460950" y="1248300"/>
            <a:ext cx="8222100" cy="19635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buClr>
                <a:srgbClr val="F3F3F3"/>
              </a:buClr>
              <a:buSzPct val="100000"/>
            </a:pPr>
            <a:r>
              <a:rPr lang="en-US" sz="12000" dirty="0" smtClean="0">
                <a:solidFill>
                  <a:srgbClr val="F3F3F3"/>
                </a:solidFill>
                <a:latin typeface="Calibri"/>
                <a:ea typeface="Calibri"/>
                <a:cs typeface="Calibri"/>
                <a:sym typeface="Calibri"/>
              </a:rPr>
              <a:t>Create</a:t>
            </a:r>
            <a:endParaRPr lang="en" sz="12000" dirty="0">
              <a:solidFill>
                <a:srgbClr val="F3F3F3"/>
              </a:solidFill>
              <a:latin typeface="Calibri"/>
              <a:ea typeface="Calibri"/>
              <a:cs typeface="Calibri"/>
              <a:sym typeface="Calibri"/>
            </a:endParaRPr>
          </a:p>
        </p:txBody>
      </p:sp>
    </p:spTree>
    <p:extLst>
      <p:ext uri="{BB962C8B-B14F-4D97-AF65-F5344CB8AC3E}">
        <p14:creationId xmlns:p14="http://schemas.microsoft.com/office/powerpoint/2010/main" val="29491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n-US" sz="2400" dirty="0"/>
              <a:t>Pro &amp; Cons of the external approach</a:t>
            </a:r>
            <a:endParaRPr lang="en" sz="2200" dirty="0"/>
          </a:p>
        </p:txBody>
      </p:sp>
      <p:sp>
        <p:nvSpPr>
          <p:cNvPr id="135" name="Shape 135"/>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101600">
              <a:buClr>
                <a:srgbClr val="434343"/>
              </a:buClr>
            </a:pPr>
            <a:r>
              <a:rPr lang="en-US" sz="2000" dirty="0" smtClean="0">
                <a:solidFill>
                  <a:srgbClr val="434343"/>
                </a:solidFill>
              </a:rPr>
              <a:t>PRO</a:t>
            </a:r>
            <a:endParaRPr lang="en-US" sz="2000" dirty="0">
              <a:solidFill>
                <a:srgbClr val="434343"/>
              </a:solidFill>
            </a:endParaRPr>
          </a:p>
          <a:p>
            <a:pPr marL="457200" lvl="1" indent="-355600">
              <a:buClr>
                <a:srgbClr val="434343"/>
              </a:buClr>
              <a:buSzPct val="100000"/>
              <a:buFont typeface="Calibri"/>
              <a:buChar char="●"/>
            </a:pPr>
            <a:r>
              <a:rPr lang="en-US" sz="2000" dirty="0">
                <a:solidFill>
                  <a:srgbClr val="434343"/>
                </a:solidFill>
              </a:rPr>
              <a:t>Automatic refresh of the </a:t>
            </a:r>
            <a:r>
              <a:rPr lang="en-US" sz="2000" dirty="0" smtClean="0">
                <a:solidFill>
                  <a:srgbClr val="434343"/>
                </a:solidFill>
              </a:rPr>
              <a:t>browser</a:t>
            </a:r>
          </a:p>
          <a:p>
            <a:pPr marL="457200" lvl="1" indent="-355600">
              <a:buClr>
                <a:srgbClr val="434343"/>
              </a:buClr>
              <a:buSzPct val="100000"/>
              <a:buFont typeface="Calibri"/>
              <a:buChar char="●"/>
            </a:pPr>
            <a:r>
              <a:rPr lang="en-US" sz="2000" dirty="0" smtClean="0">
                <a:solidFill>
                  <a:srgbClr val="434343"/>
                </a:solidFill>
              </a:rPr>
              <a:t>Good separation between BE and FE</a:t>
            </a:r>
            <a:endParaRPr lang="en-US" sz="2000" dirty="0">
              <a:solidFill>
                <a:srgbClr val="434343"/>
              </a:solidFill>
            </a:endParaRPr>
          </a:p>
          <a:p>
            <a:pPr marL="457200" lvl="1" indent="-355600">
              <a:buClr>
                <a:srgbClr val="434343"/>
              </a:buClr>
              <a:buSzPct val="100000"/>
              <a:buFont typeface="Calibri"/>
              <a:buChar char="●"/>
            </a:pPr>
            <a:r>
              <a:rPr lang="en-US" sz="2000" dirty="0" smtClean="0">
                <a:solidFill>
                  <a:srgbClr val="434343"/>
                </a:solidFill>
              </a:rPr>
              <a:t>No problem of scalability with multiple backend</a:t>
            </a:r>
            <a:endParaRPr lang="en-US" sz="2000" dirty="0">
              <a:solidFill>
                <a:srgbClr val="434343"/>
              </a:solidFill>
            </a:endParaRPr>
          </a:p>
          <a:p>
            <a:pPr marL="101600" lvl="1">
              <a:buClr>
                <a:srgbClr val="434343"/>
              </a:buClr>
              <a:buSzPct val="100000"/>
            </a:pPr>
            <a:r>
              <a:rPr lang="en-US" sz="2000" dirty="0">
                <a:solidFill>
                  <a:srgbClr val="434343"/>
                </a:solidFill>
              </a:rPr>
              <a:t>CONS</a:t>
            </a:r>
          </a:p>
          <a:p>
            <a:pPr marL="457200" lvl="1" indent="-355600">
              <a:buClr>
                <a:srgbClr val="434343"/>
              </a:buClr>
              <a:buSzPct val="100000"/>
              <a:buFont typeface="Calibri"/>
              <a:buChar char="●"/>
            </a:pPr>
            <a:r>
              <a:rPr lang="en-US" sz="2000" dirty="0" smtClean="0">
                <a:solidFill>
                  <a:srgbClr val="434343"/>
                </a:solidFill>
              </a:rPr>
              <a:t>Need to deploy two app</a:t>
            </a:r>
            <a:endParaRPr lang="en-US" sz="2000" dirty="0">
              <a:solidFill>
                <a:srgbClr val="434343"/>
              </a:solidFill>
            </a:endParaRPr>
          </a:p>
        </p:txBody>
      </p:sp>
    </p:spTree>
    <p:extLst>
      <p:ext uri="{BB962C8B-B14F-4D97-AF65-F5344CB8AC3E}">
        <p14:creationId xmlns:p14="http://schemas.microsoft.com/office/powerpoint/2010/main" val="52270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anim calcmode="lin" valueType="num">
                                      <p:cBhvr additive="base">
                                        <p:cTn id="7" dur="500" fill="hold"/>
                                        <p:tgtEl>
                                          <p:spTgt spid="1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5">
                                            <p:txEl>
                                              <p:pRg st="1" end="1"/>
                                            </p:txEl>
                                          </p:spTgt>
                                        </p:tgtEl>
                                        <p:attrNameLst>
                                          <p:attrName>style.visibility</p:attrName>
                                        </p:attrNameLst>
                                      </p:cBhvr>
                                      <p:to>
                                        <p:strVal val="visible"/>
                                      </p:to>
                                    </p:set>
                                    <p:anim calcmode="lin" valueType="num">
                                      <p:cBhvr additive="base">
                                        <p:cTn id="13" dur="500" fill="hold"/>
                                        <p:tgtEl>
                                          <p:spTgt spid="1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5">
                                            <p:txEl>
                                              <p:pRg st="2" end="2"/>
                                            </p:txEl>
                                          </p:spTgt>
                                        </p:tgtEl>
                                        <p:attrNameLst>
                                          <p:attrName>style.visibility</p:attrName>
                                        </p:attrNameLst>
                                      </p:cBhvr>
                                      <p:to>
                                        <p:strVal val="visible"/>
                                      </p:to>
                                    </p:set>
                                    <p:anim calcmode="lin" valueType="num">
                                      <p:cBhvr additive="base">
                                        <p:cTn id="19" dur="500" fill="hold"/>
                                        <p:tgtEl>
                                          <p:spTgt spid="1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5">
                                            <p:txEl>
                                              <p:pRg st="3" end="3"/>
                                            </p:txEl>
                                          </p:spTgt>
                                        </p:tgtEl>
                                        <p:attrNameLst>
                                          <p:attrName>style.visibility</p:attrName>
                                        </p:attrNameLst>
                                      </p:cBhvr>
                                      <p:to>
                                        <p:strVal val="visible"/>
                                      </p:to>
                                    </p:set>
                                    <p:anim calcmode="lin" valueType="num">
                                      <p:cBhvr additive="base">
                                        <p:cTn id="25" dur="500" fill="hold"/>
                                        <p:tgtEl>
                                          <p:spTgt spid="1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5">
                                            <p:txEl>
                                              <p:pRg st="4" end="4"/>
                                            </p:txEl>
                                          </p:spTgt>
                                        </p:tgtEl>
                                        <p:attrNameLst>
                                          <p:attrName>style.visibility</p:attrName>
                                        </p:attrNameLst>
                                      </p:cBhvr>
                                      <p:to>
                                        <p:strVal val="visible"/>
                                      </p:to>
                                    </p:set>
                                    <p:anim calcmode="lin" valueType="num">
                                      <p:cBhvr additive="base">
                                        <p:cTn id="31" dur="500" fill="hold"/>
                                        <p:tgtEl>
                                          <p:spTgt spid="1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35">
                                            <p:txEl>
                                              <p:pRg st="5" end="5"/>
                                            </p:txEl>
                                          </p:spTgt>
                                        </p:tgtEl>
                                        <p:attrNameLst>
                                          <p:attrName>style.visibility</p:attrName>
                                        </p:attrNameLst>
                                      </p:cBhvr>
                                      <p:to>
                                        <p:strVal val="visible"/>
                                      </p:to>
                                    </p:set>
                                    <p:anim calcmode="lin" valueType="num">
                                      <p:cBhvr additive="base">
                                        <p:cTn id="37" dur="500" fill="hold"/>
                                        <p:tgtEl>
                                          <p:spTgt spid="1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4570050" y="564750"/>
            <a:ext cx="3882288" cy="4014000"/>
          </a:xfrm>
          <a:prstGeom prst="rect">
            <a:avLst/>
          </a:prstGeom>
        </p:spPr>
        <p:txBody>
          <a:bodyPr lIns="91425" tIns="91425" rIns="91425" bIns="91425" anchor="ctr" anchorCtr="0">
            <a:noAutofit/>
          </a:bodyPr>
          <a:lstStyle/>
          <a:p>
            <a:pPr marL="444500" indent="-342900">
              <a:spcAft>
                <a:spcPts val="1000"/>
              </a:spcAft>
              <a:buFont typeface="Arial" charset="0"/>
              <a:buChar char="•"/>
            </a:pPr>
            <a:r>
              <a:rPr lang="en-US" sz="2200" b="1" dirty="0">
                <a:solidFill>
                  <a:schemeClr val="accent4"/>
                </a:solidFill>
              </a:rPr>
              <a:t>How to run a single page Angular 2 application </a:t>
            </a:r>
            <a:r>
              <a:rPr lang="en-US" sz="2200" b="1" dirty="0" smtClean="0">
                <a:solidFill>
                  <a:schemeClr val="accent4"/>
                </a:solidFill>
              </a:rPr>
              <a:t>embedded in Spring </a:t>
            </a:r>
            <a:r>
              <a:rPr lang="en-US" sz="2200" b="1" dirty="0">
                <a:solidFill>
                  <a:schemeClr val="accent4"/>
                </a:solidFill>
              </a:rPr>
              <a:t>5</a:t>
            </a:r>
          </a:p>
          <a:p>
            <a:pPr marL="444500" indent="-342900">
              <a:spcAft>
                <a:spcPts val="1000"/>
              </a:spcAft>
              <a:buFont typeface="Arial" charset="0"/>
              <a:buChar char="•"/>
            </a:pPr>
            <a:r>
              <a:rPr lang="en-US" sz="2200" b="1" dirty="0">
                <a:solidFill>
                  <a:schemeClr val="accent4"/>
                </a:solidFill>
              </a:rPr>
              <a:t>How to run a single page Angular 2 application alongside Spring </a:t>
            </a:r>
            <a:r>
              <a:rPr lang="en-US" sz="2200" b="1" dirty="0" smtClean="0">
                <a:solidFill>
                  <a:schemeClr val="accent4"/>
                </a:solidFill>
              </a:rPr>
              <a:t>5</a:t>
            </a:r>
            <a:endParaRPr lang="en-US" sz="2200" b="1" dirty="0">
              <a:solidFill>
                <a:schemeClr val="accent4"/>
              </a:solidFill>
            </a:endParaRPr>
          </a:p>
        </p:txBody>
      </p:sp>
      <p:sp>
        <p:nvSpPr>
          <p:cNvPr id="195" name="Shape 195"/>
          <p:cNvSpPr txBox="1">
            <a:spLocks noGrp="1"/>
          </p:cNvSpPr>
          <p:nvPr>
            <p:ph type="title"/>
          </p:nvPr>
        </p:nvSpPr>
        <p:spPr>
          <a:xfrm>
            <a:off x="460950" y="2065350"/>
            <a:ext cx="4106100" cy="1012800"/>
          </a:xfrm>
          <a:prstGeom prst="rect">
            <a:avLst/>
          </a:prstGeom>
        </p:spPr>
        <p:txBody>
          <a:bodyPr lIns="91425" tIns="91425" rIns="91425" bIns="91425" anchor="ctr" anchorCtr="0">
            <a:noAutofit/>
          </a:bodyPr>
          <a:lstStyle/>
          <a:p>
            <a:pPr lvl="0">
              <a:spcBef>
                <a:spcPts val="0"/>
              </a:spcBef>
              <a:buNone/>
            </a:pPr>
            <a:r>
              <a:rPr lang="en" dirty="0"/>
              <a:t>Summary</a:t>
            </a:r>
          </a:p>
        </p:txBody>
      </p:sp>
    </p:spTree>
    <p:extLst>
      <p:ext uri="{BB962C8B-B14F-4D97-AF65-F5344CB8AC3E}">
        <p14:creationId xmlns:p14="http://schemas.microsoft.com/office/powerpoint/2010/main" val="156286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anim calcmode="lin" valueType="num">
                                      <p:cBhvr additive="base">
                                        <p:cTn id="7" dur="500" fill="hold"/>
                                        <p:tgtEl>
                                          <p:spTgt spid="1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
                                            <p:txEl>
                                              <p:pRg st="1" end="1"/>
                                            </p:txEl>
                                          </p:spTgt>
                                        </p:tgtEl>
                                        <p:attrNameLst>
                                          <p:attrName>style.visibility</p:attrName>
                                        </p:attrNameLst>
                                      </p:cBhvr>
                                      <p:to>
                                        <p:strVal val="visible"/>
                                      </p:to>
                                    </p:set>
                                    <p:anim calcmode="lin" valueType="num">
                                      <p:cBhvr additive="base">
                                        <p:cTn id="13" dur="500" fill="hold"/>
                                        <p:tgtEl>
                                          <p:spTgt spid="19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6377</TotalTime>
  <Words>1515</Words>
  <Application>Microsoft Macintosh PowerPoint</Application>
  <PresentationFormat>On-screen Show (16:9)</PresentationFormat>
  <Paragraphs>256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Roboto</vt:lpstr>
      <vt:lpstr>Arial</vt:lpstr>
      <vt:lpstr>Packt</vt:lpstr>
      <vt:lpstr>Creating a data form storage application with the integration of Spring 5 and Angular 2</vt:lpstr>
      <vt:lpstr>In this Section, we are going to take a look at…</vt:lpstr>
      <vt:lpstr>Angular 2 Single page Application in Spring 5</vt:lpstr>
      <vt:lpstr>In this video, we are going to take a look at…</vt:lpstr>
      <vt:lpstr>PowerPoint Presentation</vt:lpstr>
      <vt:lpstr>Pro &amp; Cons of the emended approach</vt:lpstr>
      <vt:lpstr>PowerPoint Presentation</vt:lpstr>
      <vt:lpstr>Pro &amp; Cons of the external approach</vt:lpstr>
      <vt:lpstr>Summary</vt:lpstr>
      <vt:lpstr>Next Video</vt:lpstr>
      <vt:lpstr>Store Angular 2 Data Form in Spring 5</vt:lpstr>
      <vt:lpstr>In this Video, we are going to take a look at…</vt:lpstr>
      <vt:lpstr>PowerPoint Presentation</vt:lpstr>
      <vt:lpstr>PowerPoint Presentation</vt:lpstr>
      <vt:lpstr>Summary</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Here</dc:title>
  <cp:lastModifiedBy>Mario Romano</cp:lastModifiedBy>
  <cp:revision>421</cp:revision>
  <dcterms:modified xsi:type="dcterms:W3CDTF">2017-08-30T22:04:46Z</dcterms:modified>
</cp:coreProperties>
</file>