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24" r:id="rId2"/>
    <p:sldId id="323" r:id="rId3"/>
    <p:sldId id="327" r:id="rId4"/>
    <p:sldId id="326" r:id="rId5"/>
    <p:sldId id="330" r:id="rId6"/>
    <p:sldId id="332" r:id="rId7"/>
    <p:sldId id="33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B6E3"/>
    <a:srgbClr val="B4E9AA"/>
    <a:srgbClr val="FFED99"/>
    <a:srgbClr val="6666FF"/>
    <a:srgbClr val="0785FC"/>
    <a:srgbClr val="009999"/>
    <a:srgbClr val="008080"/>
    <a:srgbClr val="33CCCC"/>
    <a:srgbClr val="3366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241" autoAdjust="0"/>
  </p:normalViewPr>
  <p:slideViewPr>
    <p:cSldViewPr>
      <p:cViewPr varScale="1">
        <p:scale>
          <a:sx n="147" d="100"/>
          <a:sy n="147" d="100"/>
        </p:scale>
        <p:origin x="239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7EF3-FE30-4027-975F-885C020564B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F7936-7F78-4FDF-BD5F-66D51255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6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5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Chevron 7"/>
          <p:cNvSpPr/>
          <p:nvPr userDrawn="1"/>
        </p:nvSpPr>
        <p:spPr>
          <a:xfrm>
            <a:off x="1505674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828800" y="1657350"/>
            <a:ext cx="548640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 userDrawn="1"/>
        </p:nvSpPr>
        <p:spPr>
          <a:xfrm rot="4011845">
            <a:off x="7552998" y="2200560"/>
            <a:ext cx="3206664" cy="1370086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" name="Chevron 10"/>
          <p:cNvSpPr/>
          <p:nvPr userDrawn="1"/>
        </p:nvSpPr>
        <p:spPr>
          <a:xfrm>
            <a:off x="0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 userDrawn="1"/>
        </p:nvSpPr>
        <p:spPr>
          <a:xfrm>
            <a:off x="304800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 userDrawn="1"/>
        </p:nvSpPr>
        <p:spPr>
          <a:xfrm>
            <a:off x="598025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 userDrawn="1"/>
        </p:nvSpPr>
        <p:spPr>
          <a:xfrm>
            <a:off x="907649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 userDrawn="1"/>
        </p:nvSpPr>
        <p:spPr>
          <a:xfrm>
            <a:off x="1212449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 userDrawn="1"/>
        </p:nvSpPr>
        <p:spPr>
          <a:xfrm>
            <a:off x="8763000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 userDrawn="1"/>
        </p:nvSpPr>
        <p:spPr>
          <a:xfrm>
            <a:off x="7257326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>
            <a:off x="7562126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 userDrawn="1"/>
        </p:nvSpPr>
        <p:spPr>
          <a:xfrm>
            <a:off x="7855351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 userDrawn="1"/>
        </p:nvSpPr>
        <p:spPr>
          <a:xfrm>
            <a:off x="8164975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 userDrawn="1"/>
        </p:nvSpPr>
        <p:spPr>
          <a:xfrm>
            <a:off x="8469775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981200" y="1809750"/>
            <a:ext cx="5486400" cy="182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cap="all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Activity: evaluate your </a:t>
            </a:r>
            <a:r>
              <a:rPr lang="en-US" sz="3200" b="1" cap="all" dirty="0" err="1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voc</a:t>
            </a:r>
            <a:r>
              <a:rPr lang="en-US" sz="3200" b="1" cap="all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translation</a:t>
            </a:r>
            <a:endParaRPr lang="en-US" sz="3200" dirty="0"/>
          </a:p>
        </p:txBody>
      </p:sp>
      <p:pic>
        <p:nvPicPr>
          <p:cNvPr id="23" name="Picture 2" descr="C:\Users\Rahul\Downloads\run-311447_1280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5682"/>
            <a:ext cx="1583373" cy="13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13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TextBox 7"/>
          <p:cNvSpPr txBox="1"/>
          <p:nvPr userDrawn="1"/>
        </p:nvSpPr>
        <p:spPr>
          <a:xfrm>
            <a:off x="392575" y="971550"/>
            <a:ext cx="851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latin typeface="Lao UI" panose="020B0502040204020203" pitchFamily="34" charset="0"/>
                <a:cs typeface="Lao UI" panose="020B0502040204020203" pitchFamily="34" charset="0"/>
              </a:rPr>
              <a:t>Your project leader has completed the VOC translation exercise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guidelines: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95556" y="3253085"/>
            <a:ext cx="851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latin typeface="Lao UI" panose="020B0502040204020203" pitchFamily="34" charset="0"/>
                <a:cs typeface="Lao UI" panose="020B0502040204020203" pitchFamily="34" charset="0"/>
              </a:rPr>
              <a:t>If you find mistakes, please provide a brief explanation for your judgment</a:t>
            </a:r>
          </a:p>
        </p:txBody>
      </p:sp>
      <p:sp>
        <p:nvSpPr>
          <p:cNvPr id="13" name="Right Triangle 12"/>
          <p:cNvSpPr/>
          <p:nvPr userDrawn="1"/>
        </p:nvSpPr>
        <p:spPr>
          <a:xfrm rot="4011845">
            <a:off x="7312046" y="2200560"/>
            <a:ext cx="3206664" cy="1370086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TextBox 9"/>
          <p:cNvSpPr txBox="1"/>
          <p:nvPr userDrawn="1"/>
        </p:nvSpPr>
        <p:spPr>
          <a:xfrm>
            <a:off x="395556" y="2152392"/>
            <a:ext cx="851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latin typeface="Lao UI" panose="020B0502040204020203" pitchFamily="34" charset="0"/>
                <a:cs typeface="Lao UI" panose="020B0502040204020203" pitchFamily="34" charset="0"/>
              </a:rPr>
              <a:t>He wants you to review the two examples and identify errors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74865-7044-4081-A905-9CD6012677BA}"/>
              </a:ext>
            </a:extLst>
          </p:cNvPr>
          <p:cNvSpPr txBox="1"/>
          <p:nvPr userDrawn="1"/>
        </p:nvSpPr>
        <p:spPr>
          <a:xfrm>
            <a:off x="-1" y="4921444"/>
            <a:ext cx="9144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Lao UI" pitchFamily="34" charset="0"/>
                <a:cs typeface="Lao UI" pitchFamily="34" charset="0"/>
              </a:rPr>
              <a:t>Copyright © Smart Growth Hacks | All Rights Reserved</a:t>
            </a:r>
            <a:endParaRPr lang="en-IN" sz="900" dirty="0">
              <a:solidFill>
                <a:schemeClr val="bg1">
                  <a:lumMod val="50000"/>
                </a:schemeClr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4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ight Triangle 7"/>
          <p:cNvSpPr/>
          <p:nvPr userDrawn="1"/>
        </p:nvSpPr>
        <p:spPr>
          <a:xfrm rot="4011845">
            <a:off x="7312046" y="2200560"/>
            <a:ext cx="3206664" cy="1370086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9" name="TextBox 8"/>
          <p:cNvSpPr txBox="1"/>
          <p:nvPr userDrawn="1"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Hints to succeed in your evaluation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5992625"/>
              </p:ext>
            </p:extLst>
          </p:nvPr>
        </p:nvGraphicFramePr>
        <p:xfrm>
          <a:off x="405830" y="1946910"/>
          <a:ext cx="83058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Voice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 of Customer</a:t>
                      </a:r>
                    </a:p>
                    <a:p>
                      <a:pPr algn="ctr"/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(Verbatim)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Critical Customer Criteria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(Need)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Critical to Quality (CTQ)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(Requirement / Performance)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“I hope the call center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 representative issues my flight tickets without making any errors”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Accuracy – issue correct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 flight tickets as per customer communication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100% accuracy issuing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 of customer flight tickets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Cloud Callout 10"/>
          <p:cNvSpPr/>
          <p:nvPr userDrawn="1"/>
        </p:nvSpPr>
        <p:spPr>
          <a:xfrm>
            <a:off x="44948" y="819150"/>
            <a:ext cx="2774451" cy="914400"/>
          </a:xfrm>
          <a:prstGeom prst="cloudCallout">
            <a:avLst>
              <a:gd name="adj1" fmla="val 11626"/>
              <a:gd name="adj2" fmla="val 7710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This column should have EXACT customer verbatim comments</a:t>
            </a:r>
            <a:endParaRPr lang="en-IN" sz="1200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12" name="Cloud Callout 11"/>
          <p:cNvSpPr/>
          <p:nvPr userDrawn="1"/>
        </p:nvSpPr>
        <p:spPr>
          <a:xfrm>
            <a:off x="2407148" y="3333750"/>
            <a:ext cx="3003052" cy="914400"/>
          </a:xfrm>
          <a:prstGeom prst="cloudCallout">
            <a:avLst>
              <a:gd name="adj1" fmla="val 9231"/>
              <a:gd name="adj2" fmla="val -8019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This column should have excerpt from customers verbatim showcasing customer’s NEED</a:t>
            </a:r>
            <a:endParaRPr lang="en-IN" sz="1200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13" name="Cloud Callout 12"/>
          <p:cNvSpPr/>
          <p:nvPr userDrawn="1"/>
        </p:nvSpPr>
        <p:spPr>
          <a:xfrm>
            <a:off x="5836148" y="819150"/>
            <a:ext cx="3003052" cy="914400"/>
          </a:xfrm>
          <a:prstGeom prst="cloudCallout">
            <a:avLst>
              <a:gd name="adj1" fmla="val -14034"/>
              <a:gd name="adj2" fmla="val 7148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This column should have customer’s need in MEASURABLE terms</a:t>
            </a:r>
            <a:endParaRPr lang="en-IN" sz="1200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E914C-E444-443C-A641-151B032FACB2}"/>
              </a:ext>
            </a:extLst>
          </p:cNvPr>
          <p:cNvSpPr txBox="1"/>
          <p:nvPr userDrawn="1"/>
        </p:nvSpPr>
        <p:spPr>
          <a:xfrm>
            <a:off x="-1" y="4921444"/>
            <a:ext cx="9144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Lao UI" pitchFamily="34" charset="0"/>
                <a:cs typeface="Lao UI" pitchFamily="34" charset="0"/>
              </a:rPr>
              <a:t>Copyright © Smart Growth Hacks | All Rights Reserved</a:t>
            </a:r>
            <a:endParaRPr lang="en-IN" sz="900" dirty="0">
              <a:solidFill>
                <a:schemeClr val="bg1">
                  <a:lumMod val="50000"/>
                </a:schemeClr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2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9" name="Right Triangle 8"/>
          <p:cNvSpPr/>
          <p:nvPr userDrawn="1"/>
        </p:nvSpPr>
        <p:spPr>
          <a:xfrm rot="4011845">
            <a:off x="7312046" y="2200560"/>
            <a:ext cx="3206664" cy="1370086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TextBox 9"/>
          <p:cNvSpPr txBox="1"/>
          <p:nvPr userDrawn="1"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(</a:t>
            </a:r>
            <a:r>
              <a:rPr lang="en-US" sz="2400" b="1" cap="all" dirty="0">
                <a:solidFill>
                  <a:srgbClr val="00B05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GOOD </a:t>
            </a:r>
            <a:r>
              <a:rPr lang="en-US" sz="2400" b="1" cap="all" dirty="0" err="1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vs</a:t>
            </a:r>
            <a:r>
              <a:rPr lang="en-US" sz="2400" b="1" cap="all" dirty="0">
                <a:solidFill>
                  <a:srgbClr val="00B05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400" b="1" cap="all" dirty="0">
                <a:solidFill>
                  <a:srgbClr val="FF0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bad</a:t>
            </a:r>
            <a:r>
              <a:rPr lang="en-US" sz="2400" b="1" cap="all" dirty="0">
                <a:solidFill>
                  <a:srgbClr val="00B05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translation)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4286269"/>
              </p:ext>
            </p:extLst>
          </p:nvPr>
        </p:nvGraphicFramePr>
        <p:xfrm>
          <a:off x="405830" y="819150"/>
          <a:ext cx="83058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Voice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 of Customer</a:t>
                      </a:r>
                    </a:p>
                    <a:p>
                      <a:pPr algn="ctr"/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(Verbatim)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Critical Customer Criteria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(Need)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Critical to Quality 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(Requirement / Performance)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“I hope the call center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 representative issues my flight tickets without making any errors”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Accuracy – issue correct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 flight tickets as per customer communication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100% accuracy issuing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 of customer flight tickets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“I want my flight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 tickets to be booked </a:t>
                      </a:r>
                      <a:r>
                        <a:rPr lang="en-US" sz="1200" b="1" baseline="0" dirty="0">
                          <a:solidFill>
                            <a:srgbClr val="FF0000"/>
                          </a:solidFill>
                          <a:latin typeface="Lao UI" pitchFamily="34" charset="0"/>
                          <a:cs typeface="Lao UI" pitchFamily="34" charset="0"/>
                        </a:rPr>
                        <a:t>quickly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”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Lao UI" pitchFamily="34" charset="0"/>
                          <a:cs typeface="Lao UI" pitchFamily="34" charset="0"/>
                        </a:rPr>
                        <a:t>Accuracy</a:t>
                      </a:r>
                      <a:r>
                        <a:rPr lang="en-US" sz="1200" b="1" baseline="0" dirty="0">
                          <a:solidFill>
                            <a:srgbClr val="FF0000"/>
                          </a:solidFill>
                          <a:latin typeface="Lao UI" pitchFamily="34" charset="0"/>
                          <a:cs typeface="Lao UI" pitchFamily="34" charset="0"/>
                        </a:rPr>
                        <a:t> – rep should be able to answer customer query accurately</a:t>
                      </a:r>
                      <a:endParaRPr lang="en-IN" sz="1200" b="1" dirty="0">
                        <a:solidFill>
                          <a:srgbClr val="FF0000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Lao UI" pitchFamily="34" charset="0"/>
                          <a:cs typeface="Lao UI" pitchFamily="34" charset="0"/>
                        </a:rPr>
                        <a:t>Answers given by the reps are accurate 99%</a:t>
                      </a:r>
                      <a:r>
                        <a:rPr lang="en-US" sz="1200" b="1" baseline="0" dirty="0">
                          <a:solidFill>
                            <a:srgbClr val="FF0000"/>
                          </a:solidFill>
                          <a:latin typeface="Lao UI" pitchFamily="34" charset="0"/>
                          <a:cs typeface="Lao UI" pitchFamily="34" charset="0"/>
                        </a:rPr>
                        <a:t> of the time</a:t>
                      </a:r>
                      <a:endParaRPr lang="en-IN" sz="1200" b="1" dirty="0">
                        <a:solidFill>
                          <a:srgbClr val="FF0000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“I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 am not happy when the customer service agent keeps repeating the same questions to find my flight itinerary”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Lao UI" pitchFamily="34" charset="0"/>
                          <a:cs typeface="Lao UI" pitchFamily="34" charset="0"/>
                        </a:rPr>
                        <a:t>Friendly rep </a:t>
                      </a:r>
                      <a:r>
                        <a:rPr lang="en-US" sz="1200" b="1" baseline="0" dirty="0">
                          <a:solidFill>
                            <a:srgbClr val="FF0000"/>
                          </a:solidFill>
                          <a:latin typeface="Lao UI" pitchFamily="34" charset="0"/>
                          <a:cs typeface="Lao UI" pitchFamily="34" charset="0"/>
                        </a:rPr>
                        <a:t>– rep to keep interacting with the customer to avoid dead air</a:t>
                      </a:r>
                      <a:endParaRPr lang="en-IN" sz="1200" b="1" dirty="0">
                        <a:solidFill>
                          <a:srgbClr val="FF0000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Lao UI" pitchFamily="34" charset="0"/>
                          <a:cs typeface="Lao UI" pitchFamily="34" charset="0"/>
                        </a:rPr>
                        <a:t>Customer should be greeted by name</a:t>
                      </a:r>
                      <a:endParaRPr lang="en-IN" sz="1200" b="1" dirty="0">
                        <a:solidFill>
                          <a:srgbClr val="FF0000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 userDrawn="1"/>
        </p:nvSpPr>
        <p:spPr>
          <a:xfrm>
            <a:off x="413123" y="3257550"/>
            <a:ext cx="8294225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21465" y="3292654"/>
            <a:ext cx="82858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o UI" pitchFamily="34" charset="0"/>
                <a:cs typeface="Lao UI" pitchFamily="34" charset="0"/>
              </a:rPr>
              <a:t>Answer Description: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Lao UI" pitchFamily="34" charset="0"/>
                <a:cs typeface="Lao UI" pitchFamily="34" charset="0"/>
              </a:rPr>
              <a:t>1</a:t>
            </a:r>
            <a:r>
              <a:rPr lang="en-US" sz="1100" baseline="30000" dirty="0">
                <a:latin typeface="Lao UI" pitchFamily="34" charset="0"/>
                <a:cs typeface="Lao UI" pitchFamily="34" charset="0"/>
              </a:rPr>
              <a:t>st</a:t>
            </a:r>
            <a:r>
              <a:rPr lang="en-US" sz="1100" dirty="0">
                <a:latin typeface="Lao UI" pitchFamily="34" charset="0"/>
                <a:cs typeface="Lao UI" pitchFamily="34" charset="0"/>
              </a:rPr>
              <a:t> translation is “good” because: Column 1 has the exact verbatim comment, column 2 has an excerpt of the verbatim comment expressing the need of the customer &amp; in column 3 customer’s needs are expressed in measurable terms</a:t>
            </a:r>
          </a:p>
          <a:p>
            <a:pPr marL="342900" indent="-342900">
              <a:buFont typeface="+mj-lt"/>
              <a:buAutoNum type="arabicPeriod"/>
            </a:pPr>
            <a:endParaRPr lang="en-US" sz="1100" dirty="0">
              <a:latin typeface="Lao UI" pitchFamily="34" charset="0"/>
              <a:cs typeface="Lao U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Lao UI" pitchFamily="34" charset="0"/>
                <a:cs typeface="Lao UI" pitchFamily="34" charset="0"/>
              </a:rPr>
              <a:t>2</a:t>
            </a:r>
            <a:r>
              <a:rPr lang="en-US" sz="1100" baseline="30000" dirty="0">
                <a:latin typeface="Lao UI" pitchFamily="34" charset="0"/>
                <a:cs typeface="Lao UI" pitchFamily="34" charset="0"/>
              </a:rPr>
              <a:t>nd</a:t>
            </a:r>
            <a:r>
              <a:rPr lang="en-US" sz="1100" dirty="0">
                <a:latin typeface="Lao UI" pitchFamily="34" charset="0"/>
                <a:cs typeface="Lao UI" pitchFamily="34" charset="0"/>
              </a:rPr>
              <a:t> translation is “poor” because: Critical Customer criteria &amp; Critical to Quality should be related to timeliness &amp; not accuracy</a:t>
            </a:r>
          </a:p>
          <a:p>
            <a:pPr marL="342900" indent="-342900">
              <a:buFont typeface="+mj-lt"/>
              <a:buAutoNum type="arabicPeriod"/>
            </a:pPr>
            <a:endParaRPr lang="en-US" sz="1100" dirty="0">
              <a:latin typeface="Lao UI" pitchFamily="34" charset="0"/>
              <a:cs typeface="Lao U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Lao UI" pitchFamily="34" charset="0"/>
                <a:cs typeface="Lao UI" pitchFamily="34" charset="0"/>
              </a:rPr>
              <a:t>3</a:t>
            </a:r>
            <a:r>
              <a:rPr lang="en-US" sz="1100" baseline="30000" dirty="0">
                <a:latin typeface="Lao UI" pitchFamily="34" charset="0"/>
                <a:cs typeface="Lao UI" pitchFamily="34" charset="0"/>
              </a:rPr>
              <a:t>rd</a:t>
            </a:r>
            <a:r>
              <a:rPr lang="en-US" sz="1100" dirty="0">
                <a:latin typeface="Lao UI" pitchFamily="34" charset="0"/>
                <a:cs typeface="Lao UI" pitchFamily="34" charset="0"/>
              </a:rPr>
              <a:t> translation is also “poor” because: Critical Customer Criteria is “Interaction”, however, it is updated as “Friendly Rep”, additionally, the Critical to Quality metric is also NOT measurable</a:t>
            </a:r>
            <a:endParaRPr lang="en-IN" sz="1100" dirty="0">
              <a:latin typeface="Lao UI" pitchFamily="34" charset="0"/>
              <a:cs typeface="Lao UI" pitchFamily="34" charset="0"/>
            </a:endParaRPr>
          </a:p>
        </p:txBody>
      </p:sp>
      <p:pic>
        <p:nvPicPr>
          <p:cNvPr id="14" name="Picture 2" descr="C:\Users\Rahul\Downloads\ok-1976099_1280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t="11984" r="14245" b="15507"/>
          <a:stretch/>
        </p:blipFill>
        <p:spPr bwMode="auto">
          <a:xfrm>
            <a:off x="142126" y="1397928"/>
            <a:ext cx="392636" cy="40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Rahul\Downloads\wrong-way-295471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76706"/>
            <a:ext cx="380678" cy="38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Rahul\Downloads\wrong-way-295471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71750"/>
            <a:ext cx="380678" cy="38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62E75E-1DEE-4046-93DD-F5DA3828CEC6}"/>
              </a:ext>
            </a:extLst>
          </p:cNvPr>
          <p:cNvSpPr txBox="1"/>
          <p:nvPr userDrawn="1"/>
        </p:nvSpPr>
        <p:spPr>
          <a:xfrm>
            <a:off x="-1" y="4921444"/>
            <a:ext cx="9144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Lao UI" pitchFamily="34" charset="0"/>
                <a:cs typeface="Lao UI" pitchFamily="34" charset="0"/>
              </a:rPr>
              <a:t>Copyright © Smart Growth Hacks | All Rights Reserved</a:t>
            </a:r>
            <a:endParaRPr lang="en-IN" sz="900" dirty="0">
              <a:solidFill>
                <a:schemeClr val="bg1">
                  <a:lumMod val="50000"/>
                </a:schemeClr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6" name="Right Triangle 15"/>
          <p:cNvSpPr/>
          <p:nvPr userDrawn="1"/>
        </p:nvSpPr>
        <p:spPr>
          <a:xfrm rot="4011845">
            <a:off x="7312046" y="2200560"/>
            <a:ext cx="3206664" cy="1370086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Activity 01 (evaluate your </a:t>
            </a:r>
            <a:r>
              <a:rPr lang="en-US" sz="2400" b="1" cap="all" dirty="0" err="1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voc</a:t>
            </a:r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translation)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03733824"/>
              </p:ext>
            </p:extLst>
          </p:nvPr>
        </p:nvGraphicFramePr>
        <p:xfrm>
          <a:off x="405830" y="819150"/>
          <a:ext cx="8305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Voice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 of Customer</a:t>
                      </a:r>
                    </a:p>
                    <a:p>
                      <a:pPr algn="ctr"/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(Verbatim)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Critical Customer Criteria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(Need)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Critical to Quality 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(Requirement / Performance)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“Whenever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 I’m at the bank between 10 am to noon, I always have to wait”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Timeliness – reduce wait time for the customer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 between 10am - 12pm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“Whenever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 I’m at the bank between 10 am to noon, I always have to wait”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“This is the second time I am applying for a loan from this bank and even this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 time they failed to take complete information from me. Its bad!”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Completeness 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– all information required for processing the loan is collected in a single point of contact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I will ensure that I do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 not allow the customer to complain the next time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“I hope this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 bank rep provides correct information of my savings account”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Accuracy 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– correct information to the customer the first time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100% accurate provisioning of customer query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 userDrawn="1"/>
        </p:nvSpPr>
        <p:spPr>
          <a:xfrm>
            <a:off x="413123" y="3257550"/>
            <a:ext cx="8294225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21465" y="3292654"/>
            <a:ext cx="8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o UI" pitchFamily="34" charset="0"/>
                <a:cs typeface="Lao UI" pitchFamily="34" charset="0"/>
              </a:rPr>
              <a:t>Write your answers here:</a:t>
            </a:r>
            <a:endParaRPr lang="en-IN" sz="1100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069415-4F0F-44B3-902D-B1E98E96C2E9}"/>
              </a:ext>
            </a:extLst>
          </p:cNvPr>
          <p:cNvSpPr txBox="1"/>
          <p:nvPr userDrawn="1"/>
        </p:nvSpPr>
        <p:spPr>
          <a:xfrm>
            <a:off x="-1" y="4921444"/>
            <a:ext cx="9144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Lao UI" pitchFamily="34" charset="0"/>
                <a:cs typeface="Lao UI" pitchFamily="34" charset="0"/>
              </a:rPr>
              <a:t>Copyright © Smart Growth Hacks | All Rights Reserved</a:t>
            </a:r>
            <a:endParaRPr lang="en-IN" sz="900" dirty="0">
              <a:solidFill>
                <a:schemeClr val="bg1">
                  <a:lumMod val="50000"/>
                </a:schemeClr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6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7" name="Right Triangle 6"/>
          <p:cNvSpPr/>
          <p:nvPr userDrawn="1"/>
        </p:nvSpPr>
        <p:spPr>
          <a:xfrm rot="4011845">
            <a:off x="7312046" y="2200560"/>
            <a:ext cx="3206664" cy="1370086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TextBox 7"/>
          <p:cNvSpPr txBox="1"/>
          <p:nvPr userDrawn="1"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Activity 02 (evaluate your </a:t>
            </a:r>
            <a:r>
              <a:rPr lang="en-US" sz="2400" b="1" cap="all" dirty="0" err="1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voc</a:t>
            </a:r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translation)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92541375"/>
              </p:ext>
            </p:extLst>
          </p:nvPr>
        </p:nvGraphicFramePr>
        <p:xfrm>
          <a:off x="405830" y="819150"/>
          <a:ext cx="8305800" cy="235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Voice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 of Customer</a:t>
                      </a:r>
                    </a:p>
                    <a:p>
                      <a:pPr algn="ctr"/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(Verbatim)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Critical Customer Criteria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(Need)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Critical to Quality 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(Requirement / Performance)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“I’m not going to pay a lot for this burger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”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Price: Price is equal to or less than all other burger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 outlets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Price of the burger should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 not be more than $2.90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The customer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 was very unhappy because he received someone else’s burger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Accuracy: Right burger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 to the right person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100% accuracy in delivering orders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“I want my burger when you said it would be here”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Timeliness: Burger delivered on time as promised to the customer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Burger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latin typeface="Lao UI" pitchFamily="34" charset="0"/>
                          <a:cs typeface="Lao UI" pitchFamily="34" charset="0"/>
                        </a:rPr>
                        <a:t> to be delivered to the customer quickly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 userDrawn="1"/>
        </p:nvSpPr>
        <p:spPr>
          <a:xfrm>
            <a:off x="413123" y="3257550"/>
            <a:ext cx="8294225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21465" y="3292654"/>
            <a:ext cx="8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o UI" pitchFamily="34" charset="0"/>
                <a:cs typeface="Lao UI" pitchFamily="34" charset="0"/>
              </a:rPr>
              <a:t>Write your answers here:</a:t>
            </a:r>
            <a:endParaRPr lang="en-IN" sz="1100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" y="4921444"/>
            <a:ext cx="9144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Lao UI" pitchFamily="34" charset="0"/>
                <a:cs typeface="Lao UI" pitchFamily="34" charset="0"/>
              </a:rPr>
              <a:t>Copyright © Smart Growth Hacks | All Rights Reserved</a:t>
            </a:r>
            <a:endParaRPr lang="en-IN" sz="900" dirty="0">
              <a:solidFill>
                <a:schemeClr val="bg1">
                  <a:lumMod val="50000"/>
                </a:schemeClr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4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 userDrawn="1"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Need Solution(s)?</a:t>
            </a:r>
          </a:p>
        </p:txBody>
      </p:sp>
      <p:sp>
        <p:nvSpPr>
          <p:cNvPr id="9" name="Right Triangle 8"/>
          <p:cNvSpPr/>
          <p:nvPr userDrawn="1"/>
        </p:nvSpPr>
        <p:spPr>
          <a:xfrm rot="4011845">
            <a:off x="7312046" y="2200560"/>
            <a:ext cx="3206664" cy="1370086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7" name="TextBox 6"/>
          <p:cNvSpPr txBox="1"/>
          <p:nvPr userDrawn="1"/>
        </p:nvSpPr>
        <p:spPr>
          <a:xfrm>
            <a:off x="392575" y="971550"/>
            <a:ext cx="8515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latin typeface="Lao UI" panose="020B0502040204020203" pitchFamily="34" charset="0"/>
                <a:cs typeface="Lao UI" panose="020B0502040204020203" pitchFamily="34" charset="0"/>
              </a:rPr>
              <a:t>Please see solution(s) in the reference document of the next lecture:</a:t>
            </a:r>
          </a:p>
          <a:p>
            <a:endParaRPr lang="en-US" sz="2400" b="1" cap="all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en-US" sz="2400" b="1" cap="all" dirty="0">
                <a:latin typeface="Lao UI" panose="020B0502040204020203" pitchFamily="34" charset="0"/>
                <a:cs typeface="Lao UI" panose="020B0502040204020203" pitchFamily="34" charset="0"/>
              </a:rPr>
              <a:t>“Activity solution – evaluate your project requirements”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E83F8-6AEF-4928-86D6-8D365AF5EA4F}"/>
              </a:ext>
            </a:extLst>
          </p:cNvPr>
          <p:cNvSpPr txBox="1"/>
          <p:nvPr userDrawn="1"/>
        </p:nvSpPr>
        <p:spPr>
          <a:xfrm>
            <a:off x="-1" y="4921444"/>
            <a:ext cx="9144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Lao UI" pitchFamily="34" charset="0"/>
                <a:cs typeface="Lao UI" pitchFamily="34" charset="0"/>
              </a:rPr>
              <a:t>Copyright © Smart Growth Hacks | All Rights Reserved</a:t>
            </a:r>
            <a:endParaRPr lang="en-IN" sz="900" dirty="0">
              <a:solidFill>
                <a:schemeClr val="bg1">
                  <a:lumMod val="50000"/>
                </a:schemeClr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9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/>
          <p:cNvSpPr/>
          <p:nvPr/>
        </p:nvSpPr>
        <p:spPr>
          <a:xfrm rot="4011845">
            <a:off x="7552998" y="2200560"/>
            <a:ext cx="3206664" cy="1370086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57065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rot="4011845">
            <a:off x="7312046" y="2200560"/>
            <a:ext cx="3206664" cy="1370086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72701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38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0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123" y="3257550"/>
            <a:ext cx="8294225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21465" y="3292654"/>
            <a:ext cx="8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o UI" pitchFamily="34" charset="0"/>
                <a:cs typeface="Lao UI" pitchFamily="34" charset="0"/>
              </a:rPr>
              <a:t>Write your answers here:</a:t>
            </a:r>
            <a:endParaRPr lang="en-IN" sz="1100" dirty="0"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123" y="3257550"/>
            <a:ext cx="8294225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21465" y="3292654"/>
            <a:ext cx="8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o UI" pitchFamily="34" charset="0"/>
                <a:cs typeface="Lao UI" pitchFamily="34" charset="0"/>
              </a:rPr>
              <a:t>Write your answers here:</a:t>
            </a:r>
            <a:endParaRPr lang="en-IN" sz="1100" dirty="0"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52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9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1251</TotalTime>
  <Words>17</Words>
  <Application>Microsoft Office PowerPoint</Application>
  <PresentationFormat>On-screen Show (16:9)</PresentationFormat>
  <Paragraphs>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Lao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Smart Growth Hacks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Growth Hacks</dc:title>
  <dc:creator>Smart Growth Hacks</dc:creator>
  <cp:lastModifiedBy>Advanced Innovation Group Pro Excellence</cp:lastModifiedBy>
  <cp:revision>201</cp:revision>
  <dcterms:created xsi:type="dcterms:W3CDTF">2017-12-06T06:58:44Z</dcterms:created>
  <dcterms:modified xsi:type="dcterms:W3CDTF">2021-09-15T08:10:51Z</dcterms:modified>
</cp:coreProperties>
</file>