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24" r:id="rId2"/>
    <p:sldId id="323" r:id="rId3"/>
    <p:sldId id="327" r:id="rId4"/>
    <p:sldId id="330" r:id="rId5"/>
    <p:sldId id="334" r:id="rId6"/>
    <p:sldId id="33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B6E3"/>
    <a:srgbClr val="B4E9AA"/>
    <a:srgbClr val="FFED99"/>
    <a:srgbClr val="6666FF"/>
    <a:srgbClr val="0785FC"/>
    <a:srgbClr val="009999"/>
    <a:srgbClr val="008080"/>
    <a:srgbClr val="33CCCC"/>
    <a:srgbClr val="3366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241" autoAdjust="0"/>
  </p:normalViewPr>
  <p:slideViewPr>
    <p:cSldViewPr>
      <p:cViewPr varScale="1">
        <p:scale>
          <a:sx n="147" d="100"/>
          <a:sy n="147" d="100"/>
        </p:scale>
        <p:origin x="239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D7EF3-FE30-4027-975F-885C020564B3}"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F7936-7F78-4FDF-BD5F-66D51255BA2A}" type="slidenum">
              <a:rPr lang="en-US" smtClean="0"/>
              <a:t>‹#›</a:t>
            </a:fld>
            <a:endParaRPr lang="en-US"/>
          </a:p>
        </p:txBody>
      </p:sp>
    </p:spTree>
    <p:extLst>
      <p:ext uri="{BB962C8B-B14F-4D97-AF65-F5344CB8AC3E}">
        <p14:creationId xmlns:p14="http://schemas.microsoft.com/office/powerpoint/2010/main" val="51186750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F7936-7F78-4FDF-BD5F-66D51255BA2A}" type="slidenum">
              <a:rPr lang="en-US" smtClean="0"/>
              <a:t>1</a:t>
            </a:fld>
            <a:endParaRPr lang="en-US"/>
          </a:p>
        </p:txBody>
      </p:sp>
    </p:spTree>
    <p:extLst>
      <p:ext uri="{BB962C8B-B14F-4D97-AF65-F5344CB8AC3E}">
        <p14:creationId xmlns:p14="http://schemas.microsoft.com/office/powerpoint/2010/main" val="57925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F7936-7F78-4FDF-BD5F-66D51255BA2A}" type="slidenum">
              <a:rPr lang="en-US" smtClean="0"/>
              <a:t>2</a:t>
            </a:fld>
            <a:endParaRPr lang="en-US"/>
          </a:p>
        </p:txBody>
      </p:sp>
    </p:spTree>
    <p:extLst>
      <p:ext uri="{BB962C8B-B14F-4D97-AF65-F5344CB8AC3E}">
        <p14:creationId xmlns:p14="http://schemas.microsoft.com/office/powerpoint/2010/main" val="26722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F7936-7F78-4FDF-BD5F-66D51255BA2A}" type="slidenum">
              <a:rPr lang="en-US" smtClean="0"/>
              <a:t>3</a:t>
            </a:fld>
            <a:endParaRPr lang="en-US"/>
          </a:p>
        </p:txBody>
      </p:sp>
    </p:spTree>
    <p:extLst>
      <p:ext uri="{BB962C8B-B14F-4D97-AF65-F5344CB8AC3E}">
        <p14:creationId xmlns:p14="http://schemas.microsoft.com/office/powerpoint/2010/main" val="26722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F7936-7F78-4FDF-BD5F-66D51255BA2A}" type="slidenum">
              <a:rPr lang="en-US" smtClean="0"/>
              <a:t>4</a:t>
            </a:fld>
            <a:endParaRPr lang="en-US"/>
          </a:p>
        </p:txBody>
      </p:sp>
    </p:spTree>
    <p:extLst>
      <p:ext uri="{BB962C8B-B14F-4D97-AF65-F5344CB8AC3E}">
        <p14:creationId xmlns:p14="http://schemas.microsoft.com/office/powerpoint/2010/main" val="267220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F7936-7F78-4FDF-BD5F-66D51255BA2A}" type="slidenum">
              <a:rPr lang="en-US" smtClean="0"/>
              <a:t>5</a:t>
            </a:fld>
            <a:endParaRPr lang="en-US"/>
          </a:p>
        </p:txBody>
      </p:sp>
    </p:spTree>
    <p:extLst>
      <p:ext uri="{BB962C8B-B14F-4D97-AF65-F5344CB8AC3E}">
        <p14:creationId xmlns:p14="http://schemas.microsoft.com/office/powerpoint/2010/main" val="26722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F7936-7F78-4FDF-BD5F-66D51255BA2A}" type="slidenum">
              <a:rPr lang="en-US" smtClean="0"/>
              <a:t>6</a:t>
            </a:fld>
            <a:endParaRPr lang="en-US"/>
          </a:p>
        </p:txBody>
      </p:sp>
    </p:spTree>
    <p:extLst>
      <p:ext uri="{BB962C8B-B14F-4D97-AF65-F5344CB8AC3E}">
        <p14:creationId xmlns:p14="http://schemas.microsoft.com/office/powerpoint/2010/main" val="267220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tx2">
              <a:lumMod val="75000"/>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8" name="Chevron 7"/>
          <p:cNvSpPr/>
          <p:nvPr userDrawn="1"/>
        </p:nvSpPr>
        <p:spPr>
          <a:xfrm>
            <a:off x="1505674"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userDrawn="1"/>
        </p:nvSpPr>
        <p:spPr>
          <a:xfrm>
            <a:off x="1828800" y="1657350"/>
            <a:ext cx="5486400" cy="182880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userDrawn="1"/>
        </p:nvSpPr>
        <p:spPr>
          <a:xfrm rot="4011845">
            <a:off x="7552998" y="2200560"/>
            <a:ext cx="3206664" cy="1370086"/>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 name="Chevron 10"/>
          <p:cNvSpPr/>
          <p:nvPr userDrawn="1"/>
        </p:nvSpPr>
        <p:spPr>
          <a:xfrm>
            <a:off x="0"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userDrawn="1"/>
        </p:nvSpPr>
        <p:spPr>
          <a:xfrm>
            <a:off x="304800"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p:cNvSpPr/>
          <p:nvPr userDrawn="1"/>
        </p:nvSpPr>
        <p:spPr>
          <a:xfrm>
            <a:off x="598025"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userDrawn="1"/>
        </p:nvSpPr>
        <p:spPr>
          <a:xfrm>
            <a:off x="907649"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1212449"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userDrawn="1"/>
        </p:nvSpPr>
        <p:spPr>
          <a:xfrm>
            <a:off x="8763000"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userDrawn="1"/>
        </p:nvSpPr>
        <p:spPr>
          <a:xfrm>
            <a:off x="7257326"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userDrawn="1"/>
        </p:nvSpPr>
        <p:spPr>
          <a:xfrm>
            <a:off x="7562126"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hevron 18"/>
          <p:cNvSpPr/>
          <p:nvPr userDrawn="1"/>
        </p:nvSpPr>
        <p:spPr>
          <a:xfrm>
            <a:off x="7855351"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hevron 19"/>
          <p:cNvSpPr/>
          <p:nvPr userDrawn="1"/>
        </p:nvSpPr>
        <p:spPr>
          <a:xfrm>
            <a:off x="8164975"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p:cNvSpPr/>
          <p:nvPr userDrawn="1"/>
        </p:nvSpPr>
        <p:spPr>
          <a:xfrm>
            <a:off x="8469775" y="2952750"/>
            <a:ext cx="381000" cy="533400"/>
          </a:xfrm>
          <a:prstGeom prst="chevr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p:cNvSpPr/>
          <p:nvPr userDrawn="1"/>
        </p:nvSpPr>
        <p:spPr>
          <a:xfrm>
            <a:off x="1981200" y="1809750"/>
            <a:ext cx="5486400" cy="1828800"/>
          </a:xfrm>
          <a:prstGeom prst="rect">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cap="all" dirty="0">
                <a:solidFill>
                  <a:schemeClr val="bg1"/>
                </a:solidFill>
                <a:latin typeface="Lao UI" panose="020B0502040204020203" pitchFamily="34" charset="0"/>
                <a:cs typeface="Lao UI" panose="020B0502040204020203" pitchFamily="34" charset="0"/>
              </a:rPr>
              <a:t>Activity: evaluate your </a:t>
            </a:r>
            <a:r>
              <a:rPr lang="en-US" sz="3200" b="1" cap="all">
                <a:solidFill>
                  <a:schemeClr val="bg1"/>
                </a:solidFill>
                <a:latin typeface="Lao UI" panose="020B0502040204020203" pitchFamily="34" charset="0"/>
                <a:cs typeface="Lao UI" panose="020B0502040204020203" pitchFamily="34" charset="0"/>
              </a:rPr>
              <a:t>problem statement</a:t>
            </a:r>
            <a:endParaRPr lang="en-US" sz="3200" dirty="0"/>
          </a:p>
        </p:txBody>
      </p:sp>
      <p:pic>
        <p:nvPicPr>
          <p:cNvPr id="23" name="Picture 2" descr="C:\Users\Rahul\Downloads\run-311447_1280.png"/>
          <p:cNvPicPr>
            <a:picLocks noChangeAspect="1" noChangeArrowheads="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81200" y="275682"/>
            <a:ext cx="1583373" cy="137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13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28600" y="228600"/>
            <a:ext cx="8686800" cy="46863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8" name="Right Triangle 7"/>
          <p:cNvSpPr/>
          <p:nvPr userDrawn="1"/>
        </p:nvSpPr>
        <p:spPr>
          <a:xfrm rot="4011845">
            <a:off x="7312046" y="2200560"/>
            <a:ext cx="3206664" cy="1370086"/>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9" name="TextBox 8"/>
          <p:cNvSpPr txBox="1"/>
          <p:nvPr userDrawn="1"/>
        </p:nvSpPr>
        <p:spPr>
          <a:xfrm>
            <a:off x="392575" y="280927"/>
            <a:ext cx="8515350" cy="461665"/>
          </a:xfrm>
          <a:prstGeom prst="rect">
            <a:avLst/>
          </a:prstGeom>
          <a:noFill/>
        </p:spPr>
        <p:txBody>
          <a:bodyPr wrap="square" rtlCol="0">
            <a:spAutoFit/>
          </a:bodyPr>
          <a:lstStyle/>
          <a:p>
            <a:r>
              <a:rPr lang="en-US" sz="2400" b="1" cap="all">
                <a:solidFill>
                  <a:srgbClr val="0070C0"/>
                </a:solidFill>
                <a:latin typeface="Lao UI" panose="020B0502040204020203" pitchFamily="34" charset="0"/>
                <a:cs typeface="Lao UI" panose="020B0502040204020203" pitchFamily="34" charset="0"/>
              </a:rPr>
              <a:t>GUIDELINES:</a:t>
            </a:r>
            <a:endParaRPr lang="en-US" sz="2400" b="1" cap="all" dirty="0">
              <a:solidFill>
                <a:srgbClr val="0070C0"/>
              </a:solidFill>
              <a:latin typeface="Lao UI" panose="020B0502040204020203" pitchFamily="34" charset="0"/>
              <a:cs typeface="Lao UI" panose="020B0502040204020203" pitchFamily="34" charset="0"/>
            </a:endParaRPr>
          </a:p>
        </p:txBody>
      </p:sp>
      <p:sp>
        <p:nvSpPr>
          <p:cNvPr id="10" name="TextBox 9"/>
          <p:cNvSpPr txBox="1"/>
          <p:nvPr userDrawn="1"/>
        </p:nvSpPr>
        <p:spPr>
          <a:xfrm>
            <a:off x="-1" y="4921444"/>
            <a:ext cx="9144001"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solidFill>
                  <a:schemeClr val="bg1">
                    <a:lumMod val="50000"/>
                  </a:schemeClr>
                </a:solidFill>
                <a:latin typeface="Lao UI" pitchFamily="34" charset="0"/>
                <a:cs typeface="Lao UI" pitchFamily="34" charset="0"/>
              </a:rPr>
              <a:t>Copyright © Smart Growth Hacks | All Rights Reserved</a:t>
            </a:r>
            <a:endParaRPr lang="en-IN" sz="900" dirty="0">
              <a:solidFill>
                <a:schemeClr val="bg1">
                  <a:lumMod val="50000"/>
                </a:schemeClr>
              </a:solidFill>
              <a:latin typeface="Lao UI" pitchFamily="34" charset="0"/>
              <a:cs typeface="Lao UI" pitchFamily="34" charset="0"/>
            </a:endParaRPr>
          </a:p>
        </p:txBody>
      </p:sp>
      <p:sp>
        <p:nvSpPr>
          <p:cNvPr id="11" name="TextBox 10"/>
          <p:cNvSpPr txBox="1"/>
          <p:nvPr userDrawn="1"/>
        </p:nvSpPr>
        <p:spPr>
          <a:xfrm>
            <a:off x="392575" y="971550"/>
            <a:ext cx="8515350" cy="830997"/>
          </a:xfrm>
          <a:prstGeom prst="rect">
            <a:avLst/>
          </a:prstGeom>
          <a:noFill/>
        </p:spPr>
        <p:txBody>
          <a:bodyPr wrap="square" rtlCol="0">
            <a:spAutoFit/>
          </a:bodyPr>
          <a:lstStyle/>
          <a:p>
            <a:r>
              <a:rPr lang="en-US" sz="2400" b="1" cap="all" dirty="0">
                <a:latin typeface="Lao UI" panose="020B0502040204020203" pitchFamily="34" charset="0"/>
                <a:cs typeface="Lao UI" panose="020B0502040204020203" pitchFamily="34" charset="0"/>
              </a:rPr>
              <a:t>You project leader has created two problem statements</a:t>
            </a:r>
          </a:p>
        </p:txBody>
      </p:sp>
      <p:sp>
        <p:nvSpPr>
          <p:cNvPr id="12" name="TextBox 11"/>
          <p:cNvSpPr txBox="1"/>
          <p:nvPr userDrawn="1"/>
        </p:nvSpPr>
        <p:spPr>
          <a:xfrm>
            <a:off x="391274" y="1885950"/>
            <a:ext cx="8515350" cy="1200329"/>
          </a:xfrm>
          <a:prstGeom prst="rect">
            <a:avLst/>
          </a:prstGeom>
          <a:noFill/>
        </p:spPr>
        <p:txBody>
          <a:bodyPr wrap="square" rtlCol="0">
            <a:spAutoFit/>
          </a:bodyPr>
          <a:lstStyle/>
          <a:p>
            <a:r>
              <a:rPr lang="en-US" sz="2400" b="1" cap="all" dirty="0">
                <a:latin typeface="Lao UI" panose="020B0502040204020203" pitchFamily="34" charset="0"/>
                <a:cs typeface="Lao UI" panose="020B0502040204020203" pitchFamily="34" charset="0"/>
              </a:rPr>
              <a:t>IDENTIFY WHICH OF THE 4 COMPONENTS ARE MISSING FROM THE GIVEN EXAMPLES – WHAT, WHEN/WHERE, MAGNITUDE &amp; CONSEQUENCE</a:t>
            </a:r>
          </a:p>
        </p:txBody>
      </p:sp>
      <p:sp>
        <p:nvSpPr>
          <p:cNvPr id="13" name="TextBox 12"/>
          <p:cNvSpPr txBox="1"/>
          <p:nvPr userDrawn="1"/>
        </p:nvSpPr>
        <p:spPr>
          <a:xfrm>
            <a:off x="391274" y="3201898"/>
            <a:ext cx="8515350" cy="830997"/>
          </a:xfrm>
          <a:prstGeom prst="rect">
            <a:avLst/>
          </a:prstGeom>
          <a:noFill/>
        </p:spPr>
        <p:txBody>
          <a:bodyPr wrap="square" rtlCol="0">
            <a:spAutoFit/>
          </a:bodyPr>
          <a:lstStyle/>
          <a:p>
            <a:r>
              <a:rPr lang="en-US" sz="2400" b="1" cap="all" dirty="0">
                <a:latin typeface="Lao UI" panose="020B0502040204020203" pitchFamily="34" charset="0"/>
                <a:cs typeface="Lao UI" panose="020B0502040204020203" pitchFamily="34" charset="0"/>
              </a:rPr>
              <a:t>IDENTIFY IF THE PROBLEM STATEMENT HAS A CAUSE OR A SOLUTION</a:t>
            </a:r>
          </a:p>
        </p:txBody>
      </p:sp>
    </p:spTree>
    <p:extLst>
      <p:ext uri="{BB962C8B-B14F-4D97-AF65-F5344CB8AC3E}">
        <p14:creationId xmlns:p14="http://schemas.microsoft.com/office/powerpoint/2010/main" val="75124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228600" y="228600"/>
            <a:ext cx="8686800" cy="46863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8" name="Right Triangle 7"/>
          <p:cNvSpPr/>
          <p:nvPr userDrawn="1"/>
        </p:nvSpPr>
        <p:spPr>
          <a:xfrm rot="4011845">
            <a:off x="7312046" y="2200560"/>
            <a:ext cx="3206664" cy="1370086"/>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9" name="TextBox 8"/>
          <p:cNvSpPr txBox="1"/>
          <p:nvPr userDrawn="1"/>
        </p:nvSpPr>
        <p:spPr>
          <a:xfrm>
            <a:off x="392575" y="280927"/>
            <a:ext cx="8515350" cy="461665"/>
          </a:xfrm>
          <a:prstGeom prst="rect">
            <a:avLst/>
          </a:prstGeom>
          <a:noFill/>
        </p:spPr>
        <p:txBody>
          <a:bodyPr wrap="square" rtlCol="0">
            <a:spAutoFit/>
          </a:bodyPr>
          <a:lstStyle/>
          <a:p>
            <a:r>
              <a:rPr lang="en-US" sz="2400" b="1" cap="all" dirty="0">
                <a:solidFill>
                  <a:srgbClr val="0070C0"/>
                </a:solidFill>
                <a:latin typeface="Lao UI" panose="020B0502040204020203" pitchFamily="34" charset="0"/>
                <a:cs typeface="Lao UI" panose="020B0502040204020203" pitchFamily="34" charset="0"/>
              </a:rPr>
              <a:t>Hints to succeed in your evaluation</a:t>
            </a:r>
          </a:p>
        </p:txBody>
      </p:sp>
      <p:sp>
        <p:nvSpPr>
          <p:cNvPr id="10" name="Rectangle 9"/>
          <p:cNvSpPr/>
          <p:nvPr userDrawn="1"/>
        </p:nvSpPr>
        <p:spPr>
          <a:xfrm>
            <a:off x="457200" y="3266602"/>
            <a:ext cx="8229600" cy="905347"/>
          </a:xfrm>
          <a:prstGeom prst="rect">
            <a:avLst/>
          </a:prstGeom>
          <a:solidFill>
            <a:schemeClr val="accent4">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the last 3 months, 12% of our customers are late, by over 45 days in paying their bills. This represents 20% of our outstanding receivables &amp; negatively affects our operating cash flow.</a:t>
            </a:r>
            <a:endParaRPr lang="en-IN" dirty="0">
              <a:solidFill>
                <a:schemeClr val="tx1"/>
              </a:solidFill>
            </a:endParaRPr>
          </a:p>
        </p:txBody>
      </p:sp>
      <p:sp>
        <p:nvSpPr>
          <p:cNvPr id="11" name="Cloud Callout 10"/>
          <p:cNvSpPr/>
          <p:nvPr userDrawn="1"/>
        </p:nvSpPr>
        <p:spPr>
          <a:xfrm>
            <a:off x="876300" y="2724150"/>
            <a:ext cx="1295399" cy="457200"/>
          </a:xfrm>
          <a:prstGeom prst="cloudCallout">
            <a:avLst>
              <a:gd name="adj1" fmla="val 11626"/>
              <a:gd name="adj2" fmla="val 77107"/>
            </a:avLst>
          </a:prstGeom>
          <a:solidFill>
            <a:schemeClr val="accent6">
              <a:lumMod val="60000"/>
              <a:lumOff val="40000"/>
            </a:schemeClr>
          </a:solidFill>
          <a:ln>
            <a:solidFill>
              <a:schemeClr val="accent6">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Lao UI" pitchFamily="34" charset="0"/>
                <a:cs typeface="Lao UI" pitchFamily="34" charset="0"/>
              </a:rPr>
              <a:t>When?</a:t>
            </a:r>
            <a:endParaRPr lang="en-IN" sz="1200" b="1" dirty="0">
              <a:solidFill>
                <a:schemeClr val="tx1"/>
              </a:solidFill>
              <a:latin typeface="Lao UI" pitchFamily="34" charset="0"/>
              <a:cs typeface="Lao UI" pitchFamily="34" charset="0"/>
            </a:endParaRPr>
          </a:p>
        </p:txBody>
      </p:sp>
      <p:sp>
        <p:nvSpPr>
          <p:cNvPr id="12" name="TextBox 11"/>
          <p:cNvSpPr txBox="1"/>
          <p:nvPr userDrawn="1"/>
        </p:nvSpPr>
        <p:spPr>
          <a:xfrm>
            <a:off x="392575" y="971550"/>
            <a:ext cx="8515350" cy="461665"/>
          </a:xfrm>
          <a:prstGeom prst="rect">
            <a:avLst/>
          </a:prstGeom>
          <a:noFill/>
        </p:spPr>
        <p:txBody>
          <a:bodyPr wrap="square" rtlCol="0">
            <a:spAutoFit/>
          </a:bodyPr>
          <a:lstStyle/>
          <a:p>
            <a:r>
              <a:rPr lang="en-US" sz="2400" b="1" cap="all" dirty="0">
                <a:latin typeface="Lao UI" panose="020B0502040204020203" pitchFamily="34" charset="0"/>
                <a:cs typeface="Lao UI" panose="020B0502040204020203" pitchFamily="34" charset="0"/>
              </a:rPr>
              <a:t>A GOOD PROBLEM STATEMENT SHOULD HAVE </a:t>
            </a:r>
          </a:p>
        </p:txBody>
      </p:sp>
      <p:sp>
        <p:nvSpPr>
          <p:cNvPr id="13" name="Cloud Callout 12"/>
          <p:cNvSpPr/>
          <p:nvPr userDrawn="1"/>
        </p:nvSpPr>
        <p:spPr>
          <a:xfrm>
            <a:off x="8001000" y="976015"/>
            <a:ext cx="685800" cy="457200"/>
          </a:xfrm>
          <a:prstGeom prst="cloudCallout">
            <a:avLst>
              <a:gd name="adj1" fmla="val 30910"/>
              <a:gd name="adj2" fmla="val 71489"/>
            </a:avLst>
          </a:prstGeom>
          <a:solidFill>
            <a:schemeClr val="accent6">
              <a:lumMod val="60000"/>
              <a:lumOff val="40000"/>
            </a:schemeClr>
          </a:solidFill>
          <a:ln>
            <a:solidFill>
              <a:schemeClr val="accent6">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latin typeface="Lao UI" pitchFamily="34" charset="0"/>
              <a:cs typeface="Lao UI" pitchFamily="34" charset="0"/>
            </a:endParaRPr>
          </a:p>
        </p:txBody>
      </p:sp>
      <p:cxnSp>
        <p:nvCxnSpPr>
          <p:cNvPr id="14" name="Straight Arrow Connector 13"/>
          <p:cNvCxnSpPr/>
          <p:nvPr userDrawn="1"/>
        </p:nvCxnSpPr>
        <p:spPr>
          <a:xfrm>
            <a:off x="7391400" y="1202382"/>
            <a:ext cx="513053" cy="22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Cloud Callout 14"/>
          <p:cNvSpPr/>
          <p:nvPr userDrawn="1"/>
        </p:nvSpPr>
        <p:spPr>
          <a:xfrm>
            <a:off x="6884114" y="2724150"/>
            <a:ext cx="1295399" cy="457200"/>
          </a:xfrm>
          <a:prstGeom prst="cloudCallout">
            <a:avLst>
              <a:gd name="adj1" fmla="val -2650"/>
              <a:gd name="adj2" fmla="val 83848"/>
            </a:avLst>
          </a:prstGeom>
          <a:solidFill>
            <a:schemeClr val="accent6">
              <a:lumMod val="60000"/>
              <a:lumOff val="40000"/>
            </a:schemeClr>
          </a:solidFill>
          <a:ln>
            <a:solidFill>
              <a:schemeClr val="accent6">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Lao UI" pitchFamily="34" charset="0"/>
                <a:cs typeface="Lao UI" pitchFamily="34" charset="0"/>
              </a:rPr>
              <a:t>What?</a:t>
            </a:r>
            <a:endParaRPr lang="en-IN" sz="1200" b="1" dirty="0">
              <a:solidFill>
                <a:schemeClr val="tx1"/>
              </a:solidFill>
              <a:latin typeface="Lao UI" pitchFamily="34" charset="0"/>
              <a:cs typeface="Lao UI" pitchFamily="34" charset="0"/>
            </a:endParaRPr>
          </a:p>
        </p:txBody>
      </p:sp>
      <p:sp>
        <p:nvSpPr>
          <p:cNvPr id="16" name="Cloud Callout 15"/>
          <p:cNvSpPr/>
          <p:nvPr userDrawn="1"/>
        </p:nvSpPr>
        <p:spPr>
          <a:xfrm>
            <a:off x="1752600" y="4019550"/>
            <a:ext cx="1523999" cy="457200"/>
          </a:xfrm>
          <a:prstGeom prst="cloudCallout">
            <a:avLst>
              <a:gd name="adj1" fmla="val 20865"/>
              <a:gd name="adj2" fmla="val -84691"/>
            </a:avLst>
          </a:prstGeom>
          <a:solidFill>
            <a:schemeClr val="accent6">
              <a:lumMod val="60000"/>
              <a:lumOff val="40000"/>
            </a:schemeClr>
          </a:solidFill>
          <a:ln>
            <a:solidFill>
              <a:schemeClr val="accent6">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Lao UI" pitchFamily="34" charset="0"/>
                <a:cs typeface="Lao UI" pitchFamily="34" charset="0"/>
              </a:rPr>
              <a:t>Magnitude</a:t>
            </a:r>
            <a:endParaRPr lang="en-IN" sz="1200" b="1" dirty="0">
              <a:solidFill>
                <a:schemeClr val="tx1"/>
              </a:solidFill>
              <a:latin typeface="Lao UI" pitchFamily="34" charset="0"/>
              <a:cs typeface="Lao UI" pitchFamily="34" charset="0"/>
            </a:endParaRPr>
          </a:p>
        </p:txBody>
      </p:sp>
      <p:sp>
        <p:nvSpPr>
          <p:cNvPr id="17" name="Cloud Callout 16"/>
          <p:cNvSpPr/>
          <p:nvPr userDrawn="1"/>
        </p:nvSpPr>
        <p:spPr>
          <a:xfrm>
            <a:off x="6007814" y="4019550"/>
            <a:ext cx="1842913" cy="457200"/>
          </a:xfrm>
          <a:prstGeom prst="cloudCallout">
            <a:avLst>
              <a:gd name="adj1" fmla="val -1771"/>
              <a:gd name="adj2" fmla="val -91432"/>
            </a:avLst>
          </a:prstGeom>
          <a:solidFill>
            <a:schemeClr val="accent6">
              <a:lumMod val="60000"/>
              <a:lumOff val="40000"/>
            </a:schemeClr>
          </a:solidFill>
          <a:ln>
            <a:solidFill>
              <a:schemeClr val="accent6">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Lao UI" pitchFamily="34" charset="0"/>
                <a:cs typeface="Lao UI" pitchFamily="34" charset="0"/>
              </a:rPr>
              <a:t>Consequence</a:t>
            </a:r>
            <a:endParaRPr lang="en-IN" sz="1200" b="1" dirty="0">
              <a:solidFill>
                <a:schemeClr val="tx1"/>
              </a:solidFill>
              <a:latin typeface="Lao UI" pitchFamily="34" charset="0"/>
              <a:cs typeface="Lao UI" pitchFamily="34" charset="0"/>
            </a:endParaRPr>
          </a:p>
        </p:txBody>
      </p:sp>
      <p:sp>
        <p:nvSpPr>
          <p:cNvPr id="18" name="TextBox 17"/>
          <p:cNvSpPr txBox="1"/>
          <p:nvPr userDrawn="1"/>
        </p:nvSpPr>
        <p:spPr>
          <a:xfrm>
            <a:off x="385282" y="1576685"/>
            <a:ext cx="8515350" cy="830997"/>
          </a:xfrm>
          <a:prstGeom prst="rect">
            <a:avLst/>
          </a:prstGeom>
          <a:noFill/>
        </p:spPr>
        <p:txBody>
          <a:bodyPr wrap="square" rtlCol="0">
            <a:spAutoFit/>
          </a:bodyPr>
          <a:lstStyle/>
          <a:p>
            <a:r>
              <a:rPr lang="en-US" sz="2400" b="1" cap="all" dirty="0">
                <a:latin typeface="Lao UI" panose="020B0502040204020203" pitchFamily="34" charset="0"/>
                <a:cs typeface="Lao UI" panose="020B0502040204020203" pitchFamily="34" charset="0"/>
              </a:rPr>
              <a:t>A GOOD PROBLEM STATEMENT SHOULD </a:t>
            </a:r>
            <a:r>
              <a:rPr lang="en-US" sz="2400" b="1" u="sng" cap="all" dirty="0">
                <a:latin typeface="Lao UI" panose="020B0502040204020203" pitchFamily="34" charset="0"/>
                <a:cs typeface="Lao UI" panose="020B0502040204020203" pitchFamily="34" charset="0"/>
              </a:rPr>
              <a:t>not</a:t>
            </a:r>
            <a:r>
              <a:rPr lang="en-US" sz="2400" b="1" cap="all" dirty="0">
                <a:latin typeface="Lao UI" panose="020B0502040204020203" pitchFamily="34" charset="0"/>
                <a:cs typeface="Lao UI" panose="020B0502040204020203" pitchFamily="34" charset="0"/>
              </a:rPr>
              <a:t> HAVE a cause or a solution</a:t>
            </a:r>
          </a:p>
        </p:txBody>
      </p:sp>
      <p:sp>
        <p:nvSpPr>
          <p:cNvPr id="21" name="TextBox 20">
            <a:extLst>
              <a:ext uri="{FF2B5EF4-FFF2-40B4-BE49-F238E27FC236}">
                <a16:creationId xmlns:a16="http://schemas.microsoft.com/office/drawing/2014/main" id="{5465BC14-F042-452A-9C4F-E851F75C2D49}"/>
              </a:ext>
            </a:extLst>
          </p:cNvPr>
          <p:cNvSpPr txBox="1"/>
          <p:nvPr userDrawn="1"/>
        </p:nvSpPr>
        <p:spPr>
          <a:xfrm>
            <a:off x="-1" y="4921444"/>
            <a:ext cx="9144001"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solidFill>
                  <a:schemeClr val="bg1">
                    <a:lumMod val="50000"/>
                  </a:schemeClr>
                </a:solidFill>
                <a:latin typeface="Lao UI" pitchFamily="34" charset="0"/>
                <a:cs typeface="Lao UI" pitchFamily="34" charset="0"/>
              </a:rPr>
              <a:t>Copyright © Smart Growth Hacks | All Rights Reserved</a:t>
            </a:r>
            <a:endParaRPr lang="en-IN" sz="900" dirty="0">
              <a:solidFill>
                <a:schemeClr val="bg1">
                  <a:lumMod val="50000"/>
                </a:schemeClr>
              </a:solidFill>
              <a:latin typeface="Lao UI" pitchFamily="34" charset="0"/>
              <a:cs typeface="Lao UI" pitchFamily="34" charset="0"/>
            </a:endParaRPr>
          </a:p>
        </p:txBody>
      </p:sp>
    </p:spTree>
    <p:extLst>
      <p:ext uri="{BB962C8B-B14F-4D97-AF65-F5344CB8AC3E}">
        <p14:creationId xmlns:p14="http://schemas.microsoft.com/office/powerpoint/2010/main" val="143702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228600" y="228600"/>
            <a:ext cx="8686800" cy="46863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9" name="Right Triangle 8"/>
          <p:cNvSpPr/>
          <p:nvPr userDrawn="1"/>
        </p:nvSpPr>
        <p:spPr>
          <a:xfrm rot="4011845">
            <a:off x="7312046" y="2200560"/>
            <a:ext cx="3206664" cy="1370086"/>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0" name="TextBox 9"/>
          <p:cNvSpPr txBox="1"/>
          <p:nvPr userDrawn="1"/>
        </p:nvSpPr>
        <p:spPr>
          <a:xfrm>
            <a:off x="392575" y="280927"/>
            <a:ext cx="8515350" cy="461665"/>
          </a:xfrm>
          <a:prstGeom prst="rect">
            <a:avLst/>
          </a:prstGeom>
          <a:noFill/>
        </p:spPr>
        <p:txBody>
          <a:bodyPr wrap="square" rtlCol="0">
            <a:spAutoFit/>
          </a:bodyPr>
          <a:lstStyle/>
          <a:p>
            <a:r>
              <a:rPr lang="en-US" sz="2400" b="1" cap="all" dirty="0">
                <a:solidFill>
                  <a:srgbClr val="0070C0"/>
                </a:solidFill>
                <a:latin typeface="Lao UI" panose="020B0502040204020203" pitchFamily="34" charset="0"/>
                <a:cs typeface="Lao UI" panose="020B0502040204020203" pitchFamily="34" charset="0"/>
              </a:rPr>
              <a:t>Activity 01 (evaluate your problem statement)</a:t>
            </a:r>
          </a:p>
        </p:txBody>
      </p:sp>
      <p:sp>
        <p:nvSpPr>
          <p:cNvPr id="11" name="Rectangle 10"/>
          <p:cNvSpPr/>
          <p:nvPr userDrawn="1"/>
        </p:nvSpPr>
        <p:spPr>
          <a:xfrm>
            <a:off x="457200" y="895350"/>
            <a:ext cx="8229600" cy="1676400"/>
          </a:xfrm>
          <a:prstGeom prst="rect">
            <a:avLst/>
          </a:prstGeom>
          <a:solidFill>
            <a:schemeClr val="accent4">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the last 12 weeks, our call handle time is high, it is 592 seconds against the target of 350 seconds. This is primarily due to system issues. Our systems are operating very slow. Not meeting the target of 350 seconds leads us to pay a penalty of USD 500K to our clients. It also impacts our credibility as a reputed business process outsourcing provider.</a:t>
            </a:r>
            <a:endParaRPr lang="en-IN" dirty="0">
              <a:solidFill>
                <a:schemeClr val="tx1"/>
              </a:solidFill>
            </a:endParaRPr>
          </a:p>
        </p:txBody>
      </p:sp>
      <p:sp>
        <p:nvSpPr>
          <p:cNvPr id="12" name="Rectangle 11"/>
          <p:cNvSpPr/>
          <p:nvPr userDrawn="1"/>
        </p:nvSpPr>
        <p:spPr>
          <a:xfrm>
            <a:off x="457200" y="2724150"/>
            <a:ext cx="8229600" cy="2057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3" name="TextBox 12"/>
          <p:cNvSpPr txBox="1"/>
          <p:nvPr userDrawn="1"/>
        </p:nvSpPr>
        <p:spPr>
          <a:xfrm>
            <a:off x="477116" y="2734424"/>
            <a:ext cx="8209684" cy="600164"/>
          </a:xfrm>
          <a:prstGeom prst="rect">
            <a:avLst/>
          </a:prstGeom>
          <a:noFill/>
        </p:spPr>
        <p:txBody>
          <a:bodyPr wrap="square" rtlCol="0">
            <a:spAutoFit/>
          </a:bodyPr>
          <a:lstStyle/>
          <a:p>
            <a:r>
              <a:rPr lang="en-US" sz="1100" dirty="0">
                <a:latin typeface="Lao UI" pitchFamily="34" charset="0"/>
                <a:cs typeface="Lao UI" pitchFamily="34" charset="0"/>
              </a:rPr>
              <a:t>Write </a:t>
            </a:r>
            <a:r>
              <a:rPr lang="en-US" sz="1100">
                <a:latin typeface="Lao UI" pitchFamily="34" charset="0"/>
                <a:cs typeface="Lao UI" pitchFamily="34" charset="0"/>
              </a:rPr>
              <a:t>your answer </a:t>
            </a:r>
            <a:r>
              <a:rPr lang="en-US" sz="1100" dirty="0">
                <a:latin typeface="Lao UI" pitchFamily="34" charset="0"/>
                <a:cs typeface="Lao UI" pitchFamily="34" charset="0"/>
              </a:rPr>
              <a:t>here:</a:t>
            </a:r>
          </a:p>
          <a:p>
            <a:endParaRPr lang="en-US" sz="1100" dirty="0">
              <a:latin typeface="Lao UI" pitchFamily="34" charset="0"/>
              <a:cs typeface="Lao UI" pitchFamily="34" charset="0"/>
            </a:endParaRPr>
          </a:p>
          <a:p>
            <a:endParaRPr lang="en-US" sz="1100" dirty="0">
              <a:latin typeface="Lao UI" pitchFamily="34" charset="0"/>
              <a:cs typeface="Lao UI" pitchFamily="34" charset="0"/>
            </a:endParaRPr>
          </a:p>
        </p:txBody>
      </p:sp>
      <p:sp>
        <p:nvSpPr>
          <p:cNvPr id="16" name="TextBox 15">
            <a:extLst>
              <a:ext uri="{FF2B5EF4-FFF2-40B4-BE49-F238E27FC236}">
                <a16:creationId xmlns:a16="http://schemas.microsoft.com/office/drawing/2014/main" id="{48295896-21F9-4206-B99C-A7546D4D7899}"/>
              </a:ext>
            </a:extLst>
          </p:cNvPr>
          <p:cNvSpPr txBox="1"/>
          <p:nvPr userDrawn="1"/>
        </p:nvSpPr>
        <p:spPr>
          <a:xfrm>
            <a:off x="-1" y="4921444"/>
            <a:ext cx="9144001"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solidFill>
                  <a:schemeClr val="bg1">
                    <a:lumMod val="50000"/>
                  </a:schemeClr>
                </a:solidFill>
                <a:latin typeface="Lao UI" pitchFamily="34" charset="0"/>
                <a:cs typeface="Lao UI" pitchFamily="34" charset="0"/>
              </a:rPr>
              <a:t>Copyright © Smart Growth Hacks | All Rights Reserved</a:t>
            </a:r>
            <a:endParaRPr lang="en-IN" sz="900" dirty="0">
              <a:solidFill>
                <a:schemeClr val="bg1">
                  <a:lumMod val="50000"/>
                </a:schemeClr>
              </a:solidFill>
              <a:latin typeface="Lao UI" pitchFamily="34" charset="0"/>
              <a:cs typeface="Lao UI" pitchFamily="34" charset="0"/>
            </a:endParaRPr>
          </a:p>
        </p:txBody>
      </p:sp>
    </p:spTree>
    <p:extLst>
      <p:ext uri="{BB962C8B-B14F-4D97-AF65-F5344CB8AC3E}">
        <p14:creationId xmlns:p14="http://schemas.microsoft.com/office/powerpoint/2010/main" val="28894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228600" y="228600"/>
            <a:ext cx="8686800" cy="46863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 name="Right Triangle 10"/>
          <p:cNvSpPr/>
          <p:nvPr userDrawn="1"/>
        </p:nvSpPr>
        <p:spPr>
          <a:xfrm rot="4011845">
            <a:off x="7312046" y="2200560"/>
            <a:ext cx="3206664" cy="1370086"/>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2" name="TextBox 11"/>
          <p:cNvSpPr txBox="1"/>
          <p:nvPr userDrawn="1"/>
        </p:nvSpPr>
        <p:spPr>
          <a:xfrm>
            <a:off x="392575" y="280927"/>
            <a:ext cx="8515350" cy="461665"/>
          </a:xfrm>
          <a:prstGeom prst="rect">
            <a:avLst/>
          </a:prstGeom>
          <a:noFill/>
        </p:spPr>
        <p:txBody>
          <a:bodyPr wrap="square" rtlCol="0">
            <a:spAutoFit/>
          </a:bodyPr>
          <a:lstStyle/>
          <a:p>
            <a:r>
              <a:rPr lang="en-US" sz="2400" b="1" cap="all" dirty="0">
                <a:solidFill>
                  <a:srgbClr val="0070C0"/>
                </a:solidFill>
                <a:latin typeface="Lao UI" panose="020B0502040204020203" pitchFamily="34" charset="0"/>
                <a:cs typeface="Lao UI" panose="020B0502040204020203" pitchFamily="34" charset="0"/>
              </a:rPr>
              <a:t>Activity 02 (evaluate your problem statement)</a:t>
            </a:r>
          </a:p>
        </p:txBody>
      </p:sp>
      <p:sp>
        <p:nvSpPr>
          <p:cNvPr id="13" name="Rectangle 12"/>
          <p:cNvSpPr/>
          <p:nvPr userDrawn="1"/>
        </p:nvSpPr>
        <p:spPr>
          <a:xfrm>
            <a:off x="457200" y="895350"/>
            <a:ext cx="8229600" cy="1905000"/>
          </a:xfrm>
          <a:prstGeom prst="rect">
            <a:avLst/>
          </a:prstGeom>
          <a:solidFill>
            <a:schemeClr val="accent4">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the past 15 weeks, over 90% of employees working at Matrix Corp. are arriving late to work. The scheduled work hours are from 9:00 am to 5:30 pm, however, employees are late by over 2 to 3 hours on an average each day. This slashes their productivity by 48% and negatively impacts their morale. This also has a major impact on the customers of Matrix Corp as they unable to meet customer demands.  </a:t>
            </a:r>
            <a:endParaRPr lang="en-IN" dirty="0">
              <a:solidFill>
                <a:schemeClr val="tx1"/>
              </a:solidFill>
            </a:endParaRPr>
          </a:p>
        </p:txBody>
      </p:sp>
      <p:sp>
        <p:nvSpPr>
          <p:cNvPr id="14" name="Rectangle 13"/>
          <p:cNvSpPr/>
          <p:nvPr userDrawn="1"/>
        </p:nvSpPr>
        <p:spPr>
          <a:xfrm>
            <a:off x="457200" y="3028950"/>
            <a:ext cx="8229600" cy="175259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5" name="TextBox 14"/>
          <p:cNvSpPr txBox="1"/>
          <p:nvPr userDrawn="1"/>
        </p:nvSpPr>
        <p:spPr>
          <a:xfrm>
            <a:off x="477116" y="3038386"/>
            <a:ext cx="8209684" cy="600164"/>
          </a:xfrm>
          <a:prstGeom prst="rect">
            <a:avLst/>
          </a:prstGeom>
          <a:noFill/>
        </p:spPr>
        <p:txBody>
          <a:bodyPr wrap="square" rtlCol="0">
            <a:spAutoFit/>
          </a:bodyPr>
          <a:lstStyle/>
          <a:p>
            <a:r>
              <a:rPr lang="en-US" sz="1100" dirty="0">
                <a:latin typeface="Lao UI" pitchFamily="34" charset="0"/>
                <a:cs typeface="Lao UI" pitchFamily="34" charset="0"/>
              </a:rPr>
              <a:t>Write your answer here:</a:t>
            </a:r>
          </a:p>
          <a:p>
            <a:endParaRPr lang="en-US" sz="1100" dirty="0">
              <a:latin typeface="Lao UI" pitchFamily="34" charset="0"/>
              <a:cs typeface="Lao UI" pitchFamily="34" charset="0"/>
            </a:endParaRPr>
          </a:p>
          <a:p>
            <a:endParaRPr lang="en-US" sz="1100" dirty="0">
              <a:latin typeface="Lao UI" pitchFamily="34" charset="0"/>
              <a:cs typeface="Lao UI" pitchFamily="34" charset="0"/>
            </a:endParaRPr>
          </a:p>
        </p:txBody>
      </p:sp>
      <p:sp>
        <p:nvSpPr>
          <p:cNvPr id="18" name="TextBox 17">
            <a:extLst>
              <a:ext uri="{FF2B5EF4-FFF2-40B4-BE49-F238E27FC236}">
                <a16:creationId xmlns:a16="http://schemas.microsoft.com/office/drawing/2014/main" id="{ABC1D2EC-8EAB-430C-8907-79AA8D2F3E96}"/>
              </a:ext>
            </a:extLst>
          </p:cNvPr>
          <p:cNvSpPr txBox="1"/>
          <p:nvPr userDrawn="1"/>
        </p:nvSpPr>
        <p:spPr>
          <a:xfrm>
            <a:off x="-1" y="4921444"/>
            <a:ext cx="9144001"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solidFill>
                  <a:schemeClr val="bg1">
                    <a:lumMod val="50000"/>
                  </a:schemeClr>
                </a:solidFill>
                <a:latin typeface="Lao UI" pitchFamily="34" charset="0"/>
                <a:cs typeface="Lao UI" pitchFamily="34" charset="0"/>
              </a:rPr>
              <a:t>Copyright © Smart Growth Hacks | All Rights Reserved</a:t>
            </a:r>
            <a:endParaRPr lang="en-IN" sz="900" dirty="0">
              <a:solidFill>
                <a:schemeClr val="bg1">
                  <a:lumMod val="50000"/>
                </a:schemeClr>
              </a:solidFill>
              <a:latin typeface="Lao UI" pitchFamily="34" charset="0"/>
              <a:cs typeface="Lao UI" pitchFamily="34" charset="0"/>
            </a:endParaRPr>
          </a:p>
        </p:txBody>
      </p:sp>
    </p:spTree>
    <p:extLst>
      <p:ext uri="{BB962C8B-B14F-4D97-AF65-F5344CB8AC3E}">
        <p14:creationId xmlns:p14="http://schemas.microsoft.com/office/powerpoint/2010/main" val="357036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228600" y="228600"/>
            <a:ext cx="8686800" cy="46863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7" name="Right Triangle 6"/>
          <p:cNvSpPr/>
          <p:nvPr userDrawn="1"/>
        </p:nvSpPr>
        <p:spPr>
          <a:xfrm rot="4011845">
            <a:off x="7312046" y="2200560"/>
            <a:ext cx="3206664" cy="1370086"/>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8" name="TextBox 7"/>
          <p:cNvSpPr txBox="1"/>
          <p:nvPr userDrawn="1"/>
        </p:nvSpPr>
        <p:spPr>
          <a:xfrm>
            <a:off x="392575" y="280927"/>
            <a:ext cx="8515350" cy="461665"/>
          </a:xfrm>
          <a:prstGeom prst="rect">
            <a:avLst/>
          </a:prstGeom>
          <a:noFill/>
        </p:spPr>
        <p:txBody>
          <a:bodyPr wrap="square" rtlCol="0">
            <a:spAutoFit/>
          </a:bodyPr>
          <a:lstStyle/>
          <a:p>
            <a:r>
              <a:rPr lang="en-US" sz="2400" b="1" cap="all">
                <a:solidFill>
                  <a:srgbClr val="0070C0"/>
                </a:solidFill>
                <a:latin typeface="Lao UI" panose="020B0502040204020203" pitchFamily="34" charset="0"/>
                <a:cs typeface="Lao UI" panose="020B0502040204020203" pitchFamily="34" charset="0"/>
              </a:rPr>
              <a:t>Need Solution(s)?</a:t>
            </a:r>
            <a:endParaRPr lang="en-US" sz="2400" b="1" cap="all" dirty="0">
              <a:solidFill>
                <a:srgbClr val="0070C0"/>
              </a:solidFill>
              <a:latin typeface="Lao UI" panose="020B0502040204020203" pitchFamily="34" charset="0"/>
              <a:cs typeface="Lao UI" panose="020B0502040204020203" pitchFamily="34" charset="0"/>
            </a:endParaRPr>
          </a:p>
        </p:txBody>
      </p:sp>
      <p:sp>
        <p:nvSpPr>
          <p:cNvPr id="9" name="TextBox 8"/>
          <p:cNvSpPr txBox="1"/>
          <p:nvPr userDrawn="1"/>
        </p:nvSpPr>
        <p:spPr>
          <a:xfrm>
            <a:off x="392575" y="971550"/>
            <a:ext cx="8515350" cy="830997"/>
          </a:xfrm>
          <a:prstGeom prst="rect">
            <a:avLst/>
          </a:prstGeom>
          <a:noFill/>
        </p:spPr>
        <p:txBody>
          <a:bodyPr wrap="square" rtlCol="0">
            <a:spAutoFit/>
          </a:bodyPr>
          <a:lstStyle/>
          <a:p>
            <a:r>
              <a:rPr lang="en-US" sz="2400" b="1" cap="all" dirty="0">
                <a:latin typeface="Lao UI" panose="020B0502040204020203" pitchFamily="34" charset="0"/>
                <a:cs typeface="Lao UI" panose="020B0502040204020203" pitchFamily="34" charset="0"/>
              </a:rPr>
              <a:t>Please see solution(s) in the next reference document of this lecture</a:t>
            </a:r>
          </a:p>
        </p:txBody>
      </p:sp>
      <p:sp>
        <p:nvSpPr>
          <p:cNvPr id="12" name="TextBox 11">
            <a:extLst>
              <a:ext uri="{FF2B5EF4-FFF2-40B4-BE49-F238E27FC236}">
                <a16:creationId xmlns:a16="http://schemas.microsoft.com/office/drawing/2014/main" id="{6334C04B-7D39-4562-AA7F-44A9074B6902}"/>
              </a:ext>
            </a:extLst>
          </p:cNvPr>
          <p:cNvSpPr txBox="1"/>
          <p:nvPr userDrawn="1"/>
        </p:nvSpPr>
        <p:spPr>
          <a:xfrm>
            <a:off x="-1" y="4921444"/>
            <a:ext cx="9144001"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solidFill>
                  <a:schemeClr val="bg1">
                    <a:lumMod val="50000"/>
                  </a:schemeClr>
                </a:solidFill>
                <a:latin typeface="Lao UI" pitchFamily="34" charset="0"/>
                <a:cs typeface="Lao UI" pitchFamily="34" charset="0"/>
              </a:rPr>
              <a:t>Copyright © Smart Growth Hacks | All Rights Reserved</a:t>
            </a:r>
            <a:endParaRPr lang="en-IN" sz="900" dirty="0">
              <a:solidFill>
                <a:schemeClr val="bg1">
                  <a:lumMod val="50000"/>
                </a:schemeClr>
              </a:solidFill>
              <a:latin typeface="Lao UI" pitchFamily="34" charset="0"/>
              <a:cs typeface="Lao UI" pitchFamily="34" charset="0"/>
            </a:endParaRPr>
          </a:p>
        </p:txBody>
      </p:sp>
    </p:spTree>
    <p:extLst>
      <p:ext uri="{BB962C8B-B14F-4D97-AF65-F5344CB8AC3E}">
        <p14:creationId xmlns:p14="http://schemas.microsoft.com/office/powerpoint/2010/main" val="180354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C8644-ECCA-43BB-8E78-452FF2C9A710}"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842B6-4B3E-4EE7-AF0D-1DA40DC6C76F}" type="slidenum">
              <a:rPr lang="en-US" smtClean="0"/>
              <a:t>‹#›</a:t>
            </a:fld>
            <a:endParaRPr lang="en-US"/>
          </a:p>
        </p:txBody>
      </p:sp>
    </p:spTree>
    <p:extLst>
      <p:ext uri="{BB962C8B-B14F-4D97-AF65-F5344CB8AC3E}">
        <p14:creationId xmlns:p14="http://schemas.microsoft.com/office/powerpoint/2010/main" val="140459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5FC8644-ECCA-43BB-8E78-452FF2C9A710}" type="datetimeFigureOut">
              <a:rPr lang="en-US" smtClean="0"/>
              <a:t>9/13/2021</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11842B6-4B3E-4EE7-AF0D-1DA40DC6C76F}" type="slidenum">
              <a:rPr lang="en-US" smtClean="0"/>
              <a:t>‹#›</a:t>
            </a:fld>
            <a:endParaRPr lang="en-US"/>
          </a:p>
        </p:txBody>
      </p:sp>
    </p:spTree>
    <p:extLst>
      <p:ext uri="{BB962C8B-B14F-4D97-AF65-F5344CB8AC3E}">
        <p14:creationId xmlns:p14="http://schemas.microsoft.com/office/powerpoint/2010/main" val="3764057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65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01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38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724150"/>
            <a:ext cx="8229600" cy="2057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TextBox 6"/>
          <p:cNvSpPr txBox="1"/>
          <p:nvPr/>
        </p:nvSpPr>
        <p:spPr>
          <a:xfrm>
            <a:off x="477116" y="2734424"/>
            <a:ext cx="8209684" cy="600164"/>
          </a:xfrm>
          <a:prstGeom prst="rect">
            <a:avLst/>
          </a:prstGeom>
          <a:noFill/>
        </p:spPr>
        <p:txBody>
          <a:bodyPr wrap="square" rtlCol="0">
            <a:spAutoFit/>
          </a:bodyPr>
          <a:lstStyle/>
          <a:p>
            <a:r>
              <a:rPr lang="en-US" sz="1100" dirty="0">
                <a:latin typeface="Lao UI" pitchFamily="34" charset="0"/>
                <a:cs typeface="Lao UI" pitchFamily="34" charset="0"/>
              </a:rPr>
              <a:t>Write </a:t>
            </a:r>
            <a:r>
              <a:rPr lang="en-US" sz="1100">
                <a:latin typeface="Lao UI" pitchFamily="34" charset="0"/>
                <a:cs typeface="Lao UI" pitchFamily="34" charset="0"/>
              </a:rPr>
              <a:t>your answer </a:t>
            </a:r>
            <a:r>
              <a:rPr lang="en-US" sz="1100" dirty="0">
                <a:latin typeface="Lao UI" pitchFamily="34" charset="0"/>
                <a:cs typeface="Lao UI" pitchFamily="34" charset="0"/>
              </a:rPr>
              <a:t>here:</a:t>
            </a:r>
          </a:p>
          <a:p>
            <a:endParaRPr lang="en-US" sz="1100" dirty="0">
              <a:latin typeface="Lao UI" pitchFamily="34" charset="0"/>
              <a:cs typeface="Lao UI" pitchFamily="34" charset="0"/>
            </a:endParaRPr>
          </a:p>
          <a:p>
            <a:endParaRPr lang="en-US" sz="1100" dirty="0">
              <a:latin typeface="Lao UI" pitchFamily="34" charset="0"/>
              <a:cs typeface="Lao UI" pitchFamily="34" charset="0"/>
            </a:endParaRPr>
          </a:p>
        </p:txBody>
      </p:sp>
    </p:spTree>
    <p:extLst>
      <p:ext uri="{BB962C8B-B14F-4D97-AF65-F5344CB8AC3E}">
        <p14:creationId xmlns:p14="http://schemas.microsoft.com/office/powerpoint/2010/main" val="194349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7200" y="3028950"/>
            <a:ext cx="8229600" cy="175259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1" name="TextBox 10"/>
          <p:cNvSpPr txBox="1"/>
          <p:nvPr/>
        </p:nvSpPr>
        <p:spPr>
          <a:xfrm>
            <a:off x="477116" y="3038386"/>
            <a:ext cx="8209684" cy="600164"/>
          </a:xfrm>
          <a:prstGeom prst="rect">
            <a:avLst/>
          </a:prstGeom>
          <a:noFill/>
        </p:spPr>
        <p:txBody>
          <a:bodyPr wrap="square" rtlCol="0">
            <a:spAutoFit/>
          </a:bodyPr>
          <a:lstStyle/>
          <a:p>
            <a:r>
              <a:rPr lang="en-US" sz="1100" dirty="0">
                <a:latin typeface="Lao UI" pitchFamily="34" charset="0"/>
                <a:cs typeface="Lao UI" pitchFamily="34" charset="0"/>
              </a:rPr>
              <a:t>Write your answer here:</a:t>
            </a:r>
          </a:p>
          <a:p>
            <a:endParaRPr lang="en-US" sz="1100" dirty="0">
              <a:latin typeface="Lao UI" pitchFamily="34" charset="0"/>
              <a:cs typeface="Lao UI" pitchFamily="34" charset="0"/>
            </a:endParaRPr>
          </a:p>
          <a:p>
            <a:endParaRPr lang="en-US" sz="1100" dirty="0">
              <a:latin typeface="Lao UI" pitchFamily="34" charset="0"/>
              <a:cs typeface="Lao UI" pitchFamily="34" charset="0"/>
            </a:endParaRPr>
          </a:p>
        </p:txBody>
      </p:sp>
    </p:spTree>
    <p:extLst>
      <p:ext uri="{BB962C8B-B14F-4D97-AF65-F5344CB8AC3E}">
        <p14:creationId xmlns:p14="http://schemas.microsoft.com/office/powerpoint/2010/main" val="341043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24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1244</TotalTime>
  <Words>16</Words>
  <Application>Microsoft Office PowerPoint</Application>
  <PresentationFormat>On-screen Show (16:9)</PresentationFormat>
  <Paragraphs>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Lao UI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Smart Growth Hacks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Growth Hacks</dc:title>
  <dc:creator>Smart Growth Hacks</dc:creator>
  <cp:lastModifiedBy>Advanced Innovation Group Pro Excellence</cp:lastModifiedBy>
  <cp:revision>205</cp:revision>
  <dcterms:created xsi:type="dcterms:W3CDTF">2017-12-06T06:58:44Z</dcterms:created>
  <dcterms:modified xsi:type="dcterms:W3CDTF">2021-09-13T17:19:08Z</dcterms:modified>
</cp:coreProperties>
</file>