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24" r:id="rId2"/>
    <p:sldId id="323" r:id="rId3"/>
    <p:sldId id="339" r:id="rId4"/>
    <p:sldId id="340" r:id="rId5"/>
    <p:sldId id="335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6E3"/>
    <a:srgbClr val="B4E9AA"/>
    <a:srgbClr val="FFED99"/>
    <a:srgbClr val="6666FF"/>
    <a:srgbClr val="0785FC"/>
    <a:srgbClr val="009999"/>
    <a:srgbClr val="008080"/>
    <a:srgbClr val="33CCCC"/>
    <a:srgbClr val="3366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41" autoAdjust="0"/>
  </p:normalViewPr>
  <p:slideViewPr>
    <p:cSldViewPr>
      <p:cViewPr varScale="1">
        <p:scale>
          <a:sx n="147" d="100"/>
          <a:sy n="147" d="100"/>
        </p:scale>
        <p:origin x="239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B1874-9A33-4DE0-AB1A-9B71596319A2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AFFC5-AF66-426C-B92E-0FF38C848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34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7EF3-FE30-4027-975F-885C020564B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7936-7F78-4FDF-BD5F-66D51255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5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75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Chevron 7"/>
          <p:cNvSpPr/>
          <p:nvPr userDrawn="1"/>
        </p:nvSpPr>
        <p:spPr>
          <a:xfrm>
            <a:off x="1505674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828800" y="1657350"/>
            <a:ext cx="548640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 userDrawn="1"/>
        </p:nvSpPr>
        <p:spPr>
          <a:xfrm rot="4011845">
            <a:off x="7552998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" name="Chevron 10"/>
          <p:cNvSpPr/>
          <p:nvPr userDrawn="1"/>
        </p:nvSpPr>
        <p:spPr>
          <a:xfrm>
            <a:off x="0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 userDrawn="1"/>
        </p:nvSpPr>
        <p:spPr>
          <a:xfrm>
            <a:off x="304800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 userDrawn="1"/>
        </p:nvSpPr>
        <p:spPr>
          <a:xfrm>
            <a:off x="598025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 userDrawn="1"/>
        </p:nvSpPr>
        <p:spPr>
          <a:xfrm>
            <a:off x="907649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 userDrawn="1"/>
        </p:nvSpPr>
        <p:spPr>
          <a:xfrm>
            <a:off x="1212449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 userDrawn="1"/>
        </p:nvSpPr>
        <p:spPr>
          <a:xfrm>
            <a:off x="8763000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 userDrawn="1"/>
        </p:nvSpPr>
        <p:spPr>
          <a:xfrm>
            <a:off x="7257326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>
            <a:off x="7562126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7855351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 userDrawn="1"/>
        </p:nvSpPr>
        <p:spPr>
          <a:xfrm>
            <a:off x="8164975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 userDrawn="1"/>
        </p:nvSpPr>
        <p:spPr>
          <a:xfrm>
            <a:off x="8469775" y="2952750"/>
            <a:ext cx="381000" cy="533400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981200" y="1809750"/>
            <a:ext cx="5486400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cap="all" dirty="0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Activity: create your own </a:t>
            </a:r>
            <a:r>
              <a:rPr lang="en-US" sz="3200" b="1" cap="all" dirty="0" err="1">
                <a:solidFill>
                  <a:schemeClr val="bg1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sipoc</a:t>
            </a:r>
            <a:endParaRPr lang="en-US" sz="3200" dirty="0"/>
          </a:p>
        </p:txBody>
      </p:sp>
      <p:pic>
        <p:nvPicPr>
          <p:cNvPr id="23" name="Picture 2" descr="C:\Users\Rahul\Downloads\run-311447_1280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5682"/>
            <a:ext cx="1583373" cy="13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13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ight Triangle 7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" name="TextBox 8"/>
          <p:cNvSpPr txBox="1"/>
          <p:nvPr userDrawn="1"/>
        </p:nvSpPr>
        <p:spPr>
          <a:xfrm>
            <a:off x="392575" y="971550"/>
            <a:ext cx="85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Lao UI" panose="020B0502040204020203" pitchFamily="34" charset="0"/>
                <a:cs typeface="Lao UI" panose="020B0502040204020203" pitchFamily="34" charset="0"/>
              </a:rPr>
              <a:t>You are given a situation of a fictional company – matrix corp.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GUIDELINES:</a:t>
            </a:r>
            <a:endParaRPr lang="en-US" sz="2400" b="1" cap="all" dirty="0">
              <a:solidFill>
                <a:srgbClr val="0070C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91274" y="1981021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Lao UI" panose="020B0502040204020203" pitchFamily="34" charset="0"/>
                <a:cs typeface="Lao UI" panose="020B0502040204020203" pitchFamily="34" charset="0"/>
              </a:rPr>
              <a:t>create a SIPOC Based on the given information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1" y="4921444"/>
            <a:ext cx="9144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Lao UI" pitchFamily="34" charset="0"/>
                <a:cs typeface="Lao UI" pitchFamily="34" charset="0"/>
              </a:rPr>
              <a:t>Copyright © Smart Growth Hacks | All Rights Reserved</a:t>
            </a:r>
            <a:endParaRPr lang="en-IN" sz="900" dirty="0">
              <a:solidFill>
                <a:schemeClr val="bg1">
                  <a:lumMod val="50000"/>
                </a:schemeClr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4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8" name="Right Triangle 7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" name="TextBox 8"/>
          <p:cNvSpPr txBox="1"/>
          <p:nvPr userDrawn="1"/>
        </p:nvSpPr>
        <p:spPr>
          <a:xfrm>
            <a:off x="392575" y="971550"/>
            <a:ext cx="85153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Lao UI" pitchFamily="34" charset="0"/>
                <a:cs typeface="Lao UI" pitchFamily="34" charset="0"/>
              </a:rPr>
              <a:t>As you know, Matrix Corp is facing a challenge that 90% of its employees arrive late at work by 2 to 3 hours. Their on-time arrival rate is 10% only. </a:t>
            </a:r>
          </a:p>
          <a:p>
            <a:endParaRPr lang="en-IN" sz="1200" dirty="0">
              <a:latin typeface="Lao UI" pitchFamily="34" charset="0"/>
              <a:cs typeface="Lao UI" pitchFamily="34" charset="0"/>
            </a:endParaRPr>
          </a:p>
          <a:p>
            <a:r>
              <a:rPr lang="en-IN" sz="1200" dirty="0">
                <a:latin typeface="Lao UI" pitchFamily="34" charset="0"/>
                <a:cs typeface="Lao UI" pitchFamily="34" charset="0"/>
              </a:rPr>
              <a:t>Using the below information, you have to create a SIPOC that outlines the process of how the employee/vendor rosters are created and communicated.</a:t>
            </a:r>
          </a:p>
          <a:p>
            <a:endParaRPr lang="en-US" sz="1200" dirty="0">
              <a:latin typeface="Lao UI" pitchFamily="34" charset="0"/>
              <a:cs typeface="Lao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Suppliers are Clients who provide their work hour requirement (for next week)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They provide Inputs in the form of an email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The high-level process of to roster employees includes: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Manager receives Client Requirements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Reviews current week’s roster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Creates employee/vendor roster for next week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Sends the roster to the client to validate information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Sends email to all employees with new roster details for next week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Updates new rosters on display boards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The outputs of this process are 1) Attendance Roster; and 2) Manual In/Out Time of Employees/Vendors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The Customers are: 1) Matrix Corp.; 2) Clients; 3) Employees of Matrix Corp. and 4) Vendors of Matrix Corp.</a:t>
            </a:r>
            <a:endParaRPr lang="en-IN" sz="1200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Employee </a:t>
            </a:r>
            <a:r>
              <a:rPr lang="en-US" sz="2400" b="1" cap="all" dirty="0" err="1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rostering</a:t>
            </a:r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process of matrix corp.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" y="4921444"/>
            <a:ext cx="9144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Lao UI" pitchFamily="34" charset="0"/>
                <a:cs typeface="Lao UI" pitchFamily="34" charset="0"/>
              </a:rPr>
              <a:t>Copyright © Smart Growth Hacks | All Rights Reserved</a:t>
            </a:r>
            <a:endParaRPr lang="en-IN" sz="900" dirty="0">
              <a:solidFill>
                <a:schemeClr val="bg1">
                  <a:lumMod val="50000"/>
                </a:schemeClr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9" name="Right Triangle 8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889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1" name="Right Triangle 10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Need Solution(s)?</a:t>
            </a:r>
            <a:endParaRPr lang="en-US" sz="2400" b="1" cap="all" dirty="0">
              <a:solidFill>
                <a:srgbClr val="0070C0"/>
              </a:solidFill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92575" y="971550"/>
            <a:ext cx="85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latin typeface="Lao UI" panose="020B0502040204020203" pitchFamily="34" charset="0"/>
                <a:cs typeface="Lao UI" panose="020B0502040204020203" pitchFamily="34" charset="0"/>
              </a:rPr>
              <a:t>Please see solution(s) in the next reference document of this lecture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" y="4921444"/>
            <a:ext cx="9144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Lao UI" pitchFamily="34" charset="0"/>
                <a:cs typeface="Lao UI" pitchFamily="34" charset="0"/>
              </a:rPr>
              <a:t>Copyright © Smart Growth Hacks | All Rights Reserved</a:t>
            </a:r>
            <a:endParaRPr lang="en-IN" sz="900" dirty="0">
              <a:solidFill>
                <a:schemeClr val="bg1">
                  <a:lumMod val="50000"/>
                </a:schemeClr>
              </a:solidFill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6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01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44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 err="1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Sipoc</a:t>
            </a:r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 diagram template:</a:t>
            </a:r>
          </a:p>
        </p:txBody>
      </p:sp>
      <p:sp>
        <p:nvSpPr>
          <p:cNvPr id="19" name="Round Same Side Corner Rectangle 18"/>
          <p:cNvSpPr/>
          <p:nvPr/>
        </p:nvSpPr>
        <p:spPr>
          <a:xfrm>
            <a:off x="3886200" y="868165"/>
            <a:ext cx="1371600" cy="762000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PROCESS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20" name="Round Same Side Corner Rectangle 19"/>
          <p:cNvSpPr/>
          <p:nvPr/>
        </p:nvSpPr>
        <p:spPr>
          <a:xfrm>
            <a:off x="5562600" y="868165"/>
            <a:ext cx="1371600" cy="762000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OUTPUTS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List the outputs of your process</a:t>
            </a:r>
            <a:endParaRPr lang="en-IN" sz="4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>
            <a:off x="7239000" y="868165"/>
            <a:ext cx="1371600" cy="762000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CUSTOMERS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Identify the customers of the process outputs</a:t>
            </a:r>
            <a:endParaRPr lang="en-IN" sz="4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>
            <a:off x="533400" y="868165"/>
            <a:ext cx="1371600" cy="76200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SUPPLIERS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List suppliers of any inputs to your process</a:t>
            </a:r>
            <a:endParaRPr lang="en-IN" sz="7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>
            <a:off x="2209800" y="868165"/>
            <a:ext cx="1371600" cy="762000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INPUTS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List any inputs to your process</a:t>
            </a:r>
            <a:endParaRPr lang="en-IN" sz="400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49348" y="3409950"/>
            <a:ext cx="1131425" cy="762000"/>
          </a:xfrm>
          <a:prstGeom prst="roundRect">
            <a:avLst>
              <a:gd name="adj" fmla="val 72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MILESTONE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276600" y="3409950"/>
            <a:ext cx="1131425" cy="762000"/>
          </a:xfrm>
          <a:prstGeom prst="roundRect">
            <a:avLst>
              <a:gd name="adj" fmla="val 72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MILESTONE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712825" y="3409950"/>
            <a:ext cx="1131425" cy="762000"/>
          </a:xfrm>
          <a:prstGeom prst="roundRect">
            <a:avLst>
              <a:gd name="adj" fmla="val 72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MILESTONE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54254" y="3409950"/>
            <a:ext cx="1131425" cy="762000"/>
          </a:xfrm>
          <a:prstGeom prst="roundRect">
            <a:avLst>
              <a:gd name="adj" fmla="val 72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MILESTONE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886200" y="1630165"/>
            <a:ext cx="0" cy="147498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57800" y="1647076"/>
            <a:ext cx="0" cy="147498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3400" y="3105150"/>
            <a:ext cx="3352800" cy="3048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3123" y="3409950"/>
            <a:ext cx="1131425" cy="762000"/>
          </a:xfrm>
          <a:prstGeom prst="roundRect">
            <a:avLst>
              <a:gd name="adj" fmla="val 72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ENTER START STEP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257800" y="3105150"/>
            <a:ext cx="3276600" cy="30480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590479" y="3409950"/>
            <a:ext cx="1131425" cy="762000"/>
          </a:xfrm>
          <a:prstGeom prst="roundRect">
            <a:avLst>
              <a:gd name="adj" fmla="val 722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Lao UI" pitchFamily="34" charset="0"/>
                <a:cs typeface="Lao UI" pitchFamily="34" charset="0"/>
              </a:rPr>
              <a:t>ENTER END STEP</a:t>
            </a:r>
            <a:endParaRPr lang="en-IN" sz="1100" b="1" dirty="0">
              <a:solidFill>
                <a:schemeClr val="tx1"/>
              </a:solidFill>
              <a:latin typeface="Lao UI" pitchFamily="34" charset="0"/>
              <a:cs typeface="Lao UI" pitchFamily="34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1589926" y="3676650"/>
            <a:ext cx="208052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ight Arrow 39"/>
          <p:cNvSpPr/>
          <p:nvPr/>
        </p:nvSpPr>
        <p:spPr>
          <a:xfrm>
            <a:off x="3023170" y="3673654"/>
            <a:ext cx="208052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ight Arrow 40"/>
          <p:cNvSpPr/>
          <p:nvPr/>
        </p:nvSpPr>
        <p:spPr>
          <a:xfrm>
            <a:off x="4460696" y="3683928"/>
            <a:ext cx="208052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ight Arrow 41"/>
          <p:cNvSpPr/>
          <p:nvPr/>
        </p:nvSpPr>
        <p:spPr>
          <a:xfrm>
            <a:off x="5898222" y="3683928"/>
            <a:ext cx="208052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Arrow 42"/>
          <p:cNvSpPr/>
          <p:nvPr/>
        </p:nvSpPr>
        <p:spPr>
          <a:xfrm>
            <a:off x="7335748" y="3694202"/>
            <a:ext cx="208052" cy="228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496269" y="1683663"/>
            <a:ext cx="50366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  <a:endParaRPr lang="en-US" sz="1100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62395" y="1682180"/>
            <a:ext cx="50366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  <a:endParaRPr lang="en-US" sz="1100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6400" y="1682180"/>
            <a:ext cx="50366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  <a:endParaRPr lang="en-US" sz="1100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82483" y="1677898"/>
            <a:ext cx="50366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dirty="0">
                <a:latin typeface="Lao UI" pitchFamily="34" charset="0"/>
                <a:cs typeface="Lao UI" pitchFamily="34" charset="0"/>
              </a:rPr>
              <a:t>XXX</a:t>
            </a:r>
            <a:endParaRPr lang="en-US" sz="1100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48" name="Right Brace 47"/>
          <p:cNvSpPr/>
          <p:nvPr/>
        </p:nvSpPr>
        <p:spPr>
          <a:xfrm rot="5400000">
            <a:off x="4355550" y="521999"/>
            <a:ext cx="280502" cy="7620002"/>
          </a:xfrm>
          <a:prstGeom prst="rightBrace">
            <a:avLst>
              <a:gd name="adj1" fmla="val 8333"/>
              <a:gd name="adj2" fmla="val 491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3699657" y="4598329"/>
            <a:ext cx="1718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Lao UI" pitchFamily="34" charset="0"/>
                <a:cs typeface="Lao UI" pitchFamily="34" charset="0"/>
              </a:rPr>
              <a:t>Processing Time = XXX</a:t>
            </a:r>
            <a:endParaRPr lang="en-IN" sz="1100" b="1" dirty="0">
              <a:latin typeface="Lao UI" pitchFamily="34" charset="0"/>
              <a:cs typeface="Lao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0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24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69</Words>
  <Application>Microsoft Office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Lao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Smart Growth Hacks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Smart Growth Hacks </dc:title>
  <dc:creator> Smart Growth Hacks </dc:creator>
  <cp:lastModifiedBy>Advanced Innovation Group Pro Excellence</cp:lastModifiedBy>
  <cp:revision>217</cp:revision>
  <dcterms:created xsi:type="dcterms:W3CDTF">2017-12-06T06:58:44Z</dcterms:created>
  <dcterms:modified xsi:type="dcterms:W3CDTF">2021-09-13T17:26:02Z</dcterms:modified>
</cp:coreProperties>
</file>