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1" r:id="rId2"/>
  </p:sldMasterIdLst>
  <p:notesMasterIdLst>
    <p:notesMasterId r:id="rId229"/>
  </p:notesMasterIdLst>
  <p:sldIdLst>
    <p:sldId id="256" r:id="rId3"/>
    <p:sldId id="275" r:id="rId4"/>
    <p:sldId id="277" r:id="rId5"/>
    <p:sldId id="276" r:id="rId6"/>
    <p:sldId id="279" r:id="rId7"/>
    <p:sldId id="278" r:id="rId8"/>
    <p:sldId id="281" r:id="rId9"/>
    <p:sldId id="1185" r:id="rId10"/>
    <p:sldId id="305" r:id="rId11"/>
    <p:sldId id="282" r:id="rId12"/>
    <p:sldId id="283" r:id="rId13"/>
    <p:sldId id="284" r:id="rId14"/>
    <p:sldId id="269" r:id="rId15"/>
    <p:sldId id="259" r:id="rId16"/>
    <p:sldId id="266" r:id="rId17"/>
    <p:sldId id="267" r:id="rId18"/>
    <p:sldId id="1182" r:id="rId19"/>
    <p:sldId id="1171" r:id="rId20"/>
    <p:sldId id="1170" r:id="rId21"/>
    <p:sldId id="1172" r:id="rId22"/>
    <p:sldId id="1173" r:id="rId23"/>
    <p:sldId id="268" r:id="rId24"/>
    <p:sldId id="451" r:id="rId25"/>
    <p:sldId id="452" r:id="rId26"/>
    <p:sldId id="453" r:id="rId27"/>
    <p:sldId id="1268" r:id="rId28"/>
    <p:sldId id="331" r:id="rId29"/>
    <p:sldId id="261" r:id="rId30"/>
    <p:sldId id="1183" r:id="rId31"/>
    <p:sldId id="260" r:id="rId32"/>
    <p:sldId id="272" r:id="rId33"/>
    <p:sldId id="262" r:id="rId34"/>
    <p:sldId id="264" r:id="rId35"/>
    <p:sldId id="263" r:id="rId36"/>
    <p:sldId id="273" r:id="rId37"/>
    <p:sldId id="270" r:id="rId38"/>
    <p:sldId id="265" r:id="rId39"/>
    <p:sldId id="348" r:id="rId40"/>
    <p:sldId id="274" r:id="rId41"/>
    <p:sldId id="287" r:id="rId42"/>
    <p:sldId id="288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303" r:id="rId53"/>
    <p:sldId id="304" r:id="rId54"/>
    <p:sldId id="449" r:id="rId55"/>
    <p:sldId id="450" r:id="rId56"/>
    <p:sldId id="299" r:id="rId57"/>
    <p:sldId id="300" r:id="rId58"/>
    <p:sldId id="302" r:id="rId59"/>
    <p:sldId id="301" r:id="rId60"/>
    <p:sldId id="285" r:id="rId61"/>
    <p:sldId id="313" r:id="rId62"/>
    <p:sldId id="286" r:id="rId63"/>
    <p:sldId id="308" r:id="rId64"/>
    <p:sldId id="309" r:id="rId65"/>
    <p:sldId id="310" r:id="rId66"/>
    <p:sldId id="311" r:id="rId67"/>
    <p:sldId id="312" r:id="rId68"/>
    <p:sldId id="314" r:id="rId69"/>
    <p:sldId id="315" r:id="rId70"/>
    <p:sldId id="317" r:id="rId71"/>
    <p:sldId id="352" r:id="rId72"/>
    <p:sldId id="326" r:id="rId73"/>
    <p:sldId id="318" r:id="rId74"/>
    <p:sldId id="319" r:id="rId75"/>
    <p:sldId id="327" r:id="rId76"/>
    <p:sldId id="324" r:id="rId77"/>
    <p:sldId id="320" r:id="rId78"/>
    <p:sldId id="321" r:id="rId79"/>
    <p:sldId id="329" r:id="rId80"/>
    <p:sldId id="322" r:id="rId81"/>
    <p:sldId id="323" r:id="rId82"/>
    <p:sldId id="316" r:id="rId83"/>
    <p:sldId id="330" r:id="rId84"/>
    <p:sldId id="328" r:id="rId85"/>
    <p:sldId id="332" r:id="rId86"/>
    <p:sldId id="335" r:id="rId87"/>
    <p:sldId id="333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51" r:id="rId97"/>
    <p:sldId id="357" r:id="rId98"/>
    <p:sldId id="432" r:id="rId99"/>
    <p:sldId id="433" r:id="rId100"/>
    <p:sldId id="431" r:id="rId101"/>
    <p:sldId id="454" r:id="rId102"/>
    <p:sldId id="455" r:id="rId103"/>
    <p:sldId id="456" r:id="rId104"/>
    <p:sldId id="346" r:id="rId105"/>
    <p:sldId id="344" r:id="rId106"/>
    <p:sldId id="345" r:id="rId107"/>
    <p:sldId id="353" r:id="rId108"/>
    <p:sldId id="355" r:id="rId109"/>
    <p:sldId id="354" r:id="rId110"/>
    <p:sldId id="356" r:id="rId111"/>
    <p:sldId id="358" r:id="rId112"/>
    <p:sldId id="359" r:id="rId113"/>
    <p:sldId id="360" r:id="rId114"/>
    <p:sldId id="361" r:id="rId115"/>
    <p:sldId id="362" r:id="rId116"/>
    <p:sldId id="370" r:id="rId117"/>
    <p:sldId id="371" r:id="rId118"/>
    <p:sldId id="363" r:id="rId119"/>
    <p:sldId id="364" r:id="rId120"/>
    <p:sldId id="365" r:id="rId121"/>
    <p:sldId id="368" r:id="rId122"/>
    <p:sldId id="369" r:id="rId123"/>
    <p:sldId id="372" r:id="rId124"/>
    <p:sldId id="377" r:id="rId125"/>
    <p:sldId id="378" r:id="rId126"/>
    <p:sldId id="373" r:id="rId127"/>
    <p:sldId id="375" r:id="rId128"/>
    <p:sldId id="374" r:id="rId129"/>
    <p:sldId id="376" r:id="rId130"/>
    <p:sldId id="380" r:id="rId131"/>
    <p:sldId id="366" r:id="rId132"/>
    <p:sldId id="386" r:id="rId133"/>
    <p:sldId id="384" r:id="rId134"/>
    <p:sldId id="367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7" r:id="rId144"/>
    <p:sldId id="395" r:id="rId145"/>
    <p:sldId id="396" r:id="rId146"/>
    <p:sldId id="398" r:id="rId147"/>
    <p:sldId id="1236" r:id="rId148"/>
    <p:sldId id="399" r:id="rId149"/>
    <p:sldId id="400" r:id="rId150"/>
    <p:sldId id="401" r:id="rId151"/>
    <p:sldId id="405" r:id="rId152"/>
    <p:sldId id="407" r:id="rId153"/>
    <p:sldId id="408" r:id="rId154"/>
    <p:sldId id="409" r:id="rId155"/>
    <p:sldId id="410" r:id="rId156"/>
    <p:sldId id="411" r:id="rId157"/>
    <p:sldId id="412" r:id="rId158"/>
    <p:sldId id="414" r:id="rId159"/>
    <p:sldId id="413" r:id="rId160"/>
    <p:sldId id="416" r:id="rId161"/>
    <p:sldId id="420" r:id="rId162"/>
    <p:sldId id="419" r:id="rId163"/>
    <p:sldId id="1276" r:id="rId164"/>
    <p:sldId id="415" r:id="rId165"/>
    <p:sldId id="422" r:id="rId166"/>
    <p:sldId id="424" r:id="rId167"/>
    <p:sldId id="421" r:id="rId168"/>
    <p:sldId id="448" r:id="rId169"/>
    <p:sldId id="430" r:id="rId170"/>
    <p:sldId id="447" r:id="rId171"/>
    <p:sldId id="428" r:id="rId172"/>
    <p:sldId id="429" r:id="rId173"/>
    <p:sldId id="1191" r:id="rId174"/>
    <p:sldId id="1193" r:id="rId175"/>
    <p:sldId id="1196" r:id="rId176"/>
    <p:sldId id="1197" r:id="rId177"/>
    <p:sldId id="1195" r:id="rId178"/>
    <p:sldId id="1198" r:id="rId179"/>
    <p:sldId id="1199" r:id="rId180"/>
    <p:sldId id="1192" r:id="rId181"/>
    <p:sldId id="1200" r:id="rId182"/>
    <p:sldId id="1202" r:id="rId183"/>
    <p:sldId id="1203" r:id="rId184"/>
    <p:sldId id="665" r:id="rId185"/>
    <p:sldId id="1235" r:id="rId186"/>
    <p:sldId id="1201" r:id="rId187"/>
    <p:sldId id="1263" r:id="rId188"/>
    <p:sldId id="1264" r:id="rId189"/>
    <p:sldId id="1210" r:id="rId190"/>
    <p:sldId id="1212" r:id="rId191"/>
    <p:sldId id="1239" r:id="rId192"/>
    <p:sldId id="1231" r:id="rId193"/>
    <p:sldId id="752" r:id="rId194"/>
    <p:sldId id="1213" r:id="rId195"/>
    <p:sldId id="1233" r:id="rId196"/>
    <p:sldId id="1232" r:id="rId197"/>
    <p:sldId id="1214" r:id="rId198"/>
    <p:sldId id="1216" r:id="rId199"/>
    <p:sldId id="758" r:id="rId200"/>
    <p:sldId id="1230" r:id="rId201"/>
    <p:sldId id="1237" r:id="rId202"/>
    <p:sldId id="1217" r:id="rId203"/>
    <p:sldId id="1219" r:id="rId204"/>
    <p:sldId id="1234" r:id="rId205"/>
    <p:sldId id="805" r:id="rId206"/>
    <p:sldId id="1240" r:id="rId207"/>
    <p:sldId id="1218" r:id="rId208"/>
    <p:sldId id="1241" r:id="rId209"/>
    <p:sldId id="1221" r:id="rId210"/>
    <p:sldId id="1242" r:id="rId211"/>
    <p:sldId id="1222" r:id="rId212"/>
    <p:sldId id="1243" r:id="rId213"/>
    <p:sldId id="1245" r:id="rId214"/>
    <p:sldId id="1246" r:id="rId215"/>
    <p:sldId id="1223" r:id="rId216"/>
    <p:sldId id="1225" r:id="rId217"/>
    <p:sldId id="1247" r:id="rId218"/>
    <p:sldId id="1248" r:id="rId219"/>
    <p:sldId id="1226" r:id="rId220"/>
    <p:sldId id="1249" r:id="rId221"/>
    <p:sldId id="1228" r:id="rId222"/>
    <p:sldId id="1252" r:id="rId223"/>
    <p:sldId id="1250" r:id="rId224"/>
    <p:sldId id="1253" r:id="rId225"/>
    <p:sldId id="1254" r:id="rId226"/>
    <p:sldId id="1255" r:id="rId227"/>
    <p:sldId id="1251" r:id="rId2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ZunNnFab2RNbw18lFMxeA==" hashData="+ESrq3p0fLsUab6jxF9oNn2/L9LeVJvto+LLmMd1IWf3W/IrpevQitO6MPDyFNgRsj7PlxfvMcQoDyaayNBEoA=="/>
  <p:extLst>
    <p:ext uri="{521415D9-36F7-43E2-AB2F-B90AF26B5E84}">
      <p14:sectionLst xmlns:p14="http://schemas.microsoft.com/office/powerpoint/2010/main">
        <p14:section name="Instructor" id="{3ED819E4-9F7F-4A87-8172-33522EF92DC0}">
          <p14:sldIdLst>
            <p14:sldId id="256"/>
            <p14:sldId id="275"/>
          </p14:sldIdLst>
        </p14:section>
        <p14:section name="Who is this course for" id="{EA70BB11-BE82-481B-84B3-9792B23BBE15}">
          <p14:sldIdLst>
            <p14:sldId id="277"/>
          </p14:sldIdLst>
        </p14:section>
        <p14:section name="Prerequisites" id="{9C8FF3B8-E45A-4A91-9AFE-C1474D55C231}">
          <p14:sldIdLst>
            <p14:sldId id="276"/>
          </p14:sldIdLst>
        </p14:section>
        <p14:section name="Course Objectives" id="{7DFC6C6A-05F6-413A-8E66-D5C419F25642}">
          <p14:sldIdLst>
            <p14:sldId id="279"/>
          </p14:sldIdLst>
        </p14:section>
        <p14:section name="Salient Features" id="{E8C912D1-74B1-475D-8E67-126691ED70E7}">
          <p14:sldIdLst>
            <p14:sldId id="278"/>
          </p14:sldIdLst>
        </p14:section>
        <p14:section name="Tour of Modern C++" id="{50DF441E-7889-4414-BCF7-08B1847427F4}">
          <p14:sldIdLst>
            <p14:sldId id="281"/>
            <p14:sldId id="1185"/>
            <p14:sldId id="305"/>
            <p14:sldId id="282"/>
            <p14:sldId id="283"/>
            <p14:sldId id="284"/>
          </p14:sldIdLst>
        </p14:section>
        <p14:section name="Basic Facilities" id="{755105D3-C41D-4CB7-8EDD-7E03E1883449}">
          <p14:sldIdLst>
            <p14:sldId id="269"/>
            <p14:sldId id="259"/>
            <p14:sldId id="266"/>
            <p14:sldId id="267"/>
            <p14:sldId id="1182"/>
            <p14:sldId id="1171"/>
            <p14:sldId id="1170"/>
            <p14:sldId id="1172"/>
            <p14:sldId id="1173"/>
            <p14:sldId id="268"/>
            <p14:sldId id="451"/>
            <p14:sldId id="452"/>
            <p14:sldId id="453"/>
            <p14:sldId id="1268"/>
            <p14:sldId id="331"/>
            <p14:sldId id="261"/>
            <p14:sldId id="1183"/>
            <p14:sldId id="260"/>
            <p14:sldId id="272"/>
            <p14:sldId id="262"/>
            <p14:sldId id="264"/>
            <p14:sldId id="263"/>
            <p14:sldId id="273"/>
            <p14:sldId id="270"/>
            <p14:sldId id="265"/>
            <p14:sldId id="348"/>
            <p14:sldId id="274"/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3"/>
            <p14:sldId id="304"/>
            <p14:sldId id="449"/>
            <p14:sldId id="450"/>
            <p14:sldId id="299"/>
            <p14:sldId id="300"/>
            <p14:sldId id="302"/>
            <p14:sldId id="301"/>
          </p14:sldIdLst>
        </p14:section>
        <p14:section name="OO Programming" id="{9BCBDAA2-4E95-4D07-B892-26A62BC3F8CC}">
          <p14:sldIdLst>
            <p14:sldId id="285"/>
            <p14:sldId id="313"/>
            <p14:sldId id="286"/>
            <p14:sldId id="308"/>
            <p14:sldId id="309"/>
            <p14:sldId id="310"/>
            <p14:sldId id="311"/>
            <p14:sldId id="312"/>
          </p14:sldIdLst>
        </p14:section>
        <p14:section name="Classes&amp;Objects" id="{EC773BB9-D8BE-44B6-B7AD-CAC16DC73739}">
          <p14:sldIdLst>
            <p14:sldId id="314"/>
            <p14:sldId id="315"/>
            <p14:sldId id="317"/>
            <p14:sldId id="352"/>
            <p14:sldId id="326"/>
            <p14:sldId id="318"/>
            <p14:sldId id="319"/>
            <p14:sldId id="327"/>
            <p14:sldId id="324"/>
            <p14:sldId id="320"/>
            <p14:sldId id="321"/>
            <p14:sldId id="329"/>
            <p14:sldId id="322"/>
            <p14:sldId id="323"/>
            <p14:sldId id="316"/>
            <p14:sldId id="330"/>
            <p14:sldId id="328"/>
            <p14:sldId id="332"/>
            <p14:sldId id="335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51"/>
            <p14:sldId id="357"/>
            <p14:sldId id="432"/>
            <p14:sldId id="433"/>
            <p14:sldId id="431"/>
          </p14:sldIdLst>
        </p14:section>
        <p14:section name="Smart Pointers" id="{F59D8AFA-6BA6-40A3-9DE9-B6F110FEC122}">
          <p14:sldIdLst>
            <p14:sldId id="454"/>
            <p14:sldId id="455"/>
            <p14:sldId id="456"/>
          </p14:sldIdLst>
        </p14:section>
        <p14:section name="Object Oriented Programming" id="{89E27154-DECF-447F-BE8D-38812EE554FB}">
          <p14:sldIdLst>
            <p14:sldId id="346"/>
            <p14:sldId id="344"/>
            <p14:sldId id="345"/>
            <p14:sldId id="353"/>
            <p14:sldId id="355"/>
            <p14:sldId id="354"/>
            <p14:sldId id="356"/>
            <p14:sldId id="358"/>
            <p14:sldId id="359"/>
            <p14:sldId id="360"/>
            <p14:sldId id="361"/>
            <p14:sldId id="362"/>
            <p14:sldId id="370"/>
            <p14:sldId id="371"/>
            <p14:sldId id="363"/>
            <p14:sldId id="364"/>
            <p14:sldId id="365"/>
            <p14:sldId id="368"/>
            <p14:sldId id="369"/>
            <p14:sldId id="372"/>
            <p14:sldId id="377"/>
            <p14:sldId id="378"/>
            <p14:sldId id="373"/>
            <p14:sldId id="375"/>
            <p14:sldId id="374"/>
            <p14:sldId id="376"/>
            <p14:sldId id="380"/>
            <p14:sldId id="366"/>
            <p14:sldId id="386"/>
            <p14:sldId id="384"/>
            <p14:sldId id="367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7"/>
            <p14:sldId id="395"/>
            <p14:sldId id="396"/>
            <p14:sldId id="398"/>
            <p14:sldId id="1236"/>
          </p14:sldIdLst>
        </p14:section>
        <p14:section name="STL" id="{15AB7FBF-7C27-42E3-9187-FA1498015852}">
          <p14:sldIdLst>
            <p14:sldId id="399"/>
            <p14:sldId id="400"/>
            <p14:sldId id="401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3"/>
            <p14:sldId id="416"/>
            <p14:sldId id="420"/>
            <p14:sldId id="419"/>
            <p14:sldId id="1276"/>
            <p14:sldId id="415"/>
            <p14:sldId id="422"/>
            <p14:sldId id="424"/>
            <p14:sldId id="421"/>
          </p14:sldIdLst>
        </p14:section>
        <p14:section name="Concurrency" id="{CE86F341-D9F5-401F-8EBE-768B45B983AE}">
          <p14:sldIdLst>
            <p14:sldId id="448"/>
            <p14:sldId id="430"/>
            <p14:sldId id="447"/>
            <p14:sldId id="428"/>
            <p14:sldId id="429"/>
          </p14:sldIdLst>
        </p14:section>
        <p14:section name="C++17" id="{12ECA115-B9A7-489E-9C9F-A09C3F930745}">
          <p14:sldIdLst>
            <p14:sldId id="1191"/>
            <p14:sldId id="1193"/>
            <p14:sldId id="1196"/>
            <p14:sldId id="1197"/>
            <p14:sldId id="1195"/>
            <p14:sldId id="1198"/>
            <p14:sldId id="1199"/>
            <p14:sldId id="1192"/>
            <p14:sldId id="1200"/>
            <p14:sldId id="1202"/>
            <p14:sldId id="1203"/>
            <p14:sldId id="665"/>
            <p14:sldId id="1235"/>
            <p14:sldId id="1201"/>
            <p14:sldId id="1263"/>
            <p14:sldId id="1264"/>
            <p14:sldId id="1210"/>
            <p14:sldId id="1212"/>
            <p14:sldId id="1239"/>
            <p14:sldId id="1231"/>
            <p14:sldId id="752"/>
            <p14:sldId id="1213"/>
            <p14:sldId id="1233"/>
            <p14:sldId id="1232"/>
            <p14:sldId id="1214"/>
            <p14:sldId id="1216"/>
            <p14:sldId id="758"/>
            <p14:sldId id="1230"/>
            <p14:sldId id="1237"/>
            <p14:sldId id="1217"/>
            <p14:sldId id="1219"/>
            <p14:sldId id="1234"/>
            <p14:sldId id="805"/>
            <p14:sldId id="1240"/>
            <p14:sldId id="1218"/>
            <p14:sldId id="1241"/>
            <p14:sldId id="1221"/>
            <p14:sldId id="1242"/>
            <p14:sldId id="1222"/>
            <p14:sldId id="1243"/>
            <p14:sldId id="1245"/>
            <p14:sldId id="1246"/>
            <p14:sldId id="1223"/>
            <p14:sldId id="1225"/>
            <p14:sldId id="1247"/>
            <p14:sldId id="1248"/>
            <p14:sldId id="1226"/>
            <p14:sldId id="1249"/>
            <p14:sldId id="1228"/>
            <p14:sldId id="1252"/>
            <p14:sldId id="1250"/>
            <p14:sldId id="1253"/>
            <p14:sldId id="1254"/>
            <p14:sldId id="1255"/>
            <p14:sldId id="12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1719C"/>
    <a:srgbClr val="B2B2B2"/>
    <a:srgbClr val="FF6969"/>
    <a:srgbClr val="E14747"/>
    <a:srgbClr val="DB2525"/>
    <a:srgbClr val="E24E4E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890" autoAdjust="0"/>
    <p:restoredTop sz="96412" autoAdjust="0"/>
  </p:normalViewPr>
  <p:slideViewPr>
    <p:cSldViewPr snapToGrid="0">
      <p:cViewPr varScale="1">
        <p:scale>
          <a:sx n="55" d="100"/>
          <a:sy n="55" d="100"/>
        </p:scale>
        <p:origin x="9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slide" Target="slides/slide22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slide" Target="slides/slide225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slide" Target="slides/slide226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29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230" Type="http://schemas.openxmlformats.org/officeDocument/2006/relationships/presProps" Target="presProps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openxmlformats.org/officeDocument/2006/relationships/slide" Target="slides/slide218.xml"/><Relationship Id="rId225" Type="http://schemas.openxmlformats.org/officeDocument/2006/relationships/slide" Target="slides/slide223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6" Type="http://schemas.openxmlformats.org/officeDocument/2006/relationships/slide" Target="slides/slide24.xml"/><Relationship Id="rId231" Type="http://schemas.openxmlformats.org/officeDocument/2006/relationships/viewProps" Target="viewProps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32" Type="http://schemas.openxmlformats.org/officeDocument/2006/relationships/theme" Target="theme/theme1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tableStyles" Target="tableStyles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34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r Lone" userId="f595d8b7-38d8-4368-969a-4ad494059bb7" providerId="ADAL" clId="{E0E16113-901A-4A01-9C3D-F8DE818BA8E5}"/>
    <pc:docChg chg="addSld delSld modSld modSection">
      <pc:chgData name="Umar Lone" userId="f595d8b7-38d8-4368-969a-4ad494059bb7" providerId="ADAL" clId="{E0E16113-901A-4A01-9C3D-F8DE818BA8E5}" dt="2020-05-18T12:07:14.092" v="21"/>
      <pc:docMkLst>
        <pc:docMk/>
      </pc:docMkLst>
      <pc:sldChg chg="modSp add mod">
        <pc:chgData name="Umar Lone" userId="f595d8b7-38d8-4368-969a-4ad494059bb7" providerId="ADAL" clId="{E0E16113-901A-4A01-9C3D-F8DE818BA8E5}" dt="2020-05-08T12:57:18.455" v="20" actId="20577"/>
        <pc:sldMkLst>
          <pc:docMk/>
          <pc:sldMk cId="3793786949" sldId="883"/>
        </pc:sldMkLst>
        <pc:spChg chg="mod">
          <ac:chgData name="Umar Lone" userId="f595d8b7-38d8-4368-969a-4ad494059bb7" providerId="ADAL" clId="{E0E16113-901A-4A01-9C3D-F8DE818BA8E5}" dt="2020-05-08T12:57:18.455" v="20" actId="20577"/>
          <ac:spMkLst>
            <pc:docMk/>
            <pc:sldMk cId="3793786949" sldId="883"/>
            <ac:spMk id="2" creationId="{C090ECB3-D0AB-4638-B2FE-73E6FCF73521}"/>
          </ac:spMkLst>
        </pc:spChg>
      </pc:sldChg>
      <pc:sldChg chg="add">
        <pc:chgData name="Umar Lone" userId="f595d8b7-38d8-4368-969a-4ad494059bb7" providerId="ADAL" clId="{E0E16113-901A-4A01-9C3D-F8DE818BA8E5}" dt="2020-05-18T12:07:14.092" v="21"/>
        <pc:sldMkLst>
          <pc:docMk/>
          <pc:sldMk cId="432030586" sldId="1141"/>
        </pc:sldMkLst>
      </pc:sldChg>
      <pc:sldChg chg="new del">
        <pc:chgData name="Umar Lone" userId="f595d8b7-38d8-4368-969a-4ad494059bb7" providerId="ADAL" clId="{E0E16113-901A-4A01-9C3D-F8DE818BA8E5}" dt="2020-05-08T12:57:09.856" v="2" actId="47"/>
        <pc:sldMkLst>
          <pc:docMk/>
          <pc:sldMk cId="541554918" sldId="1265"/>
        </pc:sldMkLst>
      </pc:sldChg>
    </pc:docChg>
  </pc:docChgLst>
  <pc:docChgLst>
    <pc:chgData name="Umar Lone" userId="f595d8b7-38d8-4368-969a-4ad494059bb7" providerId="ADAL" clId="{9F121F0C-57A9-43B6-BDED-363D8C906580}"/>
    <pc:docChg chg="delSld modSection">
      <pc:chgData name="Umar Lone" userId="f595d8b7-38d8-4368-969a-4ad494059bb7" providerId="ADAL" clId="{9F121F0C-57A9-43B6-BDED-363D8C906580}" dt="2020-05-24T05:54:12.560" v="0" actId="47"/>
      <pc:docMkLst>
        <pc:docMk/>
      </pc:docMkLst>
      <pc:sldChg chg="del">
        <pc:chgData name="Umar Lone" userId="f595d8b7-38d8-4368-969a-4ad494059bb7" providerId="ADAL" clId="{9F121F0C-57A9-43B6-BDED-363D8C906580}" dt="2020-05-24T05:54:12.560" v="0" actId="47"/>
        <pc:sldMkLst>
          <pc:docMk/>
          <pc:sldMk cId="3793786949" sldId="883"/>
        </pc:sldMkLst>
      </pc:sldChg>
    </pc:docChg>
  </pc:docChgLst>
  <pc:docChgLst>
    <pc:chgData name="Umar Lone" userId="f595d8b7-38d8-4368-969a-4ad494059bb7" providerId="ADAL" clId="{94094CC6-E6EA-4FCC-AF31-D4D0F94C54D9}"/>
    <pc:docChg chg="addSld modSld">
      <pc:chgData name="Umar Lone" userId="f595d8b7-38d8-4368-969a-4ad494059bb7" providerId="ADAL" clId="{94094CC6-E6EA-4FCC-AF31-D4D0F94C54D9}" dt="2020-05-24T05:50:42.086" v="0"/>
      <pc:docMkLst>
        <pc:docMk/>
      </pc:docMkLst>
      <pc:sldChg chg="add">
        <pc:chgData name="Umar Lone" userId="f595d8b7-38d8-4368-969a-4ad494059bb7" providerId="ADAL" clId="{94094CC6-E6EA-4FCC-AF31-D4D0F94C54D9}" dt="2020-05-24T05:50:42.086" v="0"/>
        <pc:sldMkLst>
          <pc:docMk/>
          <pc:sldMk cId="3834285576" sldId="665"/>
        </pc:sldMkLst>
      </pc:sldChg>
      <pc:sldChg chg="add">
        <pc:chgData name="Umar Lone" userId="f595d8b7-38d8-4368-969a-4ad494059bb7" providerId="ADAL" clId="{94094CC6-E6EA-4FCC-AF31-D4D0F94C54D9}" dt="2020-05-24T05:50:42.086" v="0"/>
        <pc:sldMkLst>
          <pc:docMk/>
          <pc:sldMk cId="2255062213" sldId="1235"/>
        </pc:sldMkLst>
      </pc:sldChg>
    </pc:docChg>
  </pc:docChgLst>
  <pc:docChgLst>
    <pc:chgData name="Umar Lone" userId="f595d8b7-38d8-4368-969a-4ad494059bb7" providerId="ADAL" clId="{8A724D97-BF73-4AE4-BE3F-2A7A736E5C48}"/>
    <pc:docChg chg="addSld modSld">
      <pc:chgData name="Umar Lone" userId="f595d8b7-38d8-4368-969a-4ad494059bb7" providerId="ADAL" clId="{8A724D97-BF73-4AE4-BE3F-2A7A736E5C48}" dt="2022-07-11T03:09:29.294" v="1"/>
      <pc:docMkLst>
        <pc:docMk/>
      </pc:docMkLst>
      <pc:sldChg chg="add">
        <pc:chgData name="Umar Lone" userId="f595d8b7-38d8-4368-969a-4ad494059bb7" providerId="ADAL" clId="{8A724D97-BF73-4AE4-BE3F-2A7A736E5C48}" dt="2022-07-07T03:08:22.616" v="0"/>
        <pc:sldMkLst>
          <pc:docMk/>
          <pc:sldMk cId="2860365893" sldId="1236"/>
        </pc:sldMkLst>
      </pc:sldChg>
      <pc:sldChg chg="add">
        <pc:chgData name="Umar Lone" userId="f595d8b7-38d8-4368-969a-4ad494059bb7" providerId="ADAL" clId="{8A724D97-BF73-4AE4-BE3F-2A7A736E5C48}" dt="2022-07-11T03:09:29.294" v="1"/>
        <pc:sldMkLst>
          <pc:docMk/>
          <pc:sldMk cId="1830396197" sldId="1276"/>
        </pc:sldMkLst>
      </pc:sldChg>
    </pc:docChg>
  </pc:docChgLst>
  <pc:docChgLst>
    <pc:chgData name="Umar Lone" userId="f595d8b7-38d8-4368-969a-4ad494059bb7" providerId="ADAL" clId="{CE393A49-8A72-4AD7-9226-D44598BD7359}"/>
    <pc:docChg chg="custSel addSld modSld">
      <pc:chgData name="Umar Lone" userId="f595d8b7-38d8-4368-969a-4ad494059bb7" providerId="ADAL" clId="{CE393A49-8A72-4AD7-9226-D44598BD7359}" dt="2019-03-02T04:16:39.304" v="1" actId="27636"/>
      <pc:docMkLst>
        <pc:docMk/>
      </pc:docMkLst>
      <pc:sldChg chg="modSp">
        <pc:chgData name="Umar Lone" userId="f595d8b7-38d8-4368-969a-4ad494059bb7" providerId="ADAL" clId="{CE393A49-8A72-4AD7-9226-D44598BD7359}" dt="2019-03-02T04:16:39.304" v="1" actId="27636"/>
        <pc:sldMkLst>
          <pc:docMk/>
          <pc:sldMk cId="3523550201" sldId="424"/>
        </pc:sldMkLst>
        <pc:spChg chg="mod">
          <ac:chgData name="Umar Lone" userId="f595d8b7-38d8-4368-969a-4ad494059bb7" providerId="ADAL" clId="{CE393A49-8A72-4AD7-9226-D44598BD7359}" dt="2019-03-02T04:16:39.304" v="1" actId="27636"/>
          <ac:spMkLst>
            <pc:docMk/>
            <pc:sldMk cId="3523550201" sldId="424"/>
            <ac:spMk id="3" creationId="{00000000-0000-0000-0000-000000000000}"/>
          </ac:spMkLst>
        </pc:spChg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2826780463" sldId="454"/>
        </pc:sldMkLst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3651301639" sldId="455"/>
        </pc:sldMkLst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822118708" sldId="456"/>
        </pc:sldMkLst>
      </pc:sldChg>
    </pc:docChg>
  </pc:docChgLst>
  <pc:docChgLst>
    <pc:chgData name="Umar Lone" userId="f595d8b7-38d8-4368-969a-4ad494059bb7" providerId="ADAL" clId="{86FD78EC-30AB-4E07-8AD3-CF514F9BDBF9}"/>
    <pc:docChg chg="custSel addSld modSld">
      <pc:chgData name="Umar Lone" userId="f595d8b7-38d8-4368-969a-4ad494059bb7" providerId="ADAL" clId="{86FD78EC-30AB-4E07-8AD3-CF514F9BDBF9}" dt="2020-08-30T16:00:09.421" v="1" actId="478"/>
      <pc:docMkLst>
        <pc:docMk/>
      </pc:docMkLst>
      <pc:sldChg chg="delSp add mod">
        <pc:chgData name="Umar Lone" userId="f595d8b7-38d8-4368-969a-4ad494059bb7" providerId="ADAL" clId="{86FD78EC-30AB-4E07-8AD3-CF514F9BDBF9}" dt="2020-08-30T16:00:09.421" v="1" actId="478"/>
        <pc:sldMkLst>
          <pc:docMk/>
          <pc:sldMk cId="1450442955" sldId="1222"/>
        </pc:sldMkLst>
        <pc:spChg chg="del">
          <ac:chgData name="Umar Lone" userId="f595d8b7-38d8-4368-969a-4ad494059bb7" providerId="ADAL" clId="{86FD78EC-30AB-4E07-8AD3-CF514F9BDBF9}" dt="2020-08-30T16:00:09.421" v="1" actId="478"/>
          <ac:spMkLst>
            <pc:docMk/>
            <pc:sldMk cId="1450442955" sldId="1222"/>
            <ac:spMk id="4" creationId="{EA9BEC05-9DC0-49DF-8FB5-E57E81129B93}"/>
          </ac:spMkLst>
        </pc:spChg>
      </pc:sldChg>
    </pc:docChg>
  </pc:docChgLst>
  <pc:docChgLst>
    <pc:chgData name="Umar Lone" userId="f595d8b7-38d8-4368-969a-4ad494059bb7" providerId="ADAL" clId="{4D8B22A0-32CB-44AB-9A23-BBDDC172D0F2}"/>
    <pc:docChg chg="delSld addSection delSection modSection">
      <pc:chgData name="Umar Lone" userId="f595d8b7-38d8-4368-969a-4ad494059bb7" providerId="ADAL" clId="{4D8B22A0-32CB-44AB-9A23-BBDDC172D0F2}" dt="2020-11-06T10:23:22.910" v="5" actId="47"/>
      <pc:docMkLst>
        <pc:docMk/>
      </pc:docMkLst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63029541" sldId="259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221935313" sldId="260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693194793" sldId="261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272056658" sldId="26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416689706" sldId="26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152702329" sldId="26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170694878" sldId="265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510357787" sldId="266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791062354" sldId="267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023876847" sldId="268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634138422" sldId="269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282076343" sldId="270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86853591" sldId="27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278906633" sldId="27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494850752" sldId="27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252063545" sldId="281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618622137" sldId="28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875815646" sldId="28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41075161" sldId="28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096366946" sldId="287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005348615" sldId="288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40738777" sldId="290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066514139" sldId="291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32986732" sldId="29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330487245" sldId="29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763309626" sldId="29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280230692" sldId="295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580983893" sldId="296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595531907" sldId="297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051486867" sldId="298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947244879" sldId="299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672508175" sldId="300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348542659" sldId="301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065908219" sldId="30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335929011" sldId="30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260802695" sldId="30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188848849" sldId="305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488693967" sldId="331"/>
        </pc:sldMkLst>
      </pc:sldChg>
      <pc:sldChg chg="del">
        <pc:chgData name="Umar Lone" userId="f595d8b7-38d8-4368-969a-4ad494059bb7" providerId="ADAL" clId="{4D8B22A0-32CB-44AB-9A23-BBDDC172D0F2}" dt="2020-11-06T10:23:22.910" v="5" actId="47"/>
        <pc:sldMkLst>
          <pc:docMk/>
          <pc:sldMk cId="3979714391" sldId="347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815490314" sldId="348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460429293" sldId="449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667386819" sldId="450"/>
        </pc:sldMkLst>
      </pc:sldChg>
      <pc:sldChg chg="del">
        <pc:chgData name="Umar Lone" userId="f595d8b7-38d8-4368-969a-4ad494059bb7" providerId="ADAL" clId="{4D8B22A0-32CB-44AB-9A23-BBDDC172D0F2}" dt="2020-11-06T10:23:18.169" v="4" actId="47"/>
        <pc:sldMkLst>
          <pc:docMk/>
          <pc:sldMk cId="432030586" sldId="1141"/>
        </pc:sldMkLst>
      </pc:sldChg>
    </pc:docChg>
  </pc:docChgLst>
  <pc:docChgLst>
    <pc:chgData name="Umar Lone" userId="f595d8b7-38d8-4368-969a-4ad494059bb7" providerId="ADAL" clId="{5C4F873A-0250-40D8-B3FC-1551AC8B00D6}"/>
    <pc:docChg chg="modSld">
      <pc:chgData name="Umar Lone" userId="f595d8b7-38d8-4368-969a-4ad494059bb7" providerId="ADAL" clId="{5C4F873A-0250-40D8-B3FC-1551AC8B00D6}" dt="2020-08-12T08:27:06.005" v="2"/>
      <pc:docMkLst>
        <pc:docMk/>
      </pc:docMkLst>
      <pc:sldChg chg="modSp mod">
        <pc:chgData name="Umar Lone" userId="f595d8b7-38d8-4368-969a-4ad494059bb7" providerId="ADAL" clId="{5C4F873A-0250-40D8-B3FC-1551AC8B00D6}" dt="2020-08-12T08:27:06.005" v="2"/>
        <pc:sldMkLst>
          <pc:docMk/>
          <pc:sldMk cId="432030586" sldId="1141"/>
        </pc:sldMkLst>
        <pc:spChg chg="mod">
          <ac:chgData name="Umar Lone" userId="f595d8b7-38d8-4368-969a-4ad494059bb7" providerId="ADAL" clId="{5C4F873A-0250-40D8-B3FC-1551AC8B00D6}" dt="2020-08-12T08:26:28.486" v="1" actId="14100"/>
          <ac:spMkLst>
            <pc:docMk/>
            <pc:sldMk cId="432030586" sldId="1141"/>
            <ac:spMk id="8" creationId="{1D6BB451-BA74-4133-91F8-55A2CFB6D67F}"/>
          </ac:spMkLst>
        </pc:spChg>
        <pc:spChg chg="mod">
          <ac:chgData name="Umar Lone" userId="f595d8b7-38d8-4368-969a-4ad494059bb7" providerId="ADAL" clId="{5C4F873A-0250-40D8-B3FC-1551AC8B00D6}" dt="2020-08-12T08:27:06.005" v="2"/>
          <ac:spMkLst>
            <pc:docMk/>
            <pc:sldMk cId="432030586" sldId="1141"/>
            <ac:spMk id="11" creationId="{DC5FC0C5-76BC-471A-A432-F7A9A90B88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40F57-89E1-4E21-84F9-A4AD1E8D7C0E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4D073-159D-4DEC-AEF1-82F8BF4D3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9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/>
              <a:t>Blueprint/template/recipe that builds a specific type of object</a:t>
            </a:r>
          </a:p>
          <a:p>
            <a:r>
              <a:rPr lang="en-IN" sz="1200" dirty="0"/>
              <a:t>Represents an abstraction of an object</a:t>
            </a:r>
          </a:p>
          <a:p>
            <a:r>
              <a:rPr lang="en-IN" sz="1200" dirty="0"/>
              <a:t>Every object is built from the class through instantiation</a:t>
            </a:r>
          </a:p>
          <a:p>
            <a:r>
              <a:rPr lang="en-IN" sz="1200" dirty="0"/>
              <a:t>Every object is therefore, an instance of a class</a:t>
            </a:r>
          </a:p>
          <a:p>
            <a:r>
              <a:rPr lang="en-IN" sz="1200" dirty="0"/>
              <a:t>A class can have many instances (objects)</a:t>
            </a:r>
          </a:p>
          <a:p>
            <a:r>
              <a:rPr lang="en-IN" sz="1200" dirty="0"/>
              <a:t>The objects operate independently of each other</a:t>
            </a:r>
          </a:p>
          <a:p>
            <a:r>
              <a:rPr lang="en-IN" sz="1200" dirty="0"/>
              <a:t>A class should do only ONE thing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4D073-159D-4DEC-AEF1-82F8BF4D33A0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3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4D073-159D-4DEC-AEF1-82F8BF4D33A0}" type="slidenum">
              <a:rPr lang="en-IN" smtClean="0"/>
              <a:t>114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22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907972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320" b="0">
                <a:solidFill>
                  <a:schemeClr val="accent1">
                    <a:lumMod val="75000"/>
                  </a:schemeClr>
                </a:solidFill>
                <a:effectLst>
                  <a:outerShdw blurRad="63500" sx="101000" sy="101000" algn="ctr" rotWithShape="0">
                    <a:prstClr val="black">
                      <a:alpha val="20000"/>
                    </a:prstClr>
                  </a:outerShdw>
                </a:effectLst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BD4B-E5BB-4D97-9034-225639476278}" type="datetime1">
              <a:rPr lang="en-IN" smtClean="0"/>
              <a:t>11-07-2022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2178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ADAD-107A-4111-A3BA-580569617DDB}" type="datetime1">
              <a:rPr lang="en-IN" smtClean="0"/>
              <a:t>11-07-2022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6509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D4CB-8FAF-4453-8D41-5126F8EEF6AD}" type="datetime1">
              <a:rPr lang="en-IN" smtClean="0"/>
              <a:t>11-07-2022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0539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93E7-36CC-4C85-A780-06BF37E7F075}" type="datetime1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1881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166B-3D41-48D5-AE58-AA3A2B66F8D4}" type="datetime1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96261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BB46-A097-460B-A05B-C2FE1D7F3951}" type="datetime1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98056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29BC-4C68-4D61-A929-C7FC9DE60933}" type="datetime1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5716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D56-FBFE-4447-85A7-DC48B15DE394}" type="datetime1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2567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F854-C166-49CE-8388-EE281374DBC1}" type="datetime1">
              <a:rPr lang="en-IN" smtClean="0"/>
              <a:t>11-07-2022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24488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C0B-8B1B-44F9-AB22-8855615D68D6}" type="datetime1">
              <a:rPr lang="en-IN" smtClean="0"/>
              <a:t>11-07-2022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822619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1DB-6CF9-4DB5-AE4F-8560CAC5FD5E}" type="datetime1">
              <a:rPr lang="en-IN" smtClean="0"/>
              <a:t>11-07-2022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17320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32A4-F5CD-4BC7-BDCA-7997E8590124}" type="datetime1">
              <a:rPr lang="en-IN" smtClean="0"/>
              <a:t>11-07-2022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0392"/>
            <a:ext cx="3860800" cy="36385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68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r>
              <a:rPr lang="en-IN"/>
              <a:t>Umar Lone</a:t>
            </a:r>
          </a:p>
        </p:txBody>
      </p:sp>
    </p:spTree>
    <p:extLst>
      <p:ext uri="{BB962C8B-B14F-4D97-AF65-F5344CB8AC3E}">
        <p14:creationId xmlns:p14="http://schemas.microsoft.com/office/powerpoint/2010/main" val="116690096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7C1D-3F09-455B-BD31-A772B36EDE3D}" type="datetime1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919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1052-5586-4E17-931E-B645FBF56708}" type="datetime1">
              <a:rPr lang="en-IN" smtClean="0"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07650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E059-3A4B-42A5-B600-B94B8F2D00BF}" type="datetime1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160535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4446-3A00-44EC-B053-5048BEEB8056}" type="datetime1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811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FCF1-F3D7-4380-A2AA-B6127475810F}" type="datetime1">
              <a:rPr lang="en-IN" smtClean="0"/>
              <a:t>11-07-2022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17715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2A7-7CB7-40D3-A4F4-6D13099726FB}" type="datetime1">
              <a:rPr lang="en-IN" smtClean="0"/>
              <a:t>11-07-2022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7203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6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261E-BD26-4E24-9B04-AC6CDCEC933C}" type="datetime1">
              <a:rPr lang="en-IN" smtClean="0"/>
              <a:t>11-07-2022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081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3BDE-618A-4A88-92AA-73058EFB50BD}" type="datetime1">
              <a:rPr lang="en-IN" smtClean="0"/>
              <a:t>11-07-2022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741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17CF-9AF2-47B2-9F4D-3DE571954D44}" type="datetime1">
              <a:rPr lang="en-IN" smtClean="0"/>
              <a:t>11-07-2022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0045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5" y="273052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5" y="1435104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A3BB-250E-4FDF-AC94-6B53331BBAEF}" type="datetime1">
              <a:rPr lang="en-IN" smtClean="0"/>
              <a:t>11-07-2022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977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257-3EA4-4C10-8C84-FE744FC41692}" type="datetime1">
              <a:rPr lang="en-IN" smtClean="0"/>
              <a:t>11-07-2022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9382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6545"/>
            <a:ext cx="12192000" cy="54852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00" y="6353102"/>
            <a:ext cx="2844800" cy="36512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l">
              <a:defRPr lang="en-US" sz="1200" b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fld id="{71A368AA-249C-4607-9F9A-000FEE9FAEB7}" type="datetime1">
              <a:rPr lang="en-IN" smtClean="0"/>
              <a:t>11-07-2022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251" y="6353102"/>
            <a:ext cx="677949" cy="36512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200" b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" y="1371600"/>
            <a:ext cx="10972800" cy="0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66400" y="6714246"/>
            <a:ext cx="1625600" cy="18947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b"/>
          <a:lstStyle>
            <a:defPPr>
              <a:defRPr lang="en-US"/>
            </a:defPPr>
            <a:lvl1pPr algn="r"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 algn="r"/>
            <a:r>
              <a:rPr lang="en-US" sz="720" dirty="0"/>
              <a:t>Umar Lone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64800" y="13071"/>
            <a:ext cx="1761717" cy="41452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20" b="1" dirty="0"/>
              <a:t>Poash</a:t>
            </a:r>
            <a:r>
              <a:rPr lang="en-US" sz="1320" b="0" dirty="0"/>
              <a:t>™ </a:t>
            </a:r>
            <a:r>
              <a:rPr lang="en-US" sz="960" b="0" dirty="0"/>
              <a:t>Technologies</a:t>
            </a:r>
            <a:endParaRPr lang="en-US" sz="1320" b="0" dirty="0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0464800" y="123398"/>
            <a:ext cx="337032" cy="288082"/>
            <a:chOff x="7773763" y="26631"/>
            <a:chExt cx="353849" cy="336063"/>
          </a:xfrm>
        </p:grpSpPr>
        <p:sp>
          <p:nvSpPr>
            <p:cNvPr id="12" name="Teardrop 11"/>
            <p:cNvSpPr/>
            <p:nvPr/>
          </p:nvSpPr>
          <p:spPr>
            <a:xfrm rot="17659996">
              <a:off x="7893608" y="152389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Teardrop 12"/>
            <p:cNvSpPr/>
            <p:nvPr/>
          </p:nvSpPr>
          <p:spPr>
            <a:xfrm rot="10471268">
              <a:off x="7906322" y="26631"/>
              <a:ext cx="100240" cy="89009"/>
            </a:xfrm>
            <a:prstGeom prst="teardrop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4" name="Teardrop 13"/>
            <p:cNvSpPr/>
            <p:nvPr/>
          </p:nvSpPr>
          <p:spPr>
            <a:xfrm rot="3094758">
              <a:off x="7780043" y="74295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3049277">
              <a:off x="7857991" y="116297"/>
              <a:ext cx="269621" cy="246397"/>
            </a:xfrm>
            <a:prstGeom prst="arc">
              <a:avLst/>
            </a:prstGeom>
            <a:ln w="12700">
              <a:solidFill>
                <a:srgbClr val="70AC2E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0392"/>
            <a:ext cx="3860800" cy="36385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68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r>
              <a:rPr lang="en-IN"/>
              <a:t>Umar Lone</a:t>
            </a:r>
          </a:p>
        </p:txBody>
      </p:sp>
    </p:spTree>
    <p:extLst>
      <p:ext uri="{BB962C8B-B14F-4D97-AF65-F5344CB8AC3E}">
        <p14:creationId xmlns:p14="http://schemas.microsoft.com/office/powerpoint/2010/main" val="303936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 spd="slow">
    <p:push dir="u"/>
  </p:transition>
  <p:hf hdr="0" dt="0"/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rgbClr val="376092"/>
          </a:solidFill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2E2E-BF4A-4C47-A95A-5898D0CAA613}" type="datetime1">
              <a:rPr lang="en-IN" smtClean="0"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10430283" y="13166"/>
            <a:ext cx="1761717" cy="41452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20" b="1" dirty="0" err="1"/>
              <a:t>Poash</a:t>
            </a:r>
            <a:r>
              <a:rPr lang="en-US" sz="1320" b="0" dirty="0"/>
              <a:t>® </a:t>
            </a:r>
            <a:r>
              <a:rPr lang="en-US" sz="960" b="0" dirty="0"/>
              <a:t>Technologies</a:t>
            </a:r>
            <a:endParaRPr lang="en-US" sz="1320" b="0" dirty="0"/>
          </a:p>
        </p:txBody>
      </p:sp>
    </p:spTree>
    <p:extLst>
      <p:ext uri="{BB962C8B-B14F-4D97-AF65-F5344CB8AC3E}">
        <p14:creationId xmlns:p14="http://schemas.microsoft.com/office/powerpoint/2010/main" val="22322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files/papers/p0636r0.html" TargetMode="External"/><Relationship Id="rId1" Type="http://schemas.openxmlformats.org/officeDocument/2006/relationships/slideLayout" Target="../slideLayouts/slideLayout1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Complete Modern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C++98/11/14/17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1719E-3A7F-459E-B58E-8DA9B67C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04373-DFB6-4374-94A4-2069416C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7956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ISO Standard Committee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Responsible for adding new features to C++</a:t>
            </a:r>
          </a:p>
          <a:p>
            <a:r>
              <a:rPr lang="en-IN" dirty="0"/>
              <a:t>Has members from all over the world</a:t>
            </a:r>
          </a:p>
          <a:p>
            <a:r>
              <a:rPr lang="en-IN" dirty="0"/>
              <a:t>Some are representatives of their companies (Microsoft, Google, IBM,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r>
              <a:rPr lang="en-IN" dirty="0"/>
              <a:t>Published first standard in 1998, followed by a minor revision in 2003</a:t>
            </a:r>
          </a:p>
          <a:p>
            <a:r>
              <a:rPr lang="en-IN" dirty="0"/>
              <a:t>Major change in 2011, with lots of new features</a:t>
            </a:r>
          </a:p>
          <a:p>
            <a:r>
              <a:rPr lang="en-IN" dirty="0"/>
              <a:t>2014 added a minor change, mostly enhancements</a:t>
            </a:r>
          </a:p>
        </p:txBody>
      </p:sp>
    </p:spTree>
    <p:extLst>
      <p:ext uri="{BB962C8B-B14F-4D97-AF65-F5344CB8AC3E}">
        <p14:creationId xmlns:p14="http://schemas.microsoft.com/office/powerpoint/2010/main" val="3618622137"/>
      </p:ext>
    </p:extLst>
  </p:cSld>
  <p:clrMapOvr>
    <a:masterClrMapping/>
  </p:clrMapOvr>
  <p:transition spd="slow">
    <p:push dir="u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E2D5-A283-4B27-B036-28CA6CC0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weak_ptr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E5EAB-BAE4-4972-BA9A-4FBAF0D348CB}"/>
              </a:ext>
            </a:extLst>
          </p:cNvPr>
          <p:cNvSpPr txBox="1"/>
          <p:nvPr/>
        </p:nvSpPr>
        <p:spPr>
          <a:xfrm>
            <a:off x="838200" y="2081720"/>
            <a:ext cx="350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std::</a:t>
            </a:r>
            <a:r>
              <a:rPr lang="en-IN" dirty="0" err="1"/>
              <a:t>shared_ptr</a:t>
            </a:r>
            <a:r>
              <a:rPr lang="en-IN" dirty="0"/>
              <a:t>&lt;int&gt; p{new int{5}} 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42F3DB-F9B7-428B-8919-F8D6AB64AE8E}"/>
              </a:ext>
            </a:extLst>
          </p:cNvPr>
          <p:cNvSpPr/>
          <p:nvPr/>
        </p:nvSpPr>
        <p:spPr>
          <a:xfrm>
            <a:off x="9112519" y="1667332"/>
            <a:ext cx="1344893" cy="4377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124B047-1C73-4394-8AB3-BCC81DF477E2}"/>
              </a:ext>
            </a:extLst>
          </p:cNvPr>
          <p:cNvSpPr/>
          <p:nvPr/>
        </p:nvSpPr>
        <p:spPr>
          <a:xfrm>
            <a:off x="6635326" y="1296945"/>
            <a:ext cx="1760528" cy="968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041F6-C08F-4F24-B121-3C2D7510248F}"/>
              </a:ext>
            </a:extLst>
          </p:cNvPr>
          <p:cNvSpPr/>
          <p:nvPr/>
        </p:nvSpPr>
        <p:spPr>
          <a:xfrm>
            <a:off x="6666527" y="2340474"/>
            <a:ext cx="361884" cy="3584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32735-49AF-4B5B-A922-0201E64313D6}"/>
              </a:ext>
            </a:extLst>
          </p:cNvPr>
          <p:cNvSpPr txBox="1"/>
          <p:nvPr/>
        </p:nvSpPr>
        <p:spPr>
          <a:xfrm>
            <a:off x="8979518" y="1223443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Memory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E8E32-FA7F-4E0D-9EB4-9670769DBD29}"/>
              </a:ext>
            </a:extLst>
          </p:cNvPr>
          <p:cNvSpPr txBox="1"/>
          <p:nvPr/>
        </p:nvSpPr>
        <p:spPr>
          <a:xfrm>
            <a:off x="5222154" y="1777918"/>
            <a:ext cx="12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shared_ptr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2CB0D-7651-424C-BBCB-8FDDA9FBAEB1}"/>
              </a:ext>
            </a:extLst>
          </p:cNvPr>
          <p:cNvSpPr txBox="1"/>
          <p:nvPr/>
        </p:nvSpPr>
        <p:spPr>
          <a:xfrm>
            <a:off x="7088016" y="2404885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block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68E944-986D-4DBF-80A6-02509688DE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847469" y="2028982"/>
            <a:ext cx="0" cy="31149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0C3A91-E704-4B1B-8977-D24BBC98B3A8}"/>
              </a:ext>
            </a:extLst>
          </p:cNvPr>
          <p:cNvSpPr txBox="1"/>
          <p:nvPr/>
        </p:nvSpPr>
        <p:spPr>
          <a:xfrm>
            <a:off x="7266975" y="3499882"/>
            <a:ext cx="107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weak_ptr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347E5339-AEF7-436F-B0BB-24FD8963E79B}"/>
              </a:ext>
            </a:extLst>
          </p:cNvPr>
          <p:cNvSpPr/>
          <p:nvPr/>
        </p:nvSpPr>
        <p:spPr>
          <a:xfrm rot="16200000">
            <a:off x="6448233" y="3373173"/>
            <a:ext cx="798471" cy="6227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83C56C-3A80-4A95-85D6-DDFB03C366B8}"/>
              </a:ext>
            </a:extLst>
          </p:cNvPr>
          <p:cNvCxnSpPr>
            <a:cxnSpLocks/>
          </p:cNvCxnSpPr>
          <p:nvPr/>
        </p:nvCxnSpPr>
        <p:spPr>
          <a:xfrm flipV="1">
            <a:off x="6847469" y="2689544"/>
            <a:ext cx="0" cy="59576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510B19-85F4-4499-B94D-B315E83E4701}"/>
              </a:ext>
            </a:extLst>
          </p:cNvPr>
          <p:cNvSpPr txBox="1"/>
          <p:nvPr/>
        </p:nvSpPr>
        <p:spPr>
          <a:xfrm>
            <a:off x="838200" y="2618096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p.reset</a:t>
            </a:r>
            <a:r>
              <a:rPr lang="en-IN" dirty="0"/>
              <a:t>()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2BBDC3-4DC2-4B24-BFC2-D566F9974F7C}"/>
              </a:ext>
            </a:extLst>
          </p:cNvPr>
          <p:cNvSpPr txBox="1"/>
          <p:nvPr/>
        </p:nvSpPr>
        <p:spPr>
          <a:xfrm>
            <a:off x="820997" y="2335011"/>
            <a:ext cx="274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std::</a:t>
            </a:r>
            <a:r>
              <a:rPr lang="en-IN" dirty="0" err="1"/>
              <a:t>weak_ptr</a:t>
            </a:r>
            <a:r>
              <a:rPr lang="en-IN" dirty="0"/>
              <a:t>&lt;int&gt; </a:t>
            </a:r>
            <a:r>
              <a:rPr lang="en-IN" dirty="0" err="1"/>
              <a:t>wk</a:t>
            </a:r>
            <a:r>
              <a:rPr lang="en-IN" dirty="0"/>
              <a:t> = p 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1175B-C01C-4398-BA7A-3397B9AD5DE8}"/>
              </a:ext>
            </a:extLst>
          </p:cNvPr>
          <p:cNvSpPr txBox="1"/>
          <p:nvPr/>
        </p:nvSpPr>
        <p:spPr>
          <a:xfrm>
            <a:off x="6613788" y="2330343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B9E201-71DB-408C-B62F-E8894B1B77B0}"/>
              </a:ext>
            </a:extLst>
          </p:cNvPr>
          <p:cNvSpPr txBox="1"/>
          <p:nvPr/>
        </p:nvSpPr>
        <p:spPr>
          <a:xfrm>
            <a:off x="6620656" y="2330343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45180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8" grpId="0"/>
      <p:bldP spid="8" grpId="1"/>
      <p:bldP spid="9" grpId="0"/>
      <p:bldP spid="9" grpId="1"/>
      <p:bldP spid="10" grpId="0"/>
      <p:bldP spid="19" grpId="0"/>
      <p:bldP spid="21" grpId="0" animBg="1"/>
      <p:bldP spid="25" grpId="0"/>
      <p:bldP spid="26" grpId="0"/>
      <p:bldP spid="28" grpId="0"/>
      <p:bldP spid="28" grpId="1"/>
      <p:bldP spid="2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C9F0-F47D-4CA2-B0BE-6596BE29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Reference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6B302C-B072-4575-8FF0-2CCB244326F1}"/>
              </a:ext>
            </a:extLst>
          </p:cNvPr>
          <p:cNvCxnSpPr>
            <a:cxnSpLocks/>
          </p:cNvCxnSpPr>
          <p:nvPr/>
        </p:nvCxnSpPr>
        <p:spPr>
          <a:xfrm>
            <a:off x="8861943" y="3921760"/>
            <a:ext cx="0" cy="6255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D76062-CE10-4423-9943-495B0502F2C2}"/>
              </a:ext>
            </a:extLst>
          </p:cNvPr>
          <p:cNvCxnSpPr>
            <a:cxnSpLocks/>
          </p:cNvCxnSpPr>
          <p:nvPr/>
        </p:nvCxnSpPr>
        <p:spPr>
          <a:xfrm>
            <a:off x="2867534" y="3921760"/>
            <a:ext cx="1" cy="4594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5265F6-5063-4C20-9439-3FE2EE14AF1A}"/>
              </a:ext>
            </a:extLst>
          </p:cNvPr>
          <p:cNvCxnSpPr>
            <a:cxnSpLocks/>
          </p:cNvCxnSpPr>
          <p:nvPr/>
        </p:nvCxnSpPr>
        <p:spPr>
          <a:xfrm flipH="1">
            <a:off x="2867534" y="3927475"/>
            <a:ext cx="599441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2EE9DB-5602-4195-A57C-E4ACF845D41D}"/>
              </a:ext>
            </a:extLst>
          </p:cNvPr>
          <p:cNvSpPr/>
          <p:nvPr/>
        </p:nvSpPr>
        <p:spPr>
          <a:xfrm>
            <a:off x="1880754" y="2079625"/>
            <a:ext cx="1162050" cy="447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/>
              <a:t>emp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496E1-334E-4BA3-8974-557EDAC295AE}"/>
              </a:ext>
            </a:extLst>
          </p:cNvPr>
          <p:cNvSpPr/>
          <p:nvPr/>
        </p:nvSpPr>
        <p:spPr>
          <a:xfrm>
            <a:off x="1880754" y="4397695"/>
            <a:ext cx="1162050" cy="668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CF1EC-48D2-436F-B1FE-AD747AC1A59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61779" y="2527301"/>
            <a:ext cx="0" cy="18538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B1B263-5D41-44D7-BED9-3DD1A12BE03B}"/>
              </a:ext>
            </a:extLst>
          </p:cNvPr>
          <p:cNvCxnSpPr>
            <a:cxnSpLocks/>
          </p:cNvCxnSpPr>
          <p:nvPr/>
        </p:nvCxnSpPr>
        <p:spPr>
          <a:xfrm>
            <a:off x="3385709" y="4916688"/>
            <a:ext cx="0" cy="534399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A7EB90-D05D-4CA5-A039-CA7C773C81F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48404" y="5066349"/>
            <a:ext cx="0" cy="3734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4B105D-8F46-446A-92C7-12B0D5AB8AC9}"/>
              </a:ext>
            </a:extLst>
          </p:cNvPr>
          <p:cNvCxnSpPr>
            <a:cxnSpLocks/>
          </p:cNvCxnSpPr>
          <p:nvPr/>
        </p:nvCxnSpPr>
        <p:spPr>
          <a:xfrm flipH="1">
            <a:off x="3385710" y="5451087"/>
            <a:ext cx="6362694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061DD7-FE18-457F-88F1-1EA323A62C23}"/>
              </a:ext>
            </a:extLst>
          </p:cNvPr>
          <p:cNvSpPr/>
          <p:nvPr/>
        </p:nvSpPr>
        <p:spPr>
          <a:xfrm>
            <a:off x="9167379" y="2079624"/>
            <a:ext cx="1162050" cy="443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err="1"/>
              <a:t>prj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22303-C3BC-4EBB-A05D-C5E11E7956C9}"/>
              </a:ext>
            </a:extLst>
          </p:cNvPr>
          <p:cNvSpPr/>
          <p:nvPr/>
        </p:nvSpPr>
        <p:spPr>
          <a:xfrm>
            <a:off x="9167379" y="4397695"/>
            <a:ext cx="1162050" cy="668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16EC97-08D5-4ACD-B350-6590B847D5C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48404" y="2523561"/>
            <a:ext cx="0" cy="185761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8AE26-BE19-49CA-8601-B8CD1C76FD57}"/>
              </a:ext>
            </a:extLst>
          </p:cNvPr>
          <p:cNvSpPr/>
          <p:nvPr/>
        </p:nvSpPr>
        <p:spPr>
          <a:xfrm>
            <a:off x="2957084" y="4547356"/>
            <a:ext cx="8572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 err="1"/>
              <a:t>m_prj</a:t>
            </a:r>
            <a:endParaRPr lang="en-IN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672E34-5952-4DD4-A7FD-4EFCCA9A2AAB}"/>
              </a:ext>
            </a:extLst>
          </p:cNvPr>
          <p:cNvSpPr/>
          <p:nvPr/>
        </p:nvSpPr>
        <p:spPr>
          <a:xfrm>
            <a:off x="8433318" y="4547356"/>
            <a:ext cx="8572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 err="1"/>
              <a:t>m_emp</a:t>
            </a:r>
            <a:endParaRPr lang="en-IN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2150F41-248C-4192-8807-9C27B8F31DF7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02CE85-F60C-49EC-809E-B7DE263A1AC1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4422D2F-401E-42B0-87CB-62358FD5CE84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95806A-14C5-49D3-94C5-A78407DEC561}"/>
              </a:ext>
            </a:extLst>
          </p:cNvPr>
          <p:cNvSpPr/>
          <p:nvPr/>
        </p:nvSpPr>
        <p:spPr>
          <a:xfrm>
            <a:off x="1536580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63906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5" grpId="0" animBg="1"/>
      <p:bldP spid="5" grpId="1" animBg="1"/>
      <p:bldP spid="8" grpId="0" animBg="1"/>
      <p:bldP spid="14" grpId="0" animBg="1"/>
      <p:bldP spid="15" grpId="0" animBg="1"/>
      <p:bldP spid="48" grpId="0" animBg="1"/>
      <p:bldP spid="49" grpId="0" animBg="1"/>
      <p:bldP spid="50" grpId="0" animBg="1"/>
      <p:bldP spid="50" grpId="1" animBg="1"/>
      <p:bldP spid="51" grpId="0" animBg="1"/>
      <p:bldP spid="51" grpId="1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C9F0-F47D-4CA2-B0BE-6596BE29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Reference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6B302C-B072-4575-8FF0-2CCB244326F1}"/>
              </a:ext>
            </a:extLst>
          </p:cNvPr>
          <p:cNvCxnSpPr>
            <a:cxnSpLocks/>
          </p:cNvCxnSpPr>
          <p:nvPr/>
        </p:nvCxnSpPr>
        <p:spPr>
          <a:xfrm>
            <a:off x="8861943" y="3921760"/>
            <a:ext cx="0" cy="6255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D76062-CE10-4423-9943-495B0502F2C2}"/>
              </a:ext>
            </a:extLst>
          </p:cNvPr>
          <p:cNvCxnSpPr>
            <a:cxnSpLocks/>
          </p:cNvCxnSpPr>
          <p:nvPr/>
        </p:nvCxnSpPr>
        <p:spPr>
          <a:xfrm>
            <a:off x="2867534" y="3921760"/>
            <a:ext cx="1" cy="4594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5265F6-5063-4C20-9439-3FE2EE14AF1A}"/>
              </a:ext>
            </a:extLst>
          </p:cNvPr>
          <p:cNvCxnSpPr>
            <a:cxnSpLocks/>
          </p:cNvCxnSpPr>
          <p:nvPr/>
        </p:nvCxnSpPr>
        <p:spPr>
          <a:xfrm flipH="1">
            <a:off x="2867534" y="3927475"/>
            <a:ext cx="599441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2EE9DB-5602-4195-A57C-E4ACF845D41D}"/>
              </a:ext>
            </a:extLst>
          </p:cNvPr>
          <p:cNvSpPr/>
          <p:nvPr/>
        </p:nvSpPr>
        <p:spPr>
          <a:xfrm>
            <a:off x="1880754" y="2079625"/>
            <a:ext cx="1162050" cy="447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/>
              <a:t>emp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496E1-334E-4BA3-8974-557EDAC295AE}"/>
              </a:ext>
            </a:extLst>
          </p:cNvPr>
          <p:cNvSpPr/>
          <p:nvPr/>
        </p:nvSpPr>
        <p:spPr>
          <a:xfrm>
            <a:off x="1880754" y="4397695"/>
            <a:ext cx="1162050" cy="668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CF1EC-48D2-436F-B1FE-AD747AC1A59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61779" y="2527301"/>
            <a:ext cx="0" cy="18538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B1B263-5D41-44D7-BED9-3DD1A12BE03B}"/>
              </a:ext>
            </a:extLst>
          </p:cNvPr>
          <p:cNvCxnSpPr>
            <a:cxnSpLocks/>
          </p:cNvCxnSpPr>
          <p:nvPr/>
        </p:nvCxnSpPr>
        <p:spPr>
          <a:xfrm>
            <a:off x="3385709" y="4916688"/>
            <a:ext cx="0" cy="53439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A7EB90-D05D-4CA5-A039-CA7C773C81F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48404" y="5066349"/>
            <a:ext cx="0" cy="373421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4B105D-8F46-446A-92C7-12B0D5AB8AC9}"/>
              </a:ext>
            </a:extLst>
          </p:cNvPr>
          <p:cNvCxnSpPr>
            <a:cxnSpLocks/>
          </p:cNvCxnSpPr>
          <p:nvPr/>
        </p:nvCxnSpPr>
        <p:spPr>
          <a:xfrm flipH="1">
            <a:off x="3385710" y="5451087"/>
            <a:ext cx="6362694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061DD7-FE18-457F-88F1-1EA323A62C23}"/>
              </a:ext>
            </a:extLst>
          </p:cNvPr>
          <p:cNvSpPr/>
          <p:nvPr/>
        </p:nvSpPr>
        <p:spPr>
          <a:xfrm>
            <a:off x="9167379" y="2079624"/>
            <a:ext cx="1162050" cy="443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err="1"/>
              <a:t>prj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22303-C3BC-4EBB-A05D-C5E11E7956C9}"/>
              </a:ext>
            </a:extLst>
          </p:cNvPr>
          <p:cNvSpPr/>
          <p:nvPr/>
        </p:nvSpPr>
        <p:spPr>
          <a:xfrm>
            <a:off x="9167379" y="4397695"/>
            <a:ext cx="1162050" cy="668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16EC97-08D5-4ACD-B350-6590B847D5C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48404" y="2523561"/>
            <a:ext cx="0" cy="185761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8AE26-BE19-49CA-8601-B8CD1C76FD57}"/>
              </a:ext>
            </a:extLst>
          </p:cNvPr>
          <p:cNvSpPr/>
          <p:nvPr/>
        </p:nvSpPr>
        <p:spPr>
          <a:xfrm>
            <a:off x="2957084" y="4547356"/>
            <a:ext cx="8572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 err="1"/>
              <a:t>m_prj</a:t>
            </a:r>
            <a:endParaRPr lang="en-IN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672E34-5952-4DD4-A7FD-4EFCCA9A2AAB}"/>
              </a:ext>
            </a:extLst>
          </p:cNvPr>
          <p:cNvSpPr/>
          <p:nvPr/>
        </p:nvSpPr>
        <p:spPr>
          <a:xfrm>
            <a:off x="8433318" y="4547356"/>
            <a:ext cx="8572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 err="1"/>
              <a:t>m_emp</a:t>
            </a:r>
            <a:endParaRPr lang="en-IN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2150F41-248C-4192-8807-9C27B8F31DF7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02CE85-F60C-49EC-809E-B7DE263A1AC1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4422D2F-401E-42B0-87CB-62358FD5CE84}"/>
              </a:ext>
            </a:extLst>
          </p:cNvPr>
          <p:cNvSpPr/>
          <p:nvPr/>
        </p:nvSpPr>
        <p:spPr>
          <a:xfrm>
            <a:off x="10346567" y="411356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F8C6E9-3239-4966-A16F-8EC743D6EF12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95806A-14C5-49D3-94C5-A78407DEC561}"/>
              </a:ext>
            </a:extLst>
          </p:cNvPr>
          <p:cNvSpPr/>
          <p:nvPr/>
        </p:nvSpPr>
        <p:spPr>
          <a:xfrm>
            <a:off x="1526301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0820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5" grpId="0" animBg="1"/>
      <p:bldP spid="5" grpId="1" animBg="1"/>
      <p:bldP spid="8" grpId="0" animBg="1"/>
      <p:bldP spid="8" grpId="1" animBg="1"/>
      <p:bldP spid="14" grpId="0" animBg="1"/>
      <p:bldP spid="14" grpId="1" animBg="1"/>
      <p:bldP spid="15" grpId="0" animBg="1"/>
      <p:bldP spid="15" grpId="1" animBg="1"/>
      <p:bldP spid="48" grpId="0" animBg="1"/>
      <p:bldP spid="49" grpId="0" animBg="1"/>
      <p:bldP spid="50" grpId="0" animBg="1"/>
      <p:bldP spid="23" grpId="0" animBg="1"/>
      <p:bldP spid="51" grpId="0" animBg="1"/>
      <p:bldP spid="51" grpId="1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System is made up of objects</a:t>
            </a:r>
          </a:p>
          <a:p>
            <a:r>
              <a:rPr lang="en-IN" sz="3600" dirty="0"/>
              <a:t>Object is instance of a class</a:t>
            </a:r>
          </a:p>
          <a:p>
            <a:r>
              <a:rPr lang="en-IN" sz="3600" dirty="0"/>
              <a:t>Classes &amp; objects are related</a:t>
            </a:r>
          </a:p>
          <a:p>
            <a:r>
              <a:rPr lang="en-IN" sz="3600" dirty="0"/>
              <a:t>Collaboration between objects</a:t>
            </a:r>
          </a:p>
          <a:p>
            <a:r>
              <a:rPr lang="en-IN" sz="3600" dirty="0"/>
              <a:t>Define the behaviour of the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B7E3C-A2E8-4ADC-BEB2-108E8F60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64980-03A7-448B-AF83-E1074691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836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2503"/>
          </a:xfrm>
        </p:spPr>
        <p:txBody>
          <a:bodyPr/>
          <a:lstStyle/>
          <a:p>
            <a:r>
              <a:rPr lang="en-IN" dirty="0"/>
              <a:t>Object composed in another object</a:t>
            </a:r>
          </a:p>
          <a:p>
            <a:r>
              <a:rPr lang="en-IN" dirty="0"/>
              <a:t>Represents “has-a” relation</a:t>
            </a:r>
          </a:p>
          <a:p>
            <a:r>
              <a:rPr lang="en-IN" dirty="0"/>
              <a:t>Reuse </a:t>
            </a:r>
            <a:r>
              <a:rPr lang="en-IN" dirty="0" err="1"/>
              <a:t>behavior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Graphic 3" descr="C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1574" y="3562349"/>
            <a:ext cx="3295651" cy="3295651"/>
          </a:xfrm>
          <a:prstGeom prst="rect">
            <a:avLst/>
          </a:prstGeom>
        </p:spPr>
      </p:pic>
      <p:pic>
        <p:nvPicPr>
          <p:cNvPr id="1026" name="Picture 2" descr="engine icon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657" y="4610099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9399" y="3678128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 has an engine and uses its implementation to move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4773" y="3698656"/>
            <a:ext cx="403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 Car{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Engine 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m_Engine</a:t>
            </a:r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;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public: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void Accelerate(){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m_Engine.Intake</a:t>
            </a:r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;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//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IN" sz="2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9D553-293B-484F-A662-4B128196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6214D-2428-49A4-B63F-FBD24505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86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0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4950"/>
          </a:xfrm>
        </p:spPr>
        <p:txBody>
          <a:bodyPr/>
          <a:lstStyle/>
          <a:p>
            <a:r>
              <a:rPr lang="en-IN" dirty="0"/>
              <a:t>Class inherits the features of another class</a:t>
            </a:r>
          </a:p>
          <a:p>
            <a:r>
              <a:rPr lang="en-IN" dirty="0"/>
              <a:t>Reuse &amp; inherit behaviour</a:t>
            </a:r>
          </a:p>
          <a:p>
            <a:r>
              <a:rPr lang="en-IN" dirty="0"/>
              <a:t>Represents “is-a” relationship</a:t>
            </a:r>
          </a:p>
        </p:txBody>
      </p:sp>
      <p:pic>
        <p:nvPicPr>
          <p:cNvPr id="4" name="Graphic 3" descr="C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6812" y="5106987"/>
            <a:ext cx="1269963" cy="1269963"/>
          </a:xfrm>
          <a:prstGeom prst="rect">
            <a:avLst/>
          </a:prstGeom>
        </p:spPr>
      </p:pic>
      <p:pic>
        <p:nvPicPr>
          <p:cNvPr id="5" name="Graphic 4" descr="Do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6355" y="5141930"/>
            <a:ext cx="1269963" cy="1269963"/>
          </a:xfrm>
          <a:prstGeom prst="rect">
            <a:avLst/>
          </a:prstGeom>
        </p:spPr>
      </p:pic>
      <p:pic>
        <p:nvPicPr>
          <p:cNvPr id="6" name="Graphic 5" descr="Shee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899" y="5106987"/>
            <a:ext cx="1269963" cy="1269963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8265298" y="2952750"/>
            <a:ext cx="1202920" cy="13660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Animal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Eat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Speak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Run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839345" y="4318804"/>
            <a:ext cx="4063981" cy="931040"/>
            <a:chOff x="6839345" y="4318804"/>
            <a:chExt cx="4063981" cy="931040"/>
          </a:xfrm>
        </p:grpSpPr>
        <p:cxnSp>
          <p:nvCxnSpPr>
            <p:cNvPr id="9" name="Straight Arrow Connector 8"/>
            <p:cNvCxnSpPr>
              <a:cxnSpLocks/>
              <a:stCxn id="5" idx="0"/>
              <a:endCxn id="7" idx="2"/>
            </p:cNvCxnSpPr>
            <p:nvPr/>
          </p:nvCxnSpPr>
          <p:spPr>
            <a:xfrm flipH="1" flipV="1">
              <a:off x="8866758" y="4318804"/>
              <a:ext cx="4579" cy="82312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39345" y="4781550"/>
              <a:ext cx="406398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 flipV="1">
              <a:off x="10903326" y="4779981"/>
              <a:ext cx="0" cy="468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 flipV="1">
              <a:off x="6839345" y="4781550"/>
              <a:ext cx="0" cy="468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9543B-D524-44D6-A44B-E255322F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55EE7F7-7103-4C38-9FE0-E1DF1043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694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8880" y="2202873"/>
            <a:ext cx="277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&lt;child class&gt;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5331" y="2202873"/>
            <a:ext cx="525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: &lt;access modifier&gt; &lt;base class&gt;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8880" y="3246109"/>
            <a:ext cx="277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i="1" dirty="0"/>
              <a:t>class Dog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9789" y="3246109"/>
            <a:ext cx="525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: public Animal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77196-5633-4622-AB21-B707815A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A51DD-C426-482E-92C7-EDE28717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27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2989" y="2036618"/>
            <a:ext cx="27764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Base{</a:t>
            </a:r>
          </a:p>
          <a:p>
            <a:r>
              <a:rPr lang="en-IN" sz="2800" i="1" dirty="0"/>
              <a:t>private: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MemberA</a:t>
            </a:r>
            <a:endParaRPr lang="en-IN" sz="2800" i="1" dirty="0"/>
          </a:p>
          <a:p>
            <a:r>
              <a:rPr lang="en-IN" sz="2800" i="1" dirty="0"/>
              <a:t>public 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MemberB</a:t>
            </a:r>
            <a:endParaRPr lang="en-IN" sz="2800" i="1" dirty="0"/>
          </a:p>
          <a:p>
            <a:r>
              <a:rPr lang="en-IN" sz="2800" i="1" dirty="0"/>
              <a:t>protected: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MemberC</a:t>
            </a:r>
            <a:endParaRPr lang="en-IN" sz="2800" i="1" dirty="0"/>
          </a:p>
          <a:p>
            <a:r>
              <a:rPr lang="en-IN" sz="2800" i="1" dirty="0"/>
              <a:t>}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96643" y="2959330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Inaccessible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6643" y="3840847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Accessible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5202" y="4564423"/>
            <a:ext cx="181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Accessible only to child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D867B-1DB4-4037-8BFC-18ADAAA2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5E5221-D584-43D3-B57B-51E308CA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86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8880" y="2202873"/>
            <a:ext cx="27764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Base{</a:t>
            </a:r>
          </a:p>
          <a:p>
            <a:r>
              <a:rPr lang="en-IN" sz="2800" i="1" dirty="0"/>
              <a:t>private: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MemberA</a:t>
            </a:r>
            <a:endParaRPr lang="en-IN" sz="2800" i="1" dirty="0"/>
          </a:p>
          <a:p>
            <a:r>
              <a:rPr lang="en-IN" sz="2800" i="1" dirty="0"/>
              <a:t>public 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MemberB</a:t>
            </a:r>
            <a:endParaRPr lang="en-IN" sz="2800" i="1" dirty="0"/>
          </a:p>
          <a:p>
            <a:r>
              <a:rPr lang="en-IN" sz="2800" i="1" dirty="0"/>
              <a:t>protected: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MemberC</a:t>
            </a:r>
            <a:endParaRPr lang="en-IN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099069" y="2202872"/>
            <a:ext cx="38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Child :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8" name="TextBox 7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public Base{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public 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12" name="TextBox 11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 Base{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15" name="TextBox 14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protected Base{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3E1CD-6F52-4D26-A2A8-02E5E369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60E34-359E-4DFD-B9FA-7070A28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63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6567"/>
          </a:xfrm>
        </p:spPr>
        <p:txBody>
          <a:bodyPr/>
          <a:lstStyle/>
          <a:p>
            <a:r>
              <a:rPr lang="en-IN" dirty="0"/>
              <a:t>Constructors execute from base to child</a:t>
            </a:r>
          </a:p>
          <a:p>
            <a:r>
              <a:rPr lang="en-IN" dirty="0"/>
              <a:t>Destructors execute from child to base</a:t>
            </a:r>
          </a:p>
          <a:p>
            <a:r>
              <a:rPr lang="en-IN" dirty="0"/>
              <a:t>Base data members will be part of child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008" y="4009770"/>
            <a:ext cx="2279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class A{</a:t>
            </a:r>
          </a:p>
          <a:p>
            <a:r>
              <a:rPr lang="en-IN" sz="2000" i="1" dirty="0"/>
              <a:t>private:</a:t>
            </a:r>
          </a:p>
          <a:p>
            <a:r>
              <a:rPr lang="en-IN" sz="2000" i="1" dirty="0"/>
              <a:t>	</a:t>
            </a:r>
            <a:r>
              <a:rPr lang="en-IN" sz="2000" i="1" dirty="0" err="1"/>
              <a:t>int</a:t>
            </a:r>
            <a:r>
              <a:rPr lang="en-IN" sz="2000" i="1" dirty="0"/>
              <a:t> x ;</a:t>
            </a:r>
          </a:p>
          <a:p>
            <a:r>
              <a:rPr lang="en-IN" sz="2000" i="1" dirty="0"/>
              <a:t>	float y ;</a:t>
            </a:r>
          </a:p>
          <a:p>
            <a:r>
              <a:rPr lang="en-IN" sz="2000" i="1" dirty="0"/>
              <a:t>//Member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8896" y="4009770"/>
            <a:ext cx="2737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class B : public A{</a:t>
            </a:r>
          </a:p>
          <a:p>
            <a:r>
              <a:rPr lang="en-IN" sz="2000" i="1" dirty="0"/>
              <a:t>private:</a:t>
            </a:r>
          </a:p>
          <a:p>
            <a:r>
              <a:rPr lang="en-IN" sz="2000" i="1" dirty="0"/>
              <a:t>	double d ;</a:t>
            </a:r>
          </a:p>
          <a:p>
            <a:r>
              <a:rPr lang="en-IN" sz="2000" i="1" dirty="0"/>
              <a:t>//Member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8439912" y="4224528"/>
            <a:ext cx="758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8439912" y="4590288"/>
            <a:ext cx="758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439912" y="4956048"/>
            <a:ext cx="758952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</a:t>
            </a:r>
          </a:p>
        </p:txBody>
      </p:sp>
      <p:sp>
        <p:nvSpPr>
          <p:cNvPr id="9" name="Right Brace 8"/>
          <p:cNvSpPr/>
          <p:nvPr/>
        </p:nvSpPr>
        <p:spPr>
          <a:xfrm flipH="1">
            <a:off x="8202168" y="4224528"/>
            <a:ext cx="128016" cy="731520"/>
          </a:xfrm>
          <a:prstGeom prst="rightBrace">
            <a:avLst>
              <a:gd name="adj1" fmla="val 36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671816" y="4407408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9308592" y="4224528"/>
            <a:ext cx="222504" cy="1108681"/>
          </a:xfrm>
          <a:prstGeom prst="rightBrace">
            <a:avLst>
              <a:gd name="adj1" fmla="val 36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585960" y="4590288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048F497-680C-426D-AC1A-00307C5F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40D9380-A677-47B8-9F89-DAB2A3AE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101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is C++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major software companies, in different domains</a:t>
            </a:r>
          </a:p>
          <a:p>
            <a:r>
              <a:rPr lang="en-IN" dirty="0"/>
              <a:t>Majorly chosen for creating high performance software(Facebook, Google, Microsoft, CERN, etc.)</a:t>
            </a:r>
          </a:p>
          <a:p>
            <a:r>
              <a:rPr lang="en-IN" dirty="0"/>
              <a:t>All operating systems, popular software, games</a:t>
            </a:r>
          </a:p>
        </p:txBody>
      </p:sp>
    </p:spTree>
    <p:extLst>
      <p:ext uri="{BB962C8B-B14F-4D97-AF65-F5344CB8AC3E}">
        <p14:creationId xmlns:p14="http://schemas.microsoft.com/office/powerpoint/2010/main" val="2875815646"/>
      </p:ext>
    </p:extLst>
  </p:cSld>
  <p:clrMapOvr>
    <a:masterClrMapping/>
  </p:clrMapOvr>
  <p:transition spd="slow">
    <p:push dir="u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sz="3600" dirty="0"/>
              <a:t>Manage accounts</a:t>
            </a:r>
          </a:p>
          <a:p>
            <a:r>
              <a:rPr lang="en-IN" sz="3600" dirty="0"/>
              <a:t>Customers can perform common operations</a:t>
            </a:r>
          </a:p>
          <a:p>
            <a:r>
              <a:rPr lang="en-IN" sz="3600" dirty="0"/>
              <a:t>Bank can perform administrative tasks</a:t>
            </a:r>
          </a:p>
          <a:p>
            <a:r>
              <a:rPr lang="en-IN" sz="3600" dirty="0"/>
              <a:t>Represent account through Account class</a:t>
            </a:r>
          </a:p>
          <a:p>
            <a:r>
              <a:rPr lang="en-IN" sz="3600" dirty="0"/>
              <a:t>Common implementation for all account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7A3AD-AF1D-472E-8EB0-A2FD5F85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03F4F-E93B-4B34-A688-509585DF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706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Banking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0415" y="1690688"/>
            <a:ext cx="2610196" cy="65670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0415" y="2347393"/>
            <a:ext cx="2610196" cy="12718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name</a:t>
            </a:r>
          </a:p>
          <a:p>
            <a:r>
              <a:rPr lang="en-IN" dirty="0" err="1">
                <a:solidFill>
                  <a:schemeClr val="tx1"/>
                </a:solidFill>
              </a:rPr>
              <a:t>accno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balance</a:t>
            </a:r>
          </a:p>
          <a:p>
            <a:r>
              <a:rPr lang="en-I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0415" y="3619242"/>
            <a:ext cx="2610196" cy="195349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Withdraw</a:t>
            </a:r>
          </a:p>
          <a:p>
            <a:r>
              <a:rPr lang="en-IN" dirty="0">
                <a:solidFill>
                  <a:schemeClr val="tx1"/>
                </a:solidFill>
              </a:rPr>
              <a:t>Deposit</a:t>
            </a:r>
          </a:p>
          <a:p>
            <a:r>
              <a:rPr lang="en-IN" dirty="0" err="1">
                <a:solidFill>
                  <a:schemeClr val="tx1"/>
                </a:solidFill>
              </a:rPr>
              <a:t>GetBalance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AccumulateInterest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GetInterestRate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...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50219" y="2367977"/>
            <a:ext cx="7830588" cy="2143082"/>
            <a:chOff x="2377440" y="2121345"/>
            <a:chExt cx="7830588" cy="2143082"/>
          </a:xfrm>
        </p:grpSpPr>
        <p:sp>
          <p:nvSpPr>
            <p:cNvPr id="8" name="Rectangle 7"/>
            <p:cNvSpPr/>
            <p:nvPr/>
          </p:nvSpPr>
          <p:spPr>
            <a:xfrm>
              <a:off x="2377440" y="3607722"/>
              <a:ext cx="2610196" cy="656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Savings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97832" y="3607722"/>
              <a:ext cx="2610196" cy="656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Checking</a:t>
              </a:r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>
            <a:xfrm flipV="1">
              <a:off x="3707478" y="3044057"/>
              <a:ext cx="0" cy="56366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6130638" y="2121345"/>
              <a:ext cx="257694" cy="282633"/>
            </a:xfrm>
            <a:prstGeom prst="triangl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V="1">
              <a:off x="6259485" y="2403979"/>
              <a:ext cx="0" cy="640078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V="1">
              <a:off x="8828118" y="3036543"/>
              <a:ext cx="0" cy="56366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3707478" y="3044057"/>
              <a:ext cx="5120640" cy="1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6617C-ED95-4FA8-A646-7264BA2E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99D11-1348-410F-A0AB-B2DB45C5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86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Different forms of the function are provided</a:t>
            </a:r>
          </a:p>
          <a:p>
            <a:r>
              <a:rPr lang="en-IN" dirty="0"/>
              <a:t>The call is resolved at compile time or runtime</a:t>
            </a:r>
          </a:p>
          <a:p>
            <a:r>
              <a:rPr lang="en-IN" dirty="0"/>
              <a:t>Runtime polymorphism or dynamic binding</a:t>
            </a:r>
          </a:p>
          <a:p>
            <a:r>
              <a:rPr lang="en-IN" dirty="0"/>
              <a:t>Implemented through virtual mechanism</a:t>
            </a:r>
          </a:p>
          <a:p>
            <a:r>
              <a:rPr lang="en-IN" dirty="0"/>
              <a:t>Compiler inserts code to invoke the correct function at runtime </a:t>
            </a:r>
          </a:p>
          <a:p>
            <a:r>
              <a:rPr lang="en-IN" dirty="0"/>
              <a:t>Automatically generated through the virtual keyword</a:t>
            </a:r>
          </a:p>
          <a:p>
            <a:r>
              <a:rPr lang="en-IN" dirty="0"/>
              <a:t>Such functions are called polymorphic functions</a:t>
            </a:r>
          </a:p>
          <a:p>
            <a:r>
              <a:rPr lang="en-IN" dirty="0"/>
              <a:t>Should be invoked only through a pointer or reference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F31FD-30B9-49F8-91E6-E905DD1F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4A9CA-933D-48B6-AA4A-716D12C0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11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Vtable</a:t>
            </a:r>
            <a:r>
              <a:rPr lang="en-IN" dirty="0"/>
              <a:t> &amp; </a:t>
            </a:r>
            <a:r>
              <a:rPr lang="en-IN" dirty="0" err="1"/>
              <a:t>Vptr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311227" y="1690688"/>
            <a:ext cx="1770973" cy="4594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311227" y="2150153"/>
            <a:ext cx="1770973" cy="14723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sz="1400" dirty="0" err="1">
                <a:solidFill>
                  <a:schemeClr val="tx1"/>
                </a:solidFill>
              </a:rPr>
              <a:t>GetBalance</a:t>
            </a:r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AccumulateInterest</a:t>
            </a:r>
            <a:r>
              <a:rPr lang="en-IN" sz="1400" dirty="0">
                <a:solidFill>
                  <a:schemeClr val="tx1"/>
                </a:solidFill>
              </a:rPr>
              <a:t> 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Withdraw</a:t>
            </a:r>
          </a:p>
          <a:p>
            <a:r>
              <a:rPr lang="en-IN" sz="1400" dirty="0">
                <a:solidFill>
                  <a:schemeClr val="tx1"/>
                </a:solidFill>
              </a:rPr>
              <a:t>Deposit</a:t>
            </a: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GetInterestRate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554896" y="1803853"/>
            <a:ext cx="2513609" cy="1212221"/>
            <a:chOff x="302147" y="1815104"/>
            <a:chExt cx="2513609" cy="1212221"/>
          </a:xfrm>
        </p:grpSpPr>
        <p:sp>
          <p:nvSpPr>
            <p:cNvPr id="6" name="Rectangle 5"/>
            <p:cNvSpPr/>
            <p:nvPr/>
          </p:nvSpPr>
          <p:spPr>
            <a:xfrm>
              <a:off x="406511" y="2183620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</a:t>
              </a:r>
              <a:r>
                <a:rPr lang="en-IN" sz="1400" dirty="0" err="1">
                  <a:solidFill>
                    <a:schemeClr val="bg1"/>
                  </a:solidFill>
                </a:rPr>
                <a:t>AccumulateInterest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6510" y="2464855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&amp;Account::Withdraw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6509" y="2746090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</a:t>
              </a:r>
              <a:r>
                <a:rPr lang="en-IN" sz="1400" dirty="0" err="1">
                  <a:solidFill>
                    <a:schemeClr val="bg1"/>
                  </a:solidFill>
                </a:rPr>
                <a:t>GetInterestRate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2147" y="1815104"/>
              <a:ext cx="19798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Account Virtual Table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6297597" y="4549714"/>
            <a:ext cx="1770973" cy="4594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Savings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7597" y="5009179"/>
            <a:ext cx="1770973" cy="8659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AccumulateInterest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GetInterestRate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5630" y="5031395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&amp;Savings::</a:t>
            </a:r>
            <a:r>
              <a:rPr lang="en-IN" sz="1400" dirty="0" err="1">
                <a:solidFill>
                  <a:schemeClr val="bg1"/>
                </a:solidFill>
              </a:rPr>
              <a:t>AccumulateInterest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45629" y="5312630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&amp;Account::Withdraw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45628" y="5593865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&amp;Savings::</a:t>
            </a:r>
            <a:r>
              <a:rPr lang="en-IN" sz="1400" dirty="0" err="1">
                <a:solidFill>
                  <a:schemeClr val="bg1"/>
                </a:solidFill>
              </a:rPr>
              <a:t>GetInterestRate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41266" y="4662879"/>
            <a:ext cx="1979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Savings Virtual Table</a:t>
            </a:r>
          </a:p>
        </p:txBody>
      </p:sp>
      <p:sp>
        <p:nvSpPr>
          <p:cNvPr id="24" name="Isosceles Triangle 23"/>
          <p:cNvSpPr/>
          <p:nvPr/>
        </p:nvSpPr>
        <p:spPr>
          <a:xfrm>
            <a:off x="7041320" y="3627002"/>
            <a:ext cx="257694" cy="282633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7170167" y="3909636"/>
            <a:ext cx="0" cy="6400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068505" y="2187477"/>
            <a:ext cx="2628797" cy="251017"/>
            <a:chOff x="4134679" y="2198728"/>
            <a:chExt cx="2628797" cy="251017"/>
          </a:xfrm>
        </p:grpSpPr>
        <p:sp>
          <p:nvSpPr>
            <p:cNvPr id="13" name="Rectangle 12"/>
            <p:cNvSpPr/>
            <p:nvPr/>
          </p:nvSpPr>
          <p:spPr>
            <a:xfrm>
              <a:off x="5451511" y="2198728"/>
              <a:ext cx="1311965" cy="251017"/>
            </a:xfrm>
            <a:prstGeom prst="rect">
              <a:avLst/>
            </a:prstGeom>
            <a:solidFill>
              <a:srgbClr val="E24E4E"/>
            </a:solidFill>
            <a:ln>
              <a:solidFill>
                <a:srgbClr val="E1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virtual pointer</a:t>
              </a:r>
            </a:p>
          </p:txBody>
        </p:sp>
        <p:cxnSp>
          <p:nvCxnSpPr>
            <p:cNvPr id="15" name="Straight Arrow Connector 14"/>
            <p:cNvCxnSpPr>
              <a:stCxn id="13" idx="1"/>
              <a:endCxn id="6" idx="3"/>
            </p:cNvCxnSpPr>
            <p:nvPr/>
          </p:nvCxnSpPr>
          <p:spPr>
            <a:xfrm flipH="1">
              <a:off x="4134679" y="2324237"/>
              <a:ext cx="1316832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1BA02-791C-4016-8E07-3C65488F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3AF65-74B6-4CBA-A5A6-BB19C02F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202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0.00039 0.4199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6" y="2243897"/>
            <a:ext cx="5667375" cy="1466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Mechanism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495424"/>
            <a:ext cx="3638550" cy="733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78477" y="2577639"/>
            <a:ext cx="3607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Get the object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Get the virtual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Find the position of the function in </a:t>
            </a:r>
            <a:r>
              <a:rPr lang="en-IN" dirty="0" err="1"/>
              <a:t>vtable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Get the address of the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Invoke the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786" y="2228849"/>
            <a:ext cx="5343525" cy="16573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786" y="2204269"/>
            <a:ext cx="5334000" cy="24098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1473" y="2328093"/>
            <a:ext cx="7353300" cy="2162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801D4-669D-4741-8A14-3B442FB1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2FF04-9DD0-44E9-B20A-C9204AAC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483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At least one pure virtual function</a:t>
            </a:r>
          </a:p>
          <a:p>
            <a:r>
              <a:rPr lang="en-IN" sz="3200" dirty="0"/>
              <a:t>Can contain other members (data, non-virtual functions, etc.)</a:t>
            </a:r>
          </a:p>
          <a:p>
            <a:r>
              <a:rPr lang="en-IN" sz="3200" dirty="0"/>
              <a:t>Cannot be instantiated, but used through a pointer or reference</a:t>
            </a:r>
          </a:p>
          <a:p>
            <a:r>
              <a:rPr lang="en-IN" sz="3200" dirty="0"/>
              <a:t>Establishes a contract with clients</a:t>
            </a:r>
          </a:p>
          <a:p>
            <a:r>
              <a:rPr lang="en-IN" sz="3200" dirty="0"/>
              <a:t>Used for creating interface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55B5B-75E1-46AB-952B-4DDF82F4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3D68B-1264-4987-A617-41639459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162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Pure 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Virtual function marked with =0</a:t>
            </a:r>
          </a:p>
          <a:p>
            <a:r>
              <a:rPr lang="en-IN" sz="3200" dirty="0"/>
              <a:t>Does not have an implementation (optional)</a:t>
            </a:r>
          </a:p>
          <a:p>
            <a:r>
              <a:rPr lang="en-IN" sz="3200" dirty="0"/>
              <a:t>Cannot be invoked (except by derived classes if defined)</a:t>
            </a:r>
          </a:p>
          <a:p>
            <a:r>
              <a:rPr lang="en-IN" sz="3200" dirty="0"/>
              <a:t>No entry in the </a:t>
            </a:r>
            <a:r>
              <a:rPr lang="en-IN" sz="3200" dirty="0" err="1"/>
              <a:t>vtable</a:t>
            </a:r>
            <a:endParaRPr lang="en-IN" sz="3200" dirty="0"/>
          </a:p>
          <a:p>
            <a:r>
              <a:rPr lang="en-IN" sz="3200" dirty="0"/>
              <a:t>Must be overridden by the derived classes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A65E6-0C4B-4E32-AC32-179FDE03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F3529-6D12-4415-8508-31E1B593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616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Multiple Inheritance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C++ allows inheritance from more than one class simultaneously</a:t>
            </a:r>
          </a:p>
          <a:p>
            <a:r>
              <a:rPr lang="en-IN" sz="3200" dirty="0"/>
              <a:t>Known as multiple inheritance</a:t>
            </a:r>
          </a:p>
          <a:p>
            <a:r>
              <a:rPr lang="en-IN" sz="3200" dirty="0"/>
              <a:t>Allows a class to reuse/override behaviours from multiple classes</a:t>
            </a:r>
          </a:p>
          <a:p>
            <a:r>
              <a:rPr lang="en-IN" sz="3200" dirty="0"/>
              <a:t>Multiple inheritance can lead to diamond inheritance</a:t>
            </a:r>
          </a:p>
          <a:p>
            <a:r>
              <a:rPr lang="en-IN" sz="3200" dirty="0"/>
              <a:t>Classes inherit from a common parent (form a diamond shape)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41D10-38AC-42C9-9180-F5761544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E3F16-C2D3-4A70-AE03-4549A655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11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Diamond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0492" y="1607561"/>
            <a:ext cx="1770973" cy="4594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Stream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68496" y="3579377"/>
            <a:ext cx="3409984" cy="1950065"/>
            <a:chOff x="3768496" y="3579377"/>
            <a:chExt cx="3409984" cy="1950065"/>
          </a:xfrm>
        </p:grpSpPr>
        <p:sp>
          <p:nvSpPr>
            <p:cNvPr id="8" name="Rectangle 7"/>
            <p:cNvSpPr/>
            <p:nvPr/>
          </p:nvSpPr>
          <p:spPr>
            <a:xfrm>
              <a:off x="4590492" y="5069978"/>
              <a:ext cx="1770973" cy="459464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IOStream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rot="18997152" flipH="1">
              <a:off x="3768496" y="3579377"/>
              <a:ext cx="1068364" cy="1559657"/>
              <a:chOff x="4915556" y="2089907"/>
              <a:chExt cx="1068364" cy="1559657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2" name="Straight Connector 21"/>
              <p:cNvCxnSpPr>
                <a:cxnSpLocks/>
                <a:stCxn id="21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 rot="2602848">
              <a:off x="6110116" y="3586199"/>
              <a:ext cx="1068364" cy="1559657"/>
              <a:chOff x="4915556" y="2089907"/>
              <a:chExt cx="1068364" cy="1559657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5" name="Straight Connector 24"/>
              <p:cNvCxnSpPr>
                <a:cxnSpLocks/>
                <a:stCxn id="24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6010161" y="1853246"/>
            <a:ext cx="3902370" cy="1943243"/>
            <a:chOff x="6010161" y="1853246"/>
            <a:chExt cx="3902370" cy="1943243"/>
          </a:xfrm>
        </p:grpSpPr>
        <p:sp>
          <p:nvSpPr>
            <p:cNvPr id="7" name="Rectangle 6"/>
            <p:cNvSpPr/>
            <p:nvPr/>
          </p:nvSpPr>
          <p:spPr>
            <a:xfrm>
              <a:off x="6361465" y="3337025"/>
              <a:ext cx="1770973" cy="459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OutputStream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rot="18997152" flipH="1">
              <a:off x="6010161" y="1853246"/>
              <a:ext cx="1068364" cy="1559657"/>
              <a:chOff x="4915556" y="2089907"/>
              <a:chExt cx="1068364" cy="1559657"/>
            </a:xfrm>
          </p:grpSpPr>
          <p:sp>
            <p:nvSpPr>
              <p:cNvPr id="18" name="Isosceles Triangle 17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9" name="Straight Connector 18"/>
              <p:cNvCxnSpPr>
                <a:cxnSpLocks/>
                <a:stCxn id="18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8682190" y="3414213"/>
              <a:ext cx="1230341" cy="334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outstream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682190" y="3084591"/>
              <a:ext cx="1230341" cy="33436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74008" y="1846424"/>
            <a:ext cx="3972977" cy="1950065"/>
            <a:chOff x="974008" y="1846424"/>
            <a:chExt cx="3972977" cy="1950065"/>
          </a:xfrm>
        </p:grpSpPr>
        <p:sp>
          <p:nvSpPr>
            <p:cNvPr id="6" name="Rectangle 5"/>
            <p:cNvSpPr/>
            <p:nvPr/>
          </p:nvSpPr>
          <p:spPr>
            <a:xfrm>
              <a:off x="2819519" y="3337025"/>
              <a:ext cx="1770973" cy="4594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InputStream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 rot="2602848">
              <a:off x="3878621" y="1846424"/>
              <a:ext cx="1068364" cy="1559657"/>
              <a:chOff x="4915556" y="2089907"/>
              <a:chExt cx="1068364" cy="1559657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1" name="Straight Connector 10"/>
              <p:cNvCxnSpPr>
                <a:cxnSpLocks/>
                <a:stCxn id="9" idx="3"/>
                <a:endCxn id="6" idx="0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4" name="Rectangle 33"/>
            <p:cNvSpPr/>
            <p:nvPr/>
          </p:nvSpPr>
          <p:spPr>
            <a:xfrm>
              <a:off x="974008" y="3414213"/>
              <a:ext cx="1230341" cy="3220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instream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74008" y="3096916"/>
              <a:ext cx="1230341" cy="32204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120532" y="4812861"/>
            <a:ext cx="3897604" cy="1614008"/>
            <a:chOff x="7120532" y="4812861"/>
            <a:chExt cx="3897604" cy="1614008"/>
          </a:xfrm>
        </p:grpSpPr>
        <p:grpSp>
          <p:nvGrpSpPr>
            <p:cNvPr id="42" name="Group 41"/>
            <p:cNvGrpSpPr/>
            <p:nvPr/>
          </p:nvGrpSpPr>
          <p:grpSpPr>
            <a:xfrm>
              <a:off x="7120532" y="4812861"/>
              <a:ext cx="1784162" cy="1614008"/>
              <a:chOff x="7120532" y="4812861"/>
              <a:chExt cx="1784162" cy="161400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120533" y="5132526"/>
                <a:ext cx="1230341" cy="3343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err="1">
                    <a:solidFill>
                      <a:schemeClr val="tx1"/>
                    </a:solidFill>
                  </a:rPr>
                  <a:t>outstream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120533" y="4813898"/>
                <a:ext cx="1230341" cy="334367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stream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120532" y="5778693"/>
                <a:ext cx="1230341" cy="32204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instream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120533" y="5463479"/>
                <a:ext cx="1230341" cy="32204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stream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120532" y="6104827"/>
                <a:ext cx="1230341" cy="32204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err="1">
                    <a:solidFill>
                      <a:schemeClr val="tx1"/>
                    </a:solidFill>
                  </a:rPr>
                  <a:t>iostream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ight Brace 36"/>
              <p:cNvSpPr/>
              <p:nvPr/>
            </p:nvSpPr>
            <p:spPr>
              <a:xfrm>
                <a:off x="8682190" y="4812861"/>
                <a:ext cx="222504" cy="1614008"/>
              </a:xfrm>
              <a:prstGeom prst="rightBrace">
                <a:avLst>
                  <a:gd name="adj1" fmla="val 36333"/>
                  <a:gd name="adj2" fmla="val 50000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9038259" y="5446967"/>
              <a:ext cx="19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IOStream</a:t>
              </a:r>
              <a:r>
                <a:rPr lang="en-IN" dirty="0"/>
                <a:t> object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0E048-956F-4158-A333-DEF19959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2D02FD-42D8-4CC4-9AF4-B0570C8E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802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Diamond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0492" y="1607561"/>
            <a:ext cx="1770973" cy="4594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Stream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68496" y="3579377"/>
            <a:ext cx="3409984" cy="1950065"/>
            <a:chOff x="3768496" y="3579377"/>
            <a:chExt cx="3409984" cy="1950065"/>
          </a:xfrm>
        </p:grpSpPr>
        <p:sp>
          <p:nvSpPr>
            <p:cNvPr id="8" name="Rectangle 7"/>
            <p:cNvSpPr/>
            <p:nvPr/>
          </p:nvSpPr>
          <p:spPr>
            <a:xfrm>
              <a:off x="4590492" y="5069978"/>
              <a:ext cx="1770973" cy="459464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IOStream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rot="18997152" flipH="1">
              <a:off x="3768496" y="3579377"/>
              <a:ext cx="1068364" cy="1559657"/>
              <a:chOff x="4915556" y="2089907"/>
              <a:chExt cx="1068364" cy="1559657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2" name="Straight Connector 21"/>
              <p:cNvCxnSpPr>
                <a:cxnSpLocks/>
                <a:stCxn id="21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 rot="2602848">
              <a:off x="6110116" y="3586199"/>
              <a:ext cx="1068364" cy="1559657"/>
              <a:chOff x="4915556" y="2089907"/>
              <a:chExt cx="1068364" cy="1559657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5" name="Straight Connector 24"/>
              <p:cNvCxnSpPr>
                <a:cxnSpLocks/>
                <a:stCxn id="24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86" name="Group 85"/>
          <p:cNvGrpSpPr/>
          <p:nvPr/>
        </p:nvGrpSpPr>
        <p:grpSpPr>
          <a:xfrm>
            <a:off x="7120532" y="5116621"/>
            <a:ext cx="4711732" cy="1392723"/>
            <a:chOff x="7120532" y="5116621"/>
            <a:chExt cx="4711732" cy="1392723"/>
          </a:xfrm>
        </p:grpSpPr>
        <p:sp>
          <p:nvSpPr>
            <p:cNvPr id="30" name="Rectangle 29"/>
            <p:cNvSpPr/>
            <p:nvPr/>
          </p:nvSpPr>
          <p:spPr>
            <a:xfrm>
              <a:off x="7120532" y="5435249"/>
              <a:ext cx="1230341" cy="334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outstream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20532" y="5116621"/>
              <a:ext cx="1230341" cy="33436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20532" y="5778693"/>
              <a:ext cx="1230341" cy="3220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instream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20532" y="6104827"/>
              <a:ext cx="1230341" cy="32204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iostream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7" name="Right Brace 36"/>
            <p:cNvSpPr/>
            <p:nvPr/>
          </p:nvSpPr>
          <p:spPr>
            <a:xfrm>
              <a:off x="9496318" y="5126062"/>
              <a:ext cx="222504" cy="1383282"/>
            </a:xfrm>
            <a:prstGeom prst="rightBrace">
              <a:avLst>
                <a:gd name="adj1" fmla="val 36333"/>
                <a:gd name="adj2" fmla="val 50000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852387" y="5529442"/>
              <a:ext cx="19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IOStream</a:t>
              </a:r>
              <a:r>
                <a:rPr lang="en-IN" dirty="0"/>
                <a:t> object</a:t>
              </a:r>
            </a:p>
          </p:txBody>
        </p: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 flipH="1" flipV="1">
              <a:off x="8350873" y="5126062"/>
              <a:ext cx="727668" cy="23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cxnSpLocks/>
            </p:cNvCxnSpPr>
            <p:nvPr/>
          </p:nvCxnSpPr>
          <p:spPr>
            <a:xfrm flipV="1">
              <a:off x="9078541" y="5126062"/>
              <a:ext cx="0" cy="81365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/>
            <p:cNvSpPr/>
            <p:nvPr/>
          </p:nvSpPr>
          <p:spPr>
            <a:xfrm>
              <a:off x="8260764" y="5816235"/>
              <a:ext cx="447347" cy="216243"/>
            </a:xfrm>
            <a:prstGeom prst="roundRect">
              <a:avLst/>
            </a:prstGeom>
            <a:solidFill>
              <a:srgbClr val="E14747"/>
            </a:solidFill>
            <a:ln>
              <a:solidFill>
                <a:srgbClr val="FF696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err="1"/>
                <a:t>vptr</a:t>
              </a:r>
              <a:endParaRPr lang="en-IN" sz="1050" dirty="0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8251808" y="5494193"/>
              <a:ext cx="447347" cy="216243"/>
            </a:xfrm>
            <a:prstGeom prst="roundRect">
              <a:avLst/>
            </a:prstGeom>
            <a:solidFill>
              <a:srgbClr val="E14747"/>
            </a:solidFill>
            <a:ln>
              <a:solidFill>
                <a:srgbClr val="FF696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err="1"/>
                <a:t>vptr</a:t>
              </a:r>
              <a:endParaRPr lang="en-IN" sz="1050" dirty="0"/>
            </a:p>
          </p:txBody>
        </p: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 flipH="1">
              <a:off x="8714707" y="5939714"/>
              <a:ext cx="36383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cxnSpLocks/>
            </p:cNvCxnSpPr>
            <p:nvPr/>
          </p:nvCxnSpPr>
          <p:spPr>
            <a:xfrm flipH="1">
              <a:off x="8699155" y="5602314"/>
              <a:ext cx="197469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cxnSpLocks/>
            </p:cNvCxnSpPr>
            <p:nvPr/>
          </p:nvCxnSpPr>
          <p:spPr>
            <a:xfrm flipH="1" flipV="1">
              <a:off x="8896624" y="5339726"/>
              <a:ext cx="342" cy="26258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cxnSpLocks/>
            </p:cNvCxnSpPr>
            <p:nvPr/>
          </p:nvCxnSpPr>
          <p:spPr>
            <a:xfrm flipH="1">
              <a:off x="8344277" y="5339726"/>
              <a:ext cx="552347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035615" y="1846424"/>
            <a:ext cx="3911370" cy="1950065"/>
            <a:chOff x="1035615" y="1846424"/>
            <a:chExt cx="3911370" cy="195006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5615" y="1846424"/>
              <a:ext cx="3911370" cy="1950065"/>
              <a:chOff x="1035615" y="1846424"/>
              <a:chExt cx="3911370" cy="1950065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035615" y="1846424"/>
                <a:ext cx="3911370" cy="1950065"/>
                <a:chOff x="1035615" y="1846424"/>
                <a:chExt cx="3911370" cy="1950065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819519" y="3337025"/>
                  <a:ext cx="1770973" cy="45946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000" dirty="0" err="1">
                      <a:solidFill>
                        <a:schemeClr val="tx1"/>
                      </a:solidFill>
                    </a:rPr>
                    <a:t>InputStream</a:t>
                  </a:r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 rot="2602848">
                  <a:off x="3878621" y="1846424"/>
                  <a:ext cx="1068364" cy="1559657"/>
                  <a:chOff x="4915556" y="2089907"/>
                  <a:chExt cx="1068364" cy="1559657"/>
                </a:xfrm>
              </p:grpSpPr>
              <p:sp>
                <p:nvSpPr>
                  <p:cNvPr id="9" name="Isosceles Triangle 8"/>
                  <p:cNvSpPr/>
                  <p:nvPr/>
                </p:nvSpPr>
                <p:spPr>
                  <a:xfrm>
                    <a:off x="5347131" y="2089907"/>
                    <a:ext cx="257694" cy="282633"/>
                  </a:xfrm>
                  <a:prstGeom prst="triangl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1" name="Straight Connector 10"/>
                  <p:cNvCxnSpPr>
                    <a:cxnSpLocks/>
                    <a:stCxn id="9" idx="3"/>
                    <a:endCxn id="6" idx="0"/>
                  </p:cNvCxnSpPr>
                  <p:nvPr/>
                </p:nvCxnSpPr>
                <p:spPr>
                  <a:xfrm rot="18997152" flipH="1">
                    <a:off x="4915556" y="2595450"/>
                    <a:ext cx="1068364" cy="105411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1035615" y="3414213"/>
                  <a:ext cx="1168734" cy="3220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instream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035615" y="3096916"/>
                  <a:ext cx="1168734" cy="32204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stream</a:t>
                  </a:r>
                </a:p>
              </p:txBody>
            </p:sp>
          </p:grp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flipH="1">
                <a:off x="2192198" y="3096916"/>
                <a:ext cx="309896" cy="446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cxnSpLocks/>
              </p:cNvCxnSpPr>
              <p:nvPr/>
            </p:nvCxnSpPr>
            <p:spPr>
              <a:xfrm flipH="1" flipV="1">
                <a:off x="2511931" y="3090667"/>
                <a:ext cx="2" cy="37927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/>
              <p:cNvSpPr/>
              <p:nvPr/>
            </p:nvSpPr>
            <p:spPr>
              <a:xfrm>
                <a:off x="2158364" y="3471653"/>
                <a:ext cx="447347" cy="216243"/>
              </a:xfrm>
              <a:prstGeom prst="roundRect">
                <a:avLst/>
              </a:prstGeom>
              <a:solidFill>
                <a:srgbClr val="E14747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err="1"/>
                  <a:t>vptr</a:t>
                </a:r>
                <a:endParaRPr lang="en-IN" sz="105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3403751" y="2553314"/>
              <a:ext cx="88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virtual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10161" y="1853246"/>
            <a:ext cx="4289573" cy="1943243"/>
            <a:chOff x="6010161" y="1853246"/>
            <a:chExt cx="4289573" cy="1943243"/>
          </a:xfrm>
        </p:grpSpPr>
        <p:grpSp>
          <p:nvGrpSpPr>
            <p:cNvPr id="65" name="Group 64"/>
            <p:cNvGrpSpPr/>
            <p:nvPr/>
          </p:nvGrpSpPr>
          <p:grpSpPr>
            <a:xfrm>
              <a:off x="6010161" y="1853246"/>
              <a:ext cx="4289573" cy="1943243"/>
              <a:chOff x="6010161" y="1853246"/>
              <a:chExt cx="4289573" cy="1943243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010161" y="1853246"/>
                <a:ext cx="3902370" cy="1943243"/>
                <a:chOff x="6010161" y="1853246"/>
                <a:chExt cx="3902370" cy="194324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361465" y="3337025"/>
                  <a:ext cx="1770973" cy="45946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000" dirty="0" err="1">
                      <a:solidFill>
                        <a:schemeClr val="tx1"/>
                      </a:solidFill>
                    </a:rPr>
                    <a:t>OutputStream</a:t>
                  </a:r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 rot="18997152" flipH="1">
                  <a:off x="6010161" y="1853246"/>
                  <a:ext cx="1068364" cy="1559657"/>
                  <a:chOff x="4915556" y="2089907"/>
                  <a:chExt cx="1068364" cy="1559657"/>
                </a:xfrm>
              </p:grpSpPr>
              <p:sp>
                <p:nvSpPr>
                  <p:cNvPr id="18" name="Isosceles Triangle 17"/>
                  <p:cNvSpPr/>
                  <p:nvPr/>
                </p:nvSpPr>
                <p:spPr>
                  <a:xfrm>
                    <a:off x="5347131" y="2089907"/>
                    <a:ext cx="257694" cy="282633"/>
                  </a:xfrm>
                  <a:prstGeom prst="triangl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9" name="Straight Connector 18"/>
                  <p:cNvCxnSpPr>
                    <a:cxnSpLocks/>
                    <a:stCxn id="18" idx="3"/>
                  </p:cNvCxnSpPr>
                  <p:nvPr/>
                </p:nvCxnSpPr>
                <p:spPr>
                  <a:xfrm rot="18997152" flipH="1">
                    <a:off x="4915556" y="2595450"/>
                    <a:ext cx="1068364" cy="105411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8682190" y="3414213"/>
                  <a:ext cx="1230341" cy="3343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err="1">
                      <a:solidFill>
                        <a:schemeClr val="tx1"/>
                      </a:solidFill>
                    </a:rPr>
                    <a:t>outstream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8682190" y="3084591"/>
                  <a:ext cx="1230341" cy="3343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stream</a:t>
                  </a:r>
                </a:p>
              </p:txBody>
            </p:sp>
          </p:grpSp>
          <p:cxnSp>
            <p:nvCxnSpPr>
              <p:cNvPr id="62" name="Straight Arrow Connector 61"/>
              <p:cNvCxnSpPr>
                <a:cxnSpLocks/>
              </p:cNvCxnSpPr>
              <p:nvPr/>
            </p:nvCxnSpPr>
            <p:spPr>
              <a:xfrm flipH="1">
                <a:off x="9886221" y="3101270"/>
                <a:ext cx="309896" cy="446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cxnSpLocks/>
              </p:cNvCxnSpPr>
              <p:nvPr/>
            </p:nvCxnSpPr>
            <p:spPr>
              <a:xfrm flipH="1" flipV="1">
                <a:off x="10205954" y="3095021"/>
                <a:ext cx="2" cy="37927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: Rounded Corners 63"/>
              <p:cNvSpPr/>
              <p:nvPr/>
            </p:nvSpPr>
            <p:spPr>
              <a:xfrm>
                <a:off x="9852387" y="3476007"/>
                <a:ext cx="447347" cy="216243"/>
              </a:xfrm>
              <a:prstGeom prst="roundRect">
                <a:avLst/>
              </a:prstGeom>
              <a:solidFill>
                <a:srgbClr val="E14747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err="1"/>
                  <a:t>vptr</a:t>
                </a:r>
                <a:endParaRPr lang="en-IN" sz="1050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6768979" y="2553314"/>
              <a:ext cx="88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virtual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080E59-F1C8-403E-800C-DBCD92B1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0DDD982-3BC9-4DC4-933C-784EF2AD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55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C++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for performance, stability &amp; portability</a:t>
            </a:r>
          </a:p>
          <a:p>
            <a:r>
              <a:rPr lang="en-IN" dirty="0"/>
              <a:t>Available on almost all operating systems</a:t>
            </a:r>
          </a:p>
          <a:p>
            <a:r>
              <a:rPr lang="en-IN" dirty="0"/>
              <a:t>No dependency on separate runtime</a:t>
            </a:r>
          </a:p>
          <a:p>
            <a:r>
              <a:rPr lang="en-IN" dirty="0"/>
              <a:t>Smaller memory footprint</a:t>
            </a:r>
          </a:p>
          <a:p>
            <a:r>
              <a:rPr lang="en-IN" dirty="0"/>
              <a:t>Can run in constrained environment (e.g. limited memory, slow CPU)</a:t>
            </a:r>
          </a:p>
          <a:p>
            <a:r>
              <a:rPr lang="en-IN" dirty="0"/>
              <a:t>Standard C++ code can be easily ported to multiple platforms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75161"/>
      </p:ext>
    </p:extLst>
  </p:cSld>
  <p:clrMapOvr>
    <a:masterClrMapping/>
  </p:clrMapOvr>
  <p:transition spd="slow">
    <p:push dir="u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Mechanism to handle errors in programs that occur at runtime</a:t>
            </a:r>
          </a:p>
          <a:p>
            <a:r>
              <a:rPr lang="en-IN" sz="3200" dirty="0"/>
              <a:t>These errors are called exceptions</a:t>
            </a:r>
          </a:p>
          <a:p>
            <a:r>
              <a:rPr lang="en-IN" sz="3200" dirty="0"/>
              <a:t>Exist outside the normal functioning of the program</a:t>
            </a:r>
          </a:p>
          <a:p>
            <a:r>
              <a:rPr lang="en-IN" sz="3200" dirty="0"/>
              <a:t>Require immediate handling by the program</a:t>
            </a:r>
          </a:p>
          <a:p>
            <a:r>
              <a:rPr lang="en-IN" sz="3200" dirty="0"/>
              <a:t>If not handled, the program crashes</a:t>
            </a:r>
          </a:p>
          <a:p>
            <a:r>
              <a:rPr lang="en-IN" sz="3200" dirty="0"/>
              <a:t>Cannot be ignored, unlike C error handling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A1128-4EEA-4DD3-98A3-4A3C8750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8AF2B-77D9-4226-AA63-9A5B7716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903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try </a:t>
            </a:r>
          </a:p>
          <a:p>
            <a:pPr lvl="1"/>
            <a:r>
              <a:rPr lang="en-IN" dirty="0"/>
              <a:t>creates a scope/block &amp; exception causing code appears here</a:t>
            </a:r>
          </a:p>
          <a:p>
            <a:pPr lvl="1"/>
            <a:r>
              <a:rPr lang="en-IN" dirty="0"/>
              <a:t>can contain other try-catch statements</a:t>
            </a:r>
          </a:p>
          <a:p>
            <a:r>
              <a:rPr lang="en-IN" dirty="0"/>
              <a:t>throw </a:t>
            </a:r>
          </a:p>
          <a:p>
            <a:pPr lvl="1"/>
            <a:r>
              <a:rPr lang="en-IN" dirty="0"/>
              <a:t>throws an exception from the try block</a:t>
            </a:r>
          </a:p>
          <a:p>
            <a:pPr lvl="1"/>
            <a:r>
              <a:rPr lang="en-IN" dirty="0"/>
              <a:t>exception is object that is constructed in throw statement</a:t>
            </a:r>
          </a:p>
          <a:p>
            <a:r>
              <a:rPr lang="en-IN" dirty="0"/>
              <a:t>catch </a:t>
            </a:r>
          </a:p>
          <a:p>
            <a:pPr lvl="1"/>
            <a:r>
              <a:rPr lang="en-IN" dirty="0"/>
              <a:t>handler that catches the exception object</a:t>
            </a:r>
          </a:p>
          <a:p>
            <a:pPr lvl="1"/>
            <a:r>
              <a:rPr lang="en-IN" dirty="0"/>
              <a:t>should appear just after the try block</a:t>
            </a:r>
          </a:p>
          <a:p>
            <a:pPr lvl="1"/>
            <a:r>
              <a:rPr lang="en-IN" dirty="0"/>
              <a:t>multiple catch blocks can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2B7CA-A9E1-4C7A-A631-A55A9A77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9BE2E-49EE-4CC8-9CF5-D3CFA054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920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noexcept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Applied to functions (both in declaration &amp; definition)</a:t>
            </a:r>
          </a:p>
          <a:p>
            <a:r>
              <a:rPr lang="en-IN" dirty="0"/>
              <a:t>Indicates the function does not throw exceptions</a:t>
            </a:r>
          </a:p>
          <a:p>
            <a:r>
              <a:rPr lang="en-IN" dirty="0"/>
              <a:t>Compiler can optimize the function code</a:t>
            </a:r>
          </a:p>
          <a:p>
            <a:pPr lvl="1"/>
            <a:r>
              <a:rPr lang="en-IN" dirty="0"/>
              <a:t>no need to generate stack unwinding code</a:t>
            </a:r>
          </a:p>
          <a:p>
            <a:r>
              <a:rPr lang="en-IN" dirty="0"/>
              <a:t>An exception from such function terminates the program</a:t>
            </a:r>
          </a:p>
          <a:p>
            <a:pPr lvl="1"/>
            <a:r>
              <a:rPr lang="en-IN" dirty="0"/>
              <a:t>stack may or may not be </a:t>
            </a:r>
            <a:r>
              <a:rPr lang="en-IN" dirty="0" err="1"/>
              <a:t>unwinded</a:t>
            </a:r>
            <a:endParaRPr lang="en-IN" dirty="0"/>
          </a:p>
          <a:p>
            <a:r>
              <a:rPr lang="en-IN" dirty="0"/>
              <a:t>Not all functions should use </a:t>
            </a:r>
            <a:r>
              <a:rPr lang="en-IN" dirty="0" err="1"/>
              <a:t>noexcept</a:t>
            </a:r>
            <a:r>
              <a:rPr lang="en-IN" dirty="0"/>
              <a:t> specifier</a:t>
            </a:r>
          </a:p>
          <a:p>
            <a:pPr lvl="1"/>
            <a:r>
              <a:rPr lang="en-IN" dirty="0"/>
              <a:t>especially functions calling other functions (in library)</a:t>
            </a:r>
          </a:p>
          <a:p>
            <a:pPr lvl="1"/>
            <a:r>
              <a:rPr lang="en-IN" dirty="0"/>
              <a:t>such functions will be exception-neutral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A2A09-9952-47C9-B209-53B104A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C2AF0-3C39-454E-A7F3-D9B05BB8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202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Raw 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Raw string that does not process special characters</a:t>
            </a:r>
          </a:p>
          <a:p>
            <a:r>
              <a:rPr lang="en-IN" dirty="0"/>
              <a:t>Begins with R”( and ends with  )”</a:t>
            </a:r>
          </a:p>
          <a:p>
            <a:r>
              <a:rPr lang="en-IN" dirty="0"/>
              <a:t>Useful while representing HTML, XML, file system path, </a:t>
            </a:r>
            <a:r>
              <a:rPr lang="en-IN" dirty="0" err="1"/>
              <a:t>etc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8E159-3A2A-452F-A06D-1698FE23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AEBE7-419B-43D5-890F-0F8B972B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58442"/>
      </p:ext>
    </p:extLst>
  </p:cSld>
  <p:clrMapOvr>
    <a:masterClrMapping/>
  </p:clrMapOvr>
  <p:transition spd="slow">
    <p:push dir="u"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&lt;filesystem&gt;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99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Contains the filesystem support library with following classes</a:t>
            </a:r>
          </a:p>
          <a:p>
            <a:r>
              <a:rPr lang="en-IN" dirty="0"/>
              <a:t>Exist under </a:t>
            </a:r>
            <a:r>
              <a:rPr lang="en-IN" i="1" dirty="0"/>
              <a:t>std::experimental::filesystem </a:t>
            </a:r>
            <a:r>
              <a:rPr lang="en-IN" dirty="0"/>
              <a:t>namespace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08897"/>
              </p:ext>
            </p:extLst>
          </p:nvPr>
        </p:nvGraphicFramePr>
        <p:xfrm>
          <a:off x="1793874" y="3173410"/>
          <a:ext cx="8797925" cy="20421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48129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6316635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b="1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/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represents a path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filesystem_error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exception representing file system errors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directory_iterator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iterator to the contents of a directory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file_status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represents file type and 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18906-B3C2-43B7-AD7D-F6D0F96E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7E860-DCFB-4B50-9A9D-9406634E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429429"/>
      </p:ext>
    </p:extLst>
  </p:cSld>
  <p:clrMapOvr>
    <a:masterClrMapping/>
  </p:clrMapOvr>
  <p:transition spd="slow">
    <p:push dir="u"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C++ provides support for file I/O through following classes</a:t>
            </a:r>
          </a:p>
          <a:p>
            <a:pPr lvl="1"/>
            <a:r>
              <a:rPr lang="en-IN" sz="3200" i="1" dirty="0" err="1"/>
              <a:t>ofstream</a:t>
            </a:r>
            <a:r>
              <a:rPr lang="en-IN" sz="3200" dirty="0"/>
              <a:t> – write to an output stream</a:t>
            </a:r>
          </a:p>
          <a:p>
            <a:pPr lvl="1"/>
            <a:r>
              <a:rPr lang="en-IN" sz="3200" i="1" dirty="0" err="1"/>
              <a:t>ifstream</a:t>
            </a:r>
            <a:r>
              <a:rPr lang="en-IN" sz="3200" dirty="0"/>
              <a:t> – read from an input stream</a:t>
            </a:r>
          </a:p>
          <a:p>
            <a:pPr lvl="1"/>
            <a:r>
              <a:rPr lang="en-IN" sz="3200" i="1" dirty="0" err="1"/>
              <a:t>fstream</a:t>
            </a:r>
            <a:r>
              <a:rPr lang="en-IN" sz="3200" dirty="0"/>
              <a:t> – write/read stream</a:t>
            </a:r>
          </a:p>
          <a:p>
            <a:r>
              <a:rPr lang="en-IN" sz="3600" dirty="0"/>
              <a:t>Include </a:t>
            </a:r>
            <a:r>
              <a:rPr lang="en-IN" sz="3600" i="1" dirty="0"/>
              <a:t>&lt;</a:t>
            </a:r>
            <a:r>
              <a:rPr lang="en-IN" sz="3600" i="1" dirty="0" err="1"/>
              <a:t>fstream</a:t>
            </a:r>
            <a:r>
              <a:rPr lang="en-IN" sz="3600" i="1" dirty="0"/>
              <a:t>&gt; </a:t>
            </a:r>
            <a:r>
              <a:rPr lang="en-IN" sz="3600" dirty="0"/>
              <a:t>header</a:t>
            </a:r>
          </a:p>
          <a:p>
            <a:r>
              <a:rPr lang="en-IN" sz="3600" dirty="0"/>
              <a:t>All classes can be used for both text &amp; binary I/O</a:t>
            </a:r>
          </a:p>
          <a:p>
            <a:r>
              <a:rPr lang="en-IN" sz="3600" dirty="0"/>
              <a:t>Additionally, they support modes that decide how the file is opened and operated</a:t>
            </a:r>
          </a:p>
          <a:p>
            <a:r>
              <a:rPr lang="en-IN" sz="3600" i="1" dirty="0" err="1"/>
              <a:t>is_open</a:t>
            </a:r>
            <a:r>
              <a:rPr lang="en-IN" sz="3600" i="1" dirty="0"/>
              <a:t>()</a:t>
            </a:r>
            <a:r>
              <a:rPr lang="en-IN" sz="3600" dirty="0"/>
              <a:t> function returns a boolean indicating if a stream is open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33B1E-3D2E-4562-B1F6-D2E47043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3C772-5463-4E34-BF74-AFDFB7DD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09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Classes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0" y="1614488"/>
            <a:ext cx="6995160" cy="47300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EAD103-E4EA-4452-A7A8-5A0A55DB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E84246-87F8-4620-8C98-3966CBDE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04806"/>
      </p:ext>
    </p:extLst>
  </p:cSld>
  <p:clrMapOvr>
    <a:masterClrMapping/>
  </p:clrMapOvr>
  <p:transition spd="slow">
    <p:push dir="u"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Class Typedefs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4836" y="1513009"/>
            <a:ext cx="1005840" cy="3740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ios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2238408" y="2932318"/>
            <a:ext cx="1346661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istream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132458" y="4047389"/>
            <a:ext cx="151707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ifstream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146551" y="4047390"/>
            <a:ext cx="1518458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istringstream</a:t>
            </a:r>
            <a:endParaRPr lang="en-IN" dirty="0"/>
          </a:p>
        </p:txBody>
      </p:sp>
      <p:sp>
        <p:nvSpPr>
          <p:cNvPr id="11" name="Isosceles Triangle 10"/>
          <p:cNvSpPr/>
          <p:nvPr/>
        </p:nvSpPr>
        <p:spPr>
          <a:xfrm>
            <a:off x="5851791" y="1924381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cxnSpLocks/>
            <a:stCxn id="11" idx="3"/>
          </p:cNvCxnSpPr>
          <p:nvPr/>
        </p:nvCxnSpPr>
        <p:spPr>
          <a:xfrm>
            <a:off x="5939767" y="2150905"/>
            <a:ext cx="0" cy="50190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911739" y="2637678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911739" y="2652806"/>
            <a:ext cx="6158784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Isosceles Triangle 24"/>
          <p:cNvSpPr/>
          <p:nvPr/>
        </p:nvSpPr>
        <p:spPr>
          <a:xfrm>
            <a:off x="2815774" y="3344480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1915344" y="3752749"/>
            <a:ext cx="814922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2911739" y="3571004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905780" y="3752749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1915344" y="3752749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angle 31"/>
          <p:cNvSpPr/>
          <p:nvPr/>
        </p:nvSpPr>
        <p:spPr>
          <a:xfrm>
            <a:off x="8397192" y="2932319"/>
            <a:ext cx="1346661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ostream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7291242" y="4047390"/>
            <a:ext cx="1517073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ofstream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9305335" y="4047391"/>
            <a:ext cx="1518458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ostringstream</a:t>
            </a:r>
            <a:endParaRPr lang="en-IN" dirty="0"/>
          </a:p>
        </p:txBody>
      </p:sp>
      <p:sp>
        <p:nvSpPr>
          <p:cNvPr id="35" name="Isosceles Triangle 34"/>
          <p:cNvSpPr/>
          <p:nvPr/>
        </p:nvSpPr>
        <p:spPr>
          <a:xfrm>
            <a:off x="8974558" y="3344481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9070523" y="3571005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0064564" y="3752750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8074128" y="3752750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9070523" y="2637678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/>
          <p:cNvSpPr/>
          <p:nvPr/>
        </p:nvSpPr>
        <p:spPr>
          <a:xfrm>
            <a:off x="5232109" y="4027315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iostream</a:t>
            </a:r>
            <a:endParaRPr lang="en-IN" dirty="0"/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5947756" y="3732674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4111913" y="5147333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fstream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6232813" y="5147333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stringstream</a:t>
            </a:r>
            <a:endParaRPr lang="en-IN" dirty="0"/>
          </a:p>
        </p:txBody>
      </p:sp>
      <p:sp>
        <p:nvSpPr>
          <p:cNvPr id="48" name="Isosceles Triangle 47"/>
          <p:cNvSpPr/>
          <p:nvPr/>
        </p:nvSpPr>
        <p:spPr>
          <a:xfrm>
            <a:off x="5851791" y="4431723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5947756" y="4658247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4854839" y="4852692"/>
            <a:ext cx="2136511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6994628" y="4852692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4858117" y="4852692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2F88F5-89A6-457A-A59B-7848A30E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9AC21-6E9D-4528-97FD-C95B2A1F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920289"/>
      </p:ext>
    </p:extLst>
  </p:cSld>
  <p:clrMapOvr>
    <a:masterClrMapping/>
  </p:clrMapOvr>
  <p:transition spd="slow">
    <p:push dir="u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Open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5572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following modes can be used while opening a file</a:t>
            </a:r>
          </a:p>
          <a:p>
            <a:r>
              <a:rPr lang="en-IN" dirty="0"/>
              <a:t>These are constants defined in </a:t>
            </a:r>
            <a:r>
              <a:rPr lang="en-IN" i="1" dirty="0"/>
              <a:t>std::</a:t>
            </a:r>
            <a:r>
              <a:rPr lang="en-IN" i="1" dirty="0" err="1"/>
              <a:t>ios_base</a:t>
            </a:r>
            <a:r>
              <a:rPr lang="en-IN" i="1" dirty="0"/>
              <a:t> </a:t>
            </a:r>
            <a:r>
              <a:rPr lang="en-IN" dirty="0"/>
              <a:t>class</a:t>
            </a:r>
          </a:p>
          <a:p>
            <a:r>
              <a:rPr lang="en-IN" dirty="0"/>
              <a:t>Some modes can be combined e.g. </a:t>
            </a:r>
            <a:r>
              <a:rPr lang="en-IN" i="1" dirty="0"/>
              <a:t>std::</a:t>
            </a:r>
            <a:r>
              <a:rPr lang="en-IN" i="1" dirty="0" err="1"/>
              <a:t>ios</a:t>
            </a:r>
            <a:r>
              <a:rPr lang="en-IN" i="1" dirty="0"/>
              <a:t>::in | std::</a:t>
            </a:r>
            <a:r>
              <a:rPr lang="en-IN" i="1" dirty="0" err="1"/>
              <a:t>ios</a:t>
            </a:r>
            <a:r>
              <a:rPr lang="en-IN" i="1" dirty="0"/>
              <a:t>:: out</a:t>
            </a:r>
            <a:r>
              <a:rPr lang="en-IN" dirty="0"/>
              <a:t>, </a:t>
            </a:r>
            <a:r>
              <a:rPr lang="en-IN" dirty="0" err="1"/>
              <a:t>etc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06253"/>
              </p:ext>
            </p:extLst>
          </p:nvPr>
        </p:nvGraphicFramePr>
        <p:xfrm>
          <a:off x="2032000" y="3316285"/>
          <a:ext cx="8128000" cy="2621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6769100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app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seek to the end before each write 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in binary 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for reading (default for </a:t>
                      </a:r>
                      <a:r>
                        <a:rPr lang="en-IN" dirty="0" err="1"/>
                        <a:t>ifstream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for writing (default for </a:t>
                      </a:r>
                      <a:r>
                        <a:rPr lang="en-IN" dirty="0" err="1"/>
                        <a:t>ofstream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trunc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discard file contents before opening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seek to end after open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EEED-E589-4D6F-80BB-DE98AE31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80CF-3668-443C-8E74-2367E607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432310"/>
      </p:ext>
    </p:extLst>
  </p:cSld>
  <p:clrMapOvr>
    <a:masterClrMapping/>
  </p:clrMapOvr>
  <p:transition spd="slow">
    <p:push dir="u"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State Flags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69634"/>
              </p:ext>
            </p:extLst>
          </p:nvPr>
        </p:nvGraphicFramePr>
        <p:xfrm>
          <a:off x="2511425" y="2719385"/>
          <a:ext cx="7169150" cy="18796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3224054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  <a:gridCol w="2662396">
                  <a:extLst>
                    <a:ext uri="{9D8B030D-6E8A-4147-A177-3AD203B41FA5}">
                      <a16:colId xmlns:a16="http://schemas.microsoft.com/office/drawing/2014/main" val="307991529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IN" sz="2000" b="1" dirty="0"/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goodbit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error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good()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badbit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irrecoverable stream error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bad()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failbit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I/O operation failed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fail() [operator !]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eofbit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 of file reached during input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</a:t>
                      </a:r>
                      <a:r>
                        <a:rPr lang="en-IN" i="1" dirty="0" err="1"/>
                        <a:t>eof</a:t>
                      </a:r>
                      <a:r>
                        <a:rPr lang="en-IN" i="1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F011E-7CA0-48B8-A4E4-4FF949B7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B3361-261C-43D3-825D-76F62488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14265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C++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38422"/>
      </p:ext>
    </p:extLst>
  </p:cSld>
  <p:clrMapOvr>
    <a:masterClrMapping/>
  </p:clrMapOvr>
  <p:transition spd="slow">
    <p:push dir="u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Generalizes software components</a:t>
            </a:r>
          </a:p>
          <a:p>
            <a:r>
              <a:rPr lang="en-IN" dirty="0"/>
              <a:t>Such components can be reused in different situations</a:t>
            </a:r>
          </a:p>
          <a:p>
            <a:r>
              <a:rPr lang="en-IN" dirty="0"/>
              <a:t>Operate of any kind of data</a:t>
            </a:r>
          </a:p>
          <a:p>
            <a:r>
              <a:rPr lang="en-IN" dirty="0"/>
              <a:t>High performance algorithms &amp; classes</a:t>
            </a:r>
          </a:p>
          <a:p>
            <a:r>
              <a:rPr lang="en-IN" dirty="0"/>
              <a:t>Compile time; no runtime costs are involved</a:t>
            </a:r>
          </a:p>
          <a:p>
            <a:r>
              <a:rPr lang="en-IN" dirty="0"/>
              <a:t>Libraries such as ATL, WTL, Boost, POCO, ACE, etc. use templates for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DA410-62A8-49AB-8671-C0E3B67B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81840-EE08-427E-9F4A-5A698EF6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74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954" y="1773866"/>
            <a:ext cx="7098449" cy="3652149"/>
          </a:xfrm>
        </p:spPr>
        <p:txBody>
          <a:bodyPr/>
          <a:lstStyle/>
          <a:p>
            <a:r>
              <a:rPr lang="en-IN" dirty="0"/>
              <a:t>Function that accepts template type arguments</a:t>
            </a:r>
          </a:p>
          <a:p>
            <a:r>
              <a:rPr lang="en-IN" dirty="0"/>
              <a:t>Always begins with template keyword</a:t>
            </a:r>
          </a:p>
          <a:p>
            <a:r>
              <a:rPr lang="en-IN" dirty="0"/>
              <a:t>Template type argument is called type name</a:t>
            </a:r>
          </a:p>
          <a:p>
            <a:r>
              <a:rPr lang="en-IN" dirty="0"/>
              <a:t>Type name is a placeholder for the actual type</a:t>
            </a:r>
          </a:p>
          <a:p>
            <a:r>
              <a:rPr lang="en-IN" dirty="0"/>
              <a:t>Can accept any type </a:t>
            </a:r>
          </a:p>
          <a:p>
            <a:r>
              <a:rPr lang="en-IN" dirty="0"/>
              <a:t>The template type can be used as return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6933" y="2428217"/>
            <a:ext cx="35968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template&lt;</a:t>
            </a:r>
            <a:r>
              <a:rPr lang="en-IN" sz="2800" i="1" dirty="0" err="1"/>
              <a:t>typename</a:t>
            </a:r>
            <a:r>
              <a:rPr lang="en-IN" sz="2800" i="1" dirty="0"/>
              <a:t> </a:t>
            </a:r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&gt;</a:t>
            </a:r>
          </a:p>
          <a:p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 Function(</a:t>
            </a:r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 </a:t>
            </a:r>
            <a:r>
              <a:rPr lang="en-IN" sz="2800" i="1" dirty="0" err="1"/>
              <a:t>arg</a:t>
            </a:r>
            <a:r>
              <a:rPr lang="en-IN" sz="2800" i="1" dirty="0"/>
              <a:t>){</a:t>
            </a:r>
          </a:p>
          <a:p>
            <a:r>
              <a:rPr lang="en-IN" sz="2800" i="1" dirty="0"/>
              <a:t>	</a:t>
            </a:r>
            <a:r>
              <a:rPr lang="en-IN" sz="2800" i="1" dirty="0">
                <a:solidFill>
                  <a:schemeClr val="bg1">
                    <a:lumMod val="50000"/>
                  </a:schemeClr>
                </a:solidFill>
              </a:rPr>
              <a:t>//Implementation</a:t>
            </a:r>
          </a:p>
          <a:p>
            <a:r>
              <a:rPr lang="en-IN" sz="2800" i="1" dirty="0"/>
              <a:t>}</a:t>
            </a:r>
          </a:p>
          <a:p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801913" y="1903263"/>
            <a:ext cx="26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Template parameter list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9883598" y="2231599"/>
            <a:ext cx="0" cy="2794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23D2F1-5ED5-4B86-8075-9FEBE95B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84316-B2C6-4B58-BB6A-ADA03F4C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32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Argument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 of deducing the types</a:t>
            </a:r>
          </a:p>
          <a:p>
            <a:r>
              <a:rPr lang="en-IN" dirty="0"/>
              <a:t>Each function argument is examined</a:t>
            </a:r>
          </a:p>
          <a:p>
            <a:r>
              <a:rPr lang="en-IN" dirty="0"/>
              <a:t>The corresponding type argument is deduced from the argument</a:t>
            </a:r>
          </a:p>
          <a:p>
            <a:r>
              <a:rPr lang="en-IN" dirty="0"/>
              <a:t>The type argument deduction should lead to same type</a:t>
            </a:r>
          </a:p>
          <a:p>
            <a:r>
              <a:rPr lang="en-IN" dirty="0"/>
              <a:t>Type conversions are not performed</a:t>
            </a:r>
          </a:p>
          <a:p>
            <a:r>
              <a:rPr lang="en-IN" dirty="0"/>
              <a:t>After deduction, the template is instantiated</a:t>
            </a:r>
          </a:p>
          <a:p>
            <a:r>
              <a:rPr lang="en-IN" dirty="0"/>
              <a:t>Override deduction by specifying types in template argument list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Max&lt;</a:t>
            </a:r>
            <a:r>
              <a:rPr lang="en-IN" i="1" dirty="0" err="1"/>
              <a:t>int</a:t>
            </a:r>
            <a:r>
              <a:rPr lang="en-IN" i="1" dirty="0"/>
              <a:t>&gt;(3,5)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A833D-2CB1-4D9F-9BE8-1DC04D4D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3C7BC-DE65-4D4B-AC57-61296F28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61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template function or class only acts as a blueprint</a:t>
            </a:r>
          </a:p>
          <a:p>
            <a:r>
              <a:rPr lang="en-IN" dirty="0"/>
              <a:t>The compiler generates code from the blueprint at compile time</a:t>
            </a:r>
          </a:p>
          <a:p>
            <a:r>
              <a:rPr lang="en-IN" dirty="0"/>
              <a:t>Known as template instantiation</a:t>
            </a:r>
          </a:p>
          <a:p>
            <a:r>
              <a:rPr lang="en-IN" dirty="0"/>
              <a:t>Occurs implicitly when</a:t>
            </a:r>
          </a:p>
          <a:p>
            <a:pPr lvl="1"/>
            <a:r>
              <a:rPr lang="en-IN" dirty="0"/>
              <a:t>a function template is invoked</a:t>
            </a:r>
          </a:p>
          <a:p>
            <a:pPr lvl="1"/>
            <a:r>
              <a:rPr lang="en-IN" dirty="0"/>
              <a:t>taking address of a function template</a:t>
            </a:r>
          </a:p>
          <a:p>
            <a:pPr lvl="1"/>
            <a:r>
              <a:rPr lang="en-IN" dirty="0"/>
              <a:t>using explicit instantiation</a:t>
            </a:r>
          </a:p>
          <a:p>
            <a:pPr lvl="1"/>
            <a:r>
              <a:rPr lang="en-IN" dirty="0"/>
              <a:t>creating explicit specialization</a:t>
            </a:r>
          </a:p>
          <a:p>
            <a:r>
              <a:rPr lang="en-IN" dirty="0"/>
              <a:t>Full definition of template should be available</a:t>
            </a:r>
          </a:p>
          <a:p>
            <a:r>
              <a:rPr lang="en-IN" dirty="0"/>
              <a:t>Define in header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40F4F-41B5-4A10-BA84-6A3656DE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AC6A2-B2B7-4C0A-9B43-B2AF3D36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86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Explicit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Template specialized for a particular type</a:t>
            </a:r>
          </a:p>
          <a:p>
            <a:r>
              <a:rPr lang="en-IN" sz="3200" dirty="0"/>
              <a:t>Provides correct semantics for some datatype</a:t>
            </a:r>
          </a:p>
          <a:p>
            <a:r>
              <a:rPr lang="en-IN" sz="3200" dirty="0"/>
              <a:t>Or implement an algorithm optimally for a specific type</a:t>
            </a:r>
          </a:p>
          <a:p>
            <a:r>
              <a:rPr lang="en-IN" sz="3200" dirty="0"/>
              <a:t>Explicitly specialized functions must be defined in a .</a:t>
            </a:r>
            <a:r>
              <a:rPr lang="en-IN" sz="3200" dirty="0" err="1"/>
              <a:t>cpp</a:t>
            </a:r>
            <a:r>
              <a:rPr lang="en-IN" sz="3200" dirty="0"/>
              <a:t> file </a:t>
            </a:r>
          </a:p>
          <a:p>
            <a:r>
              <a:rPr lang="en-IN" sz="3200" dirty="0"/>
              <a:t>Primary template definition should occur before specialization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E6B9B-875C-42FB-BC72-7F1F400F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5D640-5A42-4115-8758-DEF10BDE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651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Nontype</a:t>
            </a:r>
            <a:r>
              <a:rPr lang="en-IN" dirty="0"/>
              <a:t> Template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Expression that is computed at compile time within a template argument list</a:t>
            </a:r>
          </a:p>
          <a:p>
            <a:r>
              <a:rPr lang="en-IN" sz="3200" dirty="0"/>
              <a:t>Must be a constant expression (addresses, references, integrals, </a:t>
            </a:r>
            <a:r>
              <a:rPr lang="en-IN" sz="3200" dirty="0" err="1"/>
              <a:t>nullptr</a:t>
            </a:r>
            <a:r>
              <a:rPr lang="en-IN" sz="3200" dirty="0"/>
              <a:t>, </a:t>
            </a:r>
            <a:r>
              <a:rPr lang="en-IN" sz="3200" dirty="0" err="1"/>
              <a:t>enums</a:t>
            </a:r>
            <a:r>
              <a:rPr lang="en-IN" sz="3200" dirty="0"/>
              <a:t>)</a:t>
            </a:r>
          </a:p>
          <a:p>
            <a:r>
              <a:rPr lang="en-IN" sz="3200" dirty="0"/>
              <a:t>Part of the template type</a:t>
            </a:r>
          </a:p>
          <a:p>
            <a:r>
              <a:rPr lang="en-IN" sz="3200" dirty="0"/>
              <a:t>Used by std::begin &amp; std::end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5AB27-E2B6-458F-9AA9-43D114B5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B2C1B-4248-4DBF-AAC7-C49D0DC5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998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Definition (typedef)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Introduces a name for an existing type</a:t>
            </a:r>
          </a:p>
          <a:p>
            <a:r>
              <a:rPr lang="en-IN" dirty="0"/>
              <a:t>This name becomes a synonym of that type</a:t>
            </a:r>
          </a:p>
          <a:p>
            <a:r>
              <a:rPr lang="en-IN" dirty="0"/>
              <a:t>Useful to construct shorter or more meaningful names for existing types</a:t>
            </a:r>
          </a:p>
          <a:p>
            <a:r>
              <a:rPr lang="en-IN" dirty="0"/>
              <a:t>Simplifies declaration of some types (e.g. function pointers &amp;  templates)</a:t>
            </a:r>
          </a:p>
          <a:p>
            <a:r>
              <a:rPr lang="en-IN" dirty="0"/>
              <a:t>Implementation details that may change can be encapsulated </a:t>
            </a:r>
          </a:p>
          <a:p>
            <a:r>
              <a:rPr lang="en-IN" dirty="0"/>
              <a:t>Does not introduce a new type; only introduces a new name for existing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55DFE-796B-41D8-93C9-38048CE1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F7A7-4E50-492C-AC2D-6832AFAE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39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1" y="643467"/>
            <a:ext cx="7369842" cy="4057265"/>
          </a:xfrm>
          <a:prstGeom prst="rect">
            <a:avLst/>
          </a:prstGeom>
        </p:spPr>
      </p:pic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6951F-69D1-467D-A875-2D18627E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0C44F-5E27-4F30-9D49-AB97F796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530821"/>
      </p:ext>
    </p:extLst>
  </p:cSld>
  <p:clrMapOvr>
    <a:masterClrMapping/>
  </p:clrMapOvr>
  <p:transition spd="slow">
    <p:push dir="u"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Type Alias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1984"/>
          </a:xfrm>
        </p:spPr>
        <p:txBody>
          <a:bodyPr>
            <a:normAutofit/>
          </a:bodyPr>
          <a:lstStyle/>
          <a:p>
            <a:r>
              <a:rPr lang="en-IN" sz="3600" dirty="0"/>
              <a:t>Creates a name that is a synonym of existing type</a:t>
            </a:r>
          </a:p>
          <a:p>
            <a:r>
              <a:rPr lang="en-IN" sz="3600" dirty="0"/>
              <a:t>Does not introduce a new type</a:t>
            </a:r>
          </a:p>
          <a:p>
            <a:r>
              <a:rPr lang="en-IN" sz="3600" dirty="0"/>
              <a:t>Same as a typedef declaration</a:t>
            </a:r>
          </a:p>
          <a:p>
            <a:r>
              <a:rPr lang="en-IN" sz="3600" dirty="0"/>
              <a:t>Created through the using keyword</a:t>
            </a:r>
            <a:endParaRPr lang="en-IN" sz="3600" i="1" dirty="0"/>
          </a:p>
          <a:p>
            <a:pPr marL="0" indent="0" algn="ctr">
              <a:buNone/>
            </a:pPr>
            <a:endParaRPr lang="en-IN" sz="3200" i="1" dirty="0"/>
          </a:p>
          <a:p>
            <a:pPr marL="0" indent="0" algn="ctr">
              <a:buNone/>
            </a:pPr>
            <a:r>
              <a:rPr lang="en-IN" sz="3200" i="1" dirty="0"/>
              <a:t>using </a:t>
            </a:r>
            <a:r>
              <a:rPr lang="en-IN" sz="3200" i="1" dirty="0">
                <a:solidFill>
                  <a:schemeClr val="bg1">
                    <a:lumMod val="50000"/>
                  </a:schemeClr>
                </a:solidFill>
              </a:rPr>
              <a:t>identifier</a:t>
            </a:r>
            <a:r>
              <a:rPr lang="en-IN" sz="3200" i="1" dirty="0"/>
              <a:t> = </a:t>
            </a:r>
            <a:r>
              <a:rPr lang="en-IN" sz="3200" i="1" dirty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IN" sz="3200" i="1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9FC7D-F91E-4629-A5B2-B17E6AAC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1D1FF-426C-487A-B199-60F0232F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36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1" y="643467"/>
            <a:ext cx="7623945" cy="4057265"/>
          </a:xfrm>
          <a:prstGeom prst="rect">
            <a:avLst/>
          </a:prstGeom>
        </p:spPr>
      </p:pic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8B0EBA-1977-45B3-A92D-78849BA9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33908-FF32-4CD4-9458-DA7D04AA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7252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/>
          <p:cNvSpPr/>
          <p:nvPr/>
        </p:nvSpPr>
        <p:spPr>
          <a:xfrm>
            <a:off x="6328330" y="2476500"/>
            <a:ext cx="3079620" cy="1410093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800" dirty="0"/>
              <a:t>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Visual Studio Project Structure</a:t>
            </a:r>
          </a:p>
        </p:txBody>
      </p:sp>
      <p:sp>
        <p:nvSpPr>
          <p:cNvPr id="5" name="Rectangle: Folded Corner 4"/>
          <p:cNvSpPr/>
          <p:nvPr/>
        </p:nvSpPr>
        <p:spPr>
          <a:xfrm>
            <a:off x="1152525" y="228600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Folded Corner 5"/>
          <p:cNvSpPr/>
          <p:nvPr/>
        </p:nvSpPr>
        <p:spPr>
          <a:xfrm>
            <a:off x="1152525" y="299085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Folded Corner 6"/>
          <p:cNvSpPr/>
          <p:nvPr/>
        </p:nvSpPr>
        <p:spPr>
          <a:xfrm>
            <a:off x="1152525" y="369570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33412" y="4400550"/>
            <a:ext cx="1381125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C++ Source Files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531200" y="2809875"/>
            <a:ext cx="1000125" cy="68580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5467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5240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5013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2014537" y="2133600"/>
            <a:ext cx="395288" cy="2038350"/>
          </a:xfrm>
          <a:prstGeom prst="rightBrace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6587152" y="4400550"/>
            <a:ext cx="2402073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Contains one or multiple projects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5320" y="4400550"/>
            <a:ext cx="1571883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Visual Studio C++ Project</a:t>
            </a:r>
          </a:p>
        </p:txBody>
      </p:sp>
    </p:spTree>
    <p:extLst>
      <p:ext uri="{BB962C8B-B14F-4D97-AF65-F5344CB8AC3E}">
        <p14:creationId xmlns:p14="http://schemas.microsoft.com/office/powerpoint/2010/main" val="363029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4" grpId="0" animBg="1"/>
      <p:bldP spid="16" grpId="0"/>
      <p:bldP spid="17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Object with overloaded function call operator </a:t>
            </a:r>
          </a:p>
          <a:p>
            <a:r>
              <a:rPr lang="en-IN" sz="3200" dirty="0"/>
              <a:t>Call to overloaded function call operator resembles a global function call</a:t>
            </a:r>
          </a:p>
          <a:p>
            <a:r>
              <a:rPr lang="en-IN" sz="3200" dirty="0"/>
              <a:t>Can be used as a callback instead of function pointers</a:t>
            </a:r>
          </a:p>
          <a:p>
            <a:r>
              <a:rPr lang="en-IN" sz="3200" dirty="0"/>
              <a:t>More efficient than function pointers</a:t>
            </a:r>
          </a:p>
          <a:p>
            <a:r>
              <a:rPr lang="en-IN" sz="3200" dirty="0"/>
              <a:t>Usually implemented as structs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45101-A460-462D-9B23-1DA31515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009A0-57B3-401A-8BE7-3D48E775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135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Pointer Vs Function Object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Function Pointer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Invoked through a pointer</a:t>
            </a:r>
          </a:p>
          <a:p>
            <a:r>
              <a:rPr lang="en-IN" dirty="0"/>
              <a:t>Dynamic in nature</a:t>
            </a:r>
          </a:p>
          <a:p>
            <a:r>
              <a:rPr lang="en-IN" dirty="0"/>
              <a:t>Can be specified at runtime</a:t>
            </a:r>
          </a:p>
          <a:p>
            <a:r>
              <a:rPr lang="en-IN" dirty="0"/>
              <a:t>Difficult to optimize</a:t>
            </a:r>
          </a:p>
          <a:p>
            <a:r>
              <a:rPr lang="en-IN" dirty="0"/>
              <a:t>Slow </a:t>
            </a:r>
          </a:p>
          <a:p>
            <a:r>
              <a:rPr lang="en-IN" dirty="0"/>
              <a:t>Cannot store state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Function Object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15989" cy="3684588"/>
          </a:xfrm>
        </p:spPr>
        <p:txBody>
          <a:bodyPr/>
          <a:lstStyle/>
          <a:p>
            <a:r>
              <a:rPr lang="en-IN" dirty="0"/>
              <a:t>Invoked through an object</a:t>
            </a:r>
          </a:p>
          <a:p>
            <a:r>
              <a:rPr lang="en-IN" dirty="0"/>
              <a:t>Static in nature</a:t>
            </a:r>
          </a:p>
          <a:p>
            <a:r>
              <a:rPr lang="en-IN" dirty="0"/>
              <a:t>Must be specified at compile time</a:t>
            </a:r>
          </a:p>
          <a:p>
            <a:r>
              <a:rPr lang="en-IN" dirty="0"/>
              <a:t>Easy to optimize</a:t>
            </a:r>
          </a:p>
          <a:p>
            <a:r>
              <a:rPr lang="en-IN" dirty="0"/>
              <a:t>Fast</a:t>
            </a:r>
          </a:p>
          <a:p>
            <a:r>
              <a:rPr lang="en-IN" dirty="0"/>
              <a:t>Can store state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16D838-E3C3-48ED-9C18-910786C8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58B79-0B07-4928-A9B8-F5F0BD3D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26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Defines an anonymous function object </a:t>
            </a:r>
          </a:p>
          <a:p>
            <a:endParaRPr lang="en-IN" sz="3600" dirty="0"/>
          </a:p>
          <a:p>
            <a:r>
              <a:rPr lang="en-IN" sz="3600" dirty="0"/>
              <a:t>Syntactic shortcut for a function object</a:t>
            </a:r>
          </a:p>
          <a:p>
            <a:endParaRPr lang="en-IN" sz="3600" dirty="0"/>
          </a:p>
          <a:p>
            <a:r>
              <a:rPr lang="en-IN" sz="3600" dirty="0"/>
              <a:t>Can be passed as an argument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Can accept parameters and return values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2BB1FA-E9A9-423A-8840-AEC16257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61143D-8E29-46FE-808A-72041313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22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Typically, encapsulates a few lines of code</a:t>
            </a:r>
          </a:p>
          <a:p>
            <a:endParaRPr lang="en-IN" sz="3600" dirty="0"/>
          </a:p>
          <a:p>
            <a:r>
              <a:rPr lang="en-IN" sz="3600" dirty="0"/>
              <a:t>Behaves like a normal function when invoked</a:t>
            </a:r>
          </a:p>
          <a:p>
            <a:endParaRPr lang="en-IN" sz="3600" dirty="0"/>
          </a:p>
          <a:p>
            <a:r>
              <a:rPr lang="en-IN" sz="3600" dirty="0"/>
              <a:t>Replaces function objects</a:t>
            </a:r>
          </a:p>
          <a:p>
            <a:endParaRPr lang="en-IN" sz="3600" dirty="0"/>
          </a:p>
          <a:p>
            <a:r>
              <a:rPr lang="en-IN" sz="3600" dirty="0"/>
              <a:t>Internally, implemented as a nameless function object</a:t>
            </a:r>
          </a:p>
          <a:p>
            <a:endParaRPr lang="en-IN" sz="3600" dirty="0"/>
          </a:p>
          <a:p>
            <a:r>
              <a:rPr lang="en-IN" sz="3600" dirty="0"/>
              <a:t>Use auto to provide an explicit name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88EC5-2055-45EE-B9EB-47F32BBF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8DE051-3870-45E1-9F7D-1A14B6D1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71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3263" y="2696065"/>
            <a:ext cx="7692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[](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I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IN" sz="2400" dirty="0"/>
              <a:t>) 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&lt;mutable&gt; &lt;</a:t>
            </a:r>
            <a:r>
              <a:rPr lang="en-I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excp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specification&gt;  -&gt;  &lt;return type&gt;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	</a:t>
            </a:r>
          </a:p>
          <a:p>
            <a:r>
              <a:rPr lang="en-IN" sz="2400" dirty="0"/>
              <a:t>}</a:t>
            </a:r>
          </a:p>
          <a:p>
            <a:endParaRPr lang="en-IN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330775" y="2113880"/>
            <a:ext cx="1159497" cy="681072"/>
            <a:chOff x="2330775" y="2113880"/>
            <a:chExt cx="1159497" cy="681072"/>
          </a:xfrm>
        </p:grpSpPr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3183116" y="2441541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0775" y="2113880"/>
              <a:ext cx="1159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Arguments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3933" y="2119436"/>
            <a:ext cx="2465110" cy="691965"/>
            <a:chOff x="3203933" y="2119436"/>
            <a:chExt cx="2465110" cy="691965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4418028" y="2457990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03933" y="2119436"/>
              <a:ext cx="2465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Mutable Specification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39730" y="2119436"/>
            <a:ext cx="2465110" cy="675516"/>
            <a:chOff x="5239730" y="2119436"/>
            <a:chExt cx="2465110" cy="675516"/>
          </a:xfrm>
        </p:grpSpPr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6472285" y="2441541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39730" y="2119436"/>
              <a:ext cx="2465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Exception Specification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924012" y="2119436"/>
            <a:ext cx="1890862" cy="666532"/>
            <a:chOff x="7924012" y="2119436"/>
            <a:chExt cx="1890862" cy="666532"/>
          </a:xfrm>
        </p:grpSpPr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8801492" y="2432557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924012" y="2119436"/>
              <a:ext cx="1890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Trailing Return type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2912" y="2658922"/>
            <a:ext cx="1586423" cy="584775"/>
            <a:chOff x="842912" y="2658922"/>
            <a:chExt cx="1586423" cy="584775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>
              <a:off x="2008992" y="2926928"/>
              <a:ext cx="420343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42912" y="2658922"/>
              <a:ext cx="1159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/>
                <a:t>Lambda Introducer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48339" y="3243697"/>
            <a:ext cx="1380996" cy="919472"/>
            <a:chOff x="1048339" y="3243697"/>
            <a:chExt cx="1380996" cy="919472"/>
          </a:xfrm>
        </p:grpSpPr>
        <p:sp>
          <p:nvSpPr>
            <p:cNvPr id="18" name="TextBox 17"/>
            <p:cNvSpPr txBox="1"/>
            <p:nvPr/>
          </p:nvSpPr>
          <p:spPr>
            <a:xfrm>
              <a:off x="1048339" y="3347235"/>
              <a:ext cx="1159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/>
                <a:t>Lambda Body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2300140" y="3243697"/>
              <a:ext cx="129195" cy="919472"/>
            </a:xfrm>
            <a:prstGeom prst="leftBrac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792298" y="2801249"/>
            <a:ext cx="804030" cy="300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3750848" y="2794952"/>
            <a:ext cx="6148526" cy="300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6E51E-04B1-49DE-A47C-77A06943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611BB-C6C3-482B-BF8A-D7BFA92E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309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Capture List Modes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37598"/>
              </p:ext>
            </p:extLst>
          </p:nvPr>
        </p:nvGraphicFramePr>
        <p:xfrm>
          <a:off x="2618377" y="1992581"/>
          <a:ext cx="6955246" cy="29921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21691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5033555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Capture 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Explanation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[=]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all enclosing scope variables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all enclosing scope variables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[&amp;, 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value &amp; other variables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[=, &amp;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reference &amp; other variables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[this]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/>
                        <a:t>this</a:t>
                      </a:r>
                      <a:r>
                        <a:rPr lang="en-IN" dirty="0"/>
                        <a:t> (captures all member variables)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7549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58041-0963-4253-B0FC-0FA8A004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60ED3-7752-4E9F-A18A-44E5A276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387818"/>
      </p:ext>
    </p:extLst>
  </p:cSld>
  <p:clrMapOvr>
    <a:masterClrMapping/>
  </p:clrMapOvr>
  <p:transition spd="slow">
    <p:push dir="u"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E1A3-DF44-47B2-88B4-1D09D1AF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Generalized Capture (C++14)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953F-868B-4A06-93DB-0978ED48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This feature allows creation of new variables in the capture clause</a:t>
            </a:r>
          </a:p>
          <a:p>
            <a:r>
              <a:rPr lang="en-IN" dirty="0"/>
              <a:t>The type of these variables is deduced from the type produced by the expression</a:t>
            </a:r>
          </a:p>
          <a:p>
            <a:r>
              <a:rPr lang="en-IN" dirty="0"/>
              <a:t>Consequently, these variables must always be initialized </a:t>
            </a:r>
          </a:p>
          <a:p>
            <a:r>
              <a:rPr lang="en-IN" dirty="0"/>
              <a:t>If the initializer expression is a variable, the new variable can have the same or different name</a:t>
            </a:r>
          </a:p>
          <a:p>
            <a:r>
              <a:rPr lang="en-IN" dirty="0"/>
              <a:t>To create a reference, you have to use </a:t>
            </a:r>
            <a:r>
              <a:rPr lang="en-IN" i="1" dirty="0"/>
              <a:t>operator &amp;</a:t>
            </a:r>
            <a:r>
              <a:rPr lang="en-IN" dirty="0"/>
              <a:t> before the variable name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[var=expression](</a:t>
            </a:r>
            <a:r>
              <a:rPr lang="en-IN" i="1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			[&amp;var=expression](</a:t>
            </a:r>
            <a:r>
              <a:rPr lang="en-IN" i="1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0365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Template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Heart of the standard library for C++</a:t>
            </a:r>
          </a:p>
          <a:p>
            <a:r>
              <a:rPr lang="en-IN" sz="3600" dirty="0"/>
              <a:t>Developed by Alexander </a:t>
            </a:r>
            <a:r>
              <a:rPr lang="en-IN" sz="3600" dirty="0" err="1"/>
              <a:t>Stepenov</a:t>
            </a:r>
            <a:r>
              <a:rPr lang="en-IN" sz="3600" dirty="0"/>
              <a:t> &amp; Meng Lee at Hewlett Packard</a:t>
            </a:r>
          </a:p>
          <a:p>
            <a:r>
              <a:rPr lang="en-US" sz="3600" dirty="0"/>
              <a:t>Provides fast &amp; reusable containers and algorithms</a:t>
            </a:r>
          </a:p>
          <a:p>
            <a:r>
              <a:rPr lang="en-IN" sz="3600" dirty="0"/>
              <a:t>Relies heavily on templates; almost every component in the STL is a template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E9F3C-C89B-4094-A2B4-38FC853B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DD00D-A147-4EBC-BD23-9F49217C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57619"/>
      </p:ext>
    </p:extLst>
  </p:cSld>
  <p:clrMapOvr>
    <a:masterClrMapping/>
  </p:clrMapOvr>
  <p:transition spd="slow">
    <p:push dir="u"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Container classes, algorithms &amp; iterators form the core components of the STL</a:t>
            </a:r>
          </a:p>
          <a:p>
            <a:r>
              <a:rPr lang="en-IN" sz="3200" dirty="0"/>
              <a:t>Container classes represent data &amp; algorithms represent operations on the data</a:t>
            </a:r>
          </a:p>
          <a:p>
            <a:r>
              <a:rPr lang="en-IN" sz="3200" dirty="0"/>
              <a:t>Iterators serve as the glue between containers and algorithms</a:t>
            </a:r>
          </a:p>
          <a:p>
            <a:r>
              <a:rPr lang="en-IN" sz="3200" dirty="0"/>
              <a:t>Also includes classes for concurrency, random numbers, regular expressions, utilities,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984B3-F2B2-450D-9BD0-43AB238A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8C9AF-9058-4994-970B-97AB618F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876512"/>
      </p:ext>
    </p:extLst>
  </p:cSld>
  <p:clrMapOvr>
    <a:masterClrMapping/>
  </p:clrMapOvr>
  <p:transition spd="slow">
    <p:push dir="u"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the STL?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Quicker development</a:t>
            </a:r>
          </a:p>
          <a:p>
            <a:r>
              <a:rPr lang="en-IN" dirty="0"/>
              <a:t>Reliable</a:t>
            </a:r>
          </a:p>
          <a:p>
            <a:r>
              <a:rPr lang="en-IN" dirty="0"/>
              <a:t>Portable</a:t>
            </a:r>
          </a:p>
          <a:p>
            <a:r>
              <a:rPr lang="en-IN" dirty="0"/>
              <a:t>Efficient &amp; fast</a:t>
            </a:r>
          </a:p>
          <a:p>
            <a:r>
              <a:rPr lang="en-IN" dirty="0"/>
              <a:t>Accurate</a:t>
            </a:r>
          </a:p>
          <a:p>
            <a:r>
              <a:rPr lang="en-IN" dirty="0"/>
              <a:t>Readable code</a:t>
            </a:r>
          </a:p>
          <a:p>
            <a:r>
              <a:rPr lang="en-IN" dirty="0"/>
              <a:t>Lower maintenance cost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C5402-B3F8-4E59-96A8-7389C4A0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AF4BD-DAD7-4639-BDA8-EAB76146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93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C++ Build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Preprocessing</a:t>
            </a:r>
            <a:endParaRPr lang="en-IN" dirty="0"/>
          </a:p>
          <a:p>
            <a:pPr lvl="1"/>
            <a:r>
              <a:rPr lang="en-IN" dirty="0"/>
              <a:t>statements beginning with # are expanded or replaced</a:t>
            </a:r>
          </a:p>
          <a:p>
            <a:pPr lvl="1"/>
            <a:r>
              <a:rPr lang="en-IN" dirty="0"/>
              <a:t>macros are expanded</a:t>
            </a:r>
          </a:p>
          <a:p>
            <a:r>
              <a:rPr lang="en-IN" dirty="0"/>
              <a:t>Compilation</a:t>
            </a:r>
          </a:p>
          <a:p>
            <a:pPr lvl="1"/>
            <a:r>
              <a:rPr lang="en-IN" dirty="0"/>
              <a:t>code is checked for correct syntax </a:t>
            </a:r>
          </a:p>
          <a:p>
            <a:pPr lvl="1"/>
            <a:r>
              <a:rPr lang="en-IN" dirty="0"/>
              <a:t>converted into object code</a:t>
            </a:r>
          </a:p>
          <a:p>
            <a:r>
              <a:rPr lang="en-IN" dirty="0"/>
              <a:t>Linking</a:t>
            </a:r>
          </a:p>
          <a:p>
            <a:pPr lvl="1"/>
            <a:r>
              <a:rPr lang="en-IN" dirty="0"/>
              <a:t>the object code is linked with the standard libraries</a:t>
            </a:r>
          </a:p>
          <a:p>
            <a:r>
              <a:rPr lang="en-IN" dirty="0"/>
              <a:t>The output of linking is the executable file</a:t>
            </a:r>
          </a:p>
        </p:txBody>
      </p:sp>
    </p:spTree>
    <p:extLst>
      <p:ext uri="{BB962C8B-B14F-4D97-AF65-F5344CB8AC3E}">
        <p14:creationId xmlns:p14="http://schemas.microsoft.com/office/powerpoint/2010/main" val="2510357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76350"/>
              </p:ext>
            </p:extLst>
          </p:nvPr>
        </p:nvGraphicFramePr>
        <p:xfrm>
          <a:off x="673719" y="1690688"/>
          <a:ext cx="5916023" cy="4526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802589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2113434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Sequence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&lt;array&gt;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07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vector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&lt;vector&gt;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&lt;list&gt;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deque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&lt;deque&gt;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forward_list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</a:t>
                      </a:r>
                      <a:r>
                        <a:rPr lang="en-IN" dirty="0" err="1"/>
                        <a:t>forward_list</a:t>
                      </a:r>
                      <a:r>
                        <a:rPr lang="en-IN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Associative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set, multiset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&lt;set&gt;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7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map, multimap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&lt;map&gt;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28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Unordered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5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unordered_set</a:t>
                      </a:r>
                      <a:r>
                        <a:rPr lang="en-IN" i="1" dirty="0"/>
                        <a:t>, </a:t>
                      </a:r>
                      <a:r>
                        <a:rPr lang="en-IN" i="1" dirty="0" err="1"/>
                        <a:t>unordered_multiset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</a:t>
                      </a:r>
                      <a:r>
                        <a:rPr lang="en-IN" i="0" dirty="0" err="1"/>
                        <a:t>unordered_set</a:t>
                      </a:r>
                      <a:r>
                        <a:rPr lang="en-IN" i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68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unordered_map</a:t>
                      </a:r>
                      <a:r>
                        <a:rPr lang="en-IN" i="1" dirty="0"/>
                        <a:t>, </a:t>
                      </a:r>
                      <a:r>
                        <a:rPr lang="en-IN" i="1" dirty="0" err="1"/>
                        <a:t>unordered_multimap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</a:t>
                      </a:r>
                      <a:r>
                        <a:rPr lang="en-IN" i="0" dirty="0" err="1"/>
                        <a:t>unordered_map</a:t>
                      </a:r>
                      <a:r>
                        <a:rPr lang="en-IN" i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1338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00262" y="2039737"/>
            <a:ext cx="48697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Common functions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uniform initialization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copy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iterator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size()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clear()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begin()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allocator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F3C6A3-9987-418D-9EAF-2E3DEA3C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62F0FC-D252-4E15-9C5E-E226397A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39538"/>
      </p:ext>
    </p:extLst>
  </p:cSld>
  <p:clrMapOvr>
    <a:masterClrMapping/>
  </p:clrMapOvr>
  <p:transition spd="slow">
    <p:push dir="u"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Iterators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0513"/>
          </a:xfrm>
        </p:spPr>
        <p:txBody>
          <a:bodyPr/>
          <a:lstStyle/>
          <a:p>
            <a:r>
              <a:rPr lang="en-US" dirty="0"/>
              <a:t>Pointer like objects</a:t>
            </a:r>
          </a:p>
          <a:p>
            <a:r>
              <a:rPr lang="en-US" dirty="0"/>
              <a:t>Used to access elements by their position</a:t>
            </a:r>
          </a:p>
          <a:p>
            <a:r>
              <a:rPr lang="en-US" dirty="0"/>
              <a:t>Provide overloaded operators, such as ++, --, *,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Created through begin() &amp; end() functions in all containers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695697" y="419614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319152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942607" y="419614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566062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189517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812972" y="419613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436427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059882" y="419613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924182" y="4743450"/>
            <a:ext cx="0" cy="6066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8962159" y="4743450"/>
            <a:ext cx="0" cy="6066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33632" y="535013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begin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8371609" y="535013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ADC5E-1AF2-404A-91CE-7C030230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6DE7384-9A39-49D8-8619-18825A64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881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9" grpId="0"/>
      <p:bldP spid="30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 wrapper over C-style static array</a:t>
            </a:r>
          </a:p>
          <a:p>
            <a:r>
              <a:rPr lang="en-US" dirty="0"/>
              <a:t>Supports iterators</a:t>
            </a:r>
          </a:p>
          <a:p>
            <a:r>
              <a:rPr lang="en-US" dirty="0"/>
              <a:t>Knows about its size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Can be used with C functions</a:t>
            </a:r>
          </a:p>
          <a:p>
            <a:r>
              <a:rPr lang="en-US" dirty="0"/>
              <a:t>Cannot grow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602180" y="5491539"/>
            <a:ext cx="4987640" cy="423951"/>
            <a:chOff x="3838572" y="1833939"/>
            <a:chExt cx="4987640" cy="423951"/>
          </a:xfrm>
        </p:grpSpPr>
        <p:sp>
          <p:nvSpPr>
            <p:cNvPr id="5" name="Rectangle 4"/>
            <p:cNvSpPr/>
            <p:nvPr/>
          </p:nvSpPr>
          <p:spPr>
            <a:xfrm>
              <a:off x="3838572" y="183394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183394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1833939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1833939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B095F46-7A0D-4F65-A128-E9DEAC66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D1E7C99-2421-450C-8941-D05E90D4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09982"/>
      </p:ext>
    </p:extLst>
  </p:cSld>
  <p:clrMapOvr>
    <a:masterClrMapping/>
  </p:clrMapOvr>
  <p:transition spd="slow">
    <p:push dir="u"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Behaves like a dynamic array</a:t>
            </a:r>
          </a:p>
          <a:p>
            <a:r>
              <a:rPr lang="en-US" dirty="0"/>
              <a:t>Grows automatically</a:t>
            </a:r>
          </a:p>
          <a:p>
            <a:r>
              <a:rPr lang="en-US" dirty="0"/>
              <a:t>Efficient for addition/removal at the end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Not good for insertion/deletion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604655" y="5099558"/>
            <a:ext cx="5448188" cy="658876"/>
            <a:chOff x="3838572" y="2696599"/>
            <a:chExt cx="5448188" cy="658876"/>
          </a:xfrm>
        </p:grpSpPr>
        <p:sp>
          <p:nvSpPr>
            <p:cNvPr id="5" name="Rectangle 4"/>
            <p:cNvSpPr/>
            <p:nvPr/>
          </p:nvSpPr>
          <p:spPr>
            <a:xfrm>
              <a:off x="3838572" y="2798778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2798778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279877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279877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8826212" y="2696599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600960" y="3026037"/>
              <a:ext cx="6858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AB1CDC8-F87E-4A7F-BE3B-26213313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67780F9-A3BB-4D56-8140-A5BE6CFC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10113"/>
      </p:ext>
    </p:extLst>
  </p:cSld>
  <p:clrMapOvr>
    <a:masterClrMapping/>
  </p:clrMapOvr>
  <p:transition spd="slow">
    <p:push dir="u"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::deque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for addition/removal at the both ends</a:t>
            </a:r>
          </a:p>
          <a:p>
            <a:r>
              <a:rPr lang="en-US" dirty="0"/>
              <a:t>Grows automatically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Not good for insertion/deletion</a:t>
            </a:r>
            <a:endParaRPr lang="en-IN" dirty="0"/>
          </a:p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115597" y="5291609"/>
            <a:ext cx="5960806" cy="658876"/>
            <a:chOff x="3325954" y="3749888"/>
            <a:chExt cx="5960806" cy="658876"/>
          </a:xfrm>
        </p:grpSpPr>
        <p:sp>
          <p:nvSpPr>
            <p:cNvPr id="5" name="Rectangle 4"/>
            <p:cNvSpPr/>
            <p:nvPr/>
          </p:nvSpPr>
          <p:spPr>
            <a:xfrm>
              <a:off x="3838572" y="385206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385206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385206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385206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8826212" y="3749888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600960" y="4079326"/>
              <a:ext cx="6858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3838572" y="3749888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H="1">
              <a:off x="3325954" y="4074601"/>
              <a:ext cx="655382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448855-B337-4513-9475-F36A10E2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085B77F-E3DA-411C-B90D-46C6ACCE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28187"/>
      </p:ext>
    </p:extLst>
  </p:cSld>
  <p:clrMapOvr>
    <a:masterClrMapping/>
  </p:clrMapOvr>
  <p:transition spd="slow">
    <p:push dir="u"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two-way linked list</a:t>
            </a:r>
          </a:p>
          <a:p>
            <a:r>
              <a:rPr lang="en-US" dirty="0"/>
              <a:t>Efficient for insertion/deletion anywhere</a:t>
            </a:r>
          </a:p>
          <a:p>
            <a:r>
              <a:rPr lang="en-US" dirty="0"/>
              <a:t>Does not provide random access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446316" y="4850593"/>
            <a:ext cx="5299367" cy="438330"/>
            <a:chOff x="3865418" y="4754900"/>
            <a:chExt cx="5299367" cy="438330"/>
          </a:xfrm>
        </p:grpSpPr>
        <p:sp>
          <p:nvSpPr>
            <p:cNvPr id="5" name="Rectangle 4"/>
            <p:cNvSpPr/>
            <p:nvPr/>
          </p:nvSpPr>
          <p:spPr>
            <a:xfrm>
              <a:off x="3865418" y="475490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0600" y="475490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35782" y="476209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70964" y="476928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6146" y="476928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1330" y="475975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8869" y="4873309"/>
              <a:ext cx="4052459" cy="19242"/>
              <a:chOff x="4488871" y="4383930"/>
              <a:chExt cx="4052459" cy="19242"/>
            </a:xfrm>
          </p:grpSpPr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>
                <a:off x="4488871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>
                <a:off x="5424055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cxnSpLocks/>
              </p:cNvCxnSpPr>
              <p:nvPr/>
            </p:nvCxnSpPr>
            <p:spPr>
              <a:xfrm>
                <a:off x="6359237" y="4403076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cxnSpLocks/>
              </p:cNvCxnSpPr>
              <p:nvPr/>
            </p:nvCxnSpPr>
            <p:spPr>
              <a:xfrm>
                <a:off x="7294419" y="439112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cxnSpLocks/>
              </p:cNvCxnSpPr>
              <p:nvPr/>
            </p:nvCxnSpPr>
            <p:spPr>
              <a:xfrm>
                <a:off x="8229603" y="4403172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0800000">
              <a:off x="4488869" y="5050024"/>
              <a:ext cx="4052457" cy="26431"/>
              <a:chOff x="4488873" y="4376741"/>
              <a:chExt cx="4052457" cy="26431"/>
            </a:xfrm>
          </p:grpSpPr>
          <p:cxnSp>
            <p:nvCxnSpPr>
              <p:cNvPr id="14" name="Straight Arrow Connector 13"/>
              <p:cNvCxnSpPr>
                <a:cxnSpLocks/>
              </p:cNvCxnSpPr>
              <p:nvPr/>
            </p:nvCxnSpPr>
            <p:spPr>
              <a:xfrm>
                <a:off x="4488873" y="437674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cxnSpLocks/>
              </p:cNvCxnSpPr>
              <p:nvPr/>
            </p:nvCxnSpPr>
            <p:spPr>
              <a:xfrm>
                <a:off x="5424055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>
                <a:off x="6359237" y="4403076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cxnSpLocks/>
              </p:cNvCxnSpPr>
              <p:nvPr/>
            </p:nvCxnSpPr>
            <p:spPr>
              <a:xfrm>
                <a:off x="7294419" y="439112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>
                <a:off x="8229603" y="4403172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0199936-0F1F-4E74-9100-3C0BC1D2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BF94E01-29BD-4924-8FF0-10780C7E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48022"/>
      </p:ext>
    </p:extLst>
  </p:cSld>
  <p:clrMapOvr>
    <a:masterClrMapping/>
  </p:clrMapOvr>
  <p:transition spd="slow">
    <p:push dir="u"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forward_list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one-way linked list</a:t>
            </a:r>
          </a:p>
          <a:p>
            <a:r>
              <a:rPr lang="en-US" dirty="0"/>
              <a:t>Small memory footprint</a:t>
            </a:r>
          </a:p>
          <a:p>
            <a:r>
              <a:rPr lang="en-US" dirty="0"/>
              <a:t>Efficient for insertion/deletion</a:t>
            </a:r>
          </a:p>
          <a:p>
            <a:r>
              <a:rPr lang="en-US" dirty="0"/>
              <a:t>Does not provide support for size</a:t>
            </a:r>
          </a:p>
          <a:p>
            <a:r>
              <a:rPr lang="en-US" dirty="0"/>
              <a:t>Elements are added at the front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446316" y="5006013"/>
            <a:ext cx="5299367" cy="438330"/>
            <a:chOff x="3865418" y="5686496"/>
            <a:chExt cx="5299367" cy="438330"/>
          </a:xfrm>
        </p:grpSpPr>
        <p:sp>
          <p:nvSpPr>
            <p:cNvPr id="5" name="Rectangle 4"/>
            <p:cNvSpPr/>
            <p:nvPr/>
          </p:nvSpPr>
          <p:spPr>
            <a:xfrm>
              <a:off x="3865418" y="568649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0600" y="568649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35782" y="569368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70964" y="57008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6146" y="57008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1330" y="569135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Arrow Connector 10"/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488873" y="5898471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5424055" y="5905660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>
              <a:off x="6359237" y="5924806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>
              <a:off x="7294419" y="5912851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8229603" y="5924902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E4C3755-C220-4905-8F4A-2F00FE05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14D24B8-8970-4630-98EC-2A67E49F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1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::set/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multi_set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binary tree</a:t>
            </a:r>
          </a:p>
          <a:p>
            <a:r>
              <a:rPr lang="en-US" dirty="0"/>
              <a:t>Elements are stored in sorted order (&lt; &amp; &gt;)</a:t>
            </a:r>
          </a:p>
          <a:p>
            <a:r>
              <a:rPr lang="en-US" dirty="0"/>
              <a:t>Value acts as key</a:t>
            </a:r>
          </a:p>
          <a:p>
            <a:r>
              <a:rPr lang="en-US" dirty="0"/>
              <a:t>Fast search</a:t>
            </a:r>
          </a:p>
          <a:p>
            <a:r>
              <a:rPr lang="en-US" dirty="0"/>
              <a:t>No random access</a:t>
            </a:r>
          </a:p>
          <a:p>
            <a:r>
              <a:rPr lang="en-US" dirty="0"/>
              <a:t>Elements cannot be modified directly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13461" y="1922516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037386" y="2932166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218111" y="2932631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640241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89489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>
            <a:cxnSpLocks/>
            <a:stCxn id="4" idx="2"/>
            <a:endCxn id="6" idx="0"/>
          </p:cNvCxnSpPr>
          <p:nvPr/>
        </p:nvCxnSpPr>
        <p:spPr>
          <a:xfrm flipH="1">
            <a:off x="8529839" y="2346465"/>
            <a:ext cx="895350" cy="586166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cxnSpLocks/>
            <a:stCxn id="4" idx="2"/>
            <a:endCxn id="5" idx="0"/>
          </p:cNvCxnSpPr>
          <p:nvPr/>
        </p:nvCxnSpPr>
        <p:spPr>
          <a:xfrm>
            <a:off x="9425189" y="2346465"/>
            <a:ext cx="923925" cy="585701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" name="Straight Connector 10"/>
          <p:cNvCxnSpPr>
            <a:cxnSpLocks/>
            <a:stCxn id="6" idx="2"/>
            <a:endCxn id="7" idx="0"/>
          </p:cNvCxnSpPr>
          <p:nvPr/>
        </p:nvCxnSpPr>
        <p:spPr>
          <a:xfrm>
            <a:off x="8529839" y="3356580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/>
          <p:cNvCxnSpPr>
            <a:cxnSpLocks/>
            <a:stCxn id="6" idx="2"/>
            <a:endCxn id="8" idx="0"/>
          </p:cNvCxnSpPr>
          <p:nvPr/>
        </p:nvCxnSpPr>
        <p:spPr>
          <a:xfrm flipH="1">
            <a:off x="8101217" y="3356580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Rectangle 12"/>
          <p:cNvSpPr/>
          <p:nvPr/>
        </p:nvSpPr>
        <p:spPr>
          <a:xfrm>
            <a:off x="10453138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602386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cxnSpLocks/>
            <a:endCxn id="13" idx="0"/>
          </p:cNvCxnSpPr>
          <p:nvPr/>
        </p:nvCxnSpPr>
        <p:spPr>
          <a:xfrm>
            <a:off x="10342736" y="3356580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cxnSpLocks/>
            <a:endCxn id="14" idx="0"/>
          </p:cNvCxnSpPr>
          <p:nvPr/>
        </p:nvCxnSpPr>
        <p:spPr>
          <a:xfrm flipH="1">
            <a:off x="9914114" y="3356580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5114D50-6CD0-481B-AD51-3A4BC519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552334C-7905-466D-AEFE-CFD7A919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55681"/>
      </p:ext>
    </p:extLst>
  </p:cSld>
  <p:clrMapOvr>
    <a:masterClrMapping/>
  </p:clrMapOvr>
  <p:transition spd="slow">
    <p:push dir="u"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::map/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multi_map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binary tree</a:t>
            </a:r>
          </a:p>
          <a:p>
            <a:r>
              <a:rPr lang="en-US" dirty="0"/>
              <a:t>Stores a pair that contains a key and value</a:t>
            </a:r>
          </a:p>
          <a:p>
            <a:r>
              <a:rPr lang="en-US" dirty="0"/>
              <a:t>Elements are stored in sorted order based on a key</a:t>
            </a:r>
          </a:p>
          <a:p>
            <a:r>
              <a:rPr lang="en-US" dirty="0"/>
              <a:t>Fast search</a:t>
            </a:r>
          </a:p>
          <a:p>
            <a:r>
              <a:rPr lang="en-US" dirty="0"/>
              <a:t>No random access</a:t>
            </a:r>
          </a:p>
          <a:p>
            <a:r>
              <a:rPr lang="en-US" dirty="0"/>
              <a:t>Keys cannot be modified directly</a:t>
            </a:r>
            <a:endParaRPr lang="en-IN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H="1">
            <a:off x="9029570" y="2676074"/>
            <a:ext cx="895350" cy="586166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9924920" y="2676074"/>
            <a:ext cx="923925" cy="585701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9029570" y="3686189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8600948" y="3686189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0842467" y="3686189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10413845" y="3686189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645005" y="2244191"/>
            <a:ext cx="559830" cy="423949"/>
            <a:chOff x="9969625" y="1593094"/>
            <a:chExt cx="559830" cy="423949"/>
          </a:xfrm>
        </p:grpSpPr>
        <p:sp>
          <p:nvSpPr>
            <p:cNvPr id="11" name="Rectangle 10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568930" y="3261774"/>
            <a:ext cx="559830" cy="423949"/>
            <a:chOff x="9969625" y="1593094"/>
            <a:chExt cx="559830" cy="423949"/>
          </a:xfrm>
        </p:grpSpPr>
        <p:sp>
          <p:nvSpPr>
            <p:cNvPr id="14" name="Rectangle 13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746466" y="3261773"/>
            <a:ext cx="559830" cy="423949"/>
            <a:chOff x="9969625" y="1593094"/>
            <a:chExt cx="559830" cy="423949"/>
          </a:xfrm>
        </p:grpSpPr>
        <p:sp>
          <p:nvSpPr>
            <p:cNvPr id="17" name="Rectangle 16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991174" y="4637107"/>
            <a:ext cx="559830" cy="423949"/>
            <a:chOff x="9969625" y="1593094"/>
            <a:chExt cx="559830" cy="423949"/>
          </a:xfrm>
        </p:grpSpPr>
        <p:sp>
          <p:nvSpPr>
            <p:cNvPr id="20" name="Rectangle 19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127552" y="4637107"/>
            <a:ext cx="559830" cy="423949"/>
            <a:chOff x="9969625" y="1593094"/>
            <a:chExt cx="559830" cy="423949"/>
          </a:xfrm>
        </p:grpSpPr>
        <p:sp>
          <p:nvSpPr>
            <p:cNvPr id="23" name="Rectangle 22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171785" y="4637107"/>
            <a:ext cx="559830" cy="423949"/>
            <a:chOff x="9969625" y="1593094"/>
            <a:chExt cx="559830" cy="423949"/>
          </a:xfrm>
        </p:grpSpPr>
        <p:sp>
          <p:nvSpPr>
            <p:cNvPr id="26" name="Rectangle 25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08163" y="4637107"/>
            <a:ext cx="559830" cy="423949"/>
            <a:chOff x="9969625" y="1593094"/>
            <a:chExt cx="559830" cy="423949"/>
          </a:xfrm>
        </p:grpSpPr>
        <p:sp>
          <p:nvSpPr>
            <p:cNvPr id="29" name="Rectangle 28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839596" y="2263035"/>
            <a:ext cx="8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dirty="0"/>
              <a:t>Key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22234" y="2271997"/>
            <a:ext cx="8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Value</a:t>
            </a:r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5D6C23E3-A40B-4E82-81DE-CFB5931D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81332027-180F-42D1-9FB9-A596727E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89999"/>
      </p:ext>
    </p:extLst>
  </p:cSld>
  <p:clrMapOvr>
    <a:masterClrMapping/>
  </p:clrMapOvr>
  <p:transition spd="slow">
    <p:push dir="u"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503"/>
            <a:ext cx="10515600" cy="3041650"/>
          </a:xfrm>
        </p:spPr>
        <p:txBody>
          <a:bodyPr>
            <a:normAutofit fontScale="92500"/>
          </a:bodyPr>
          <a:lstStyle/>
          <a:p>
            <a:r>
              <a:rPr lang="en-US" dirty="0"/>
              <a:t>Associative containers implemented as hash tables</a:t>
            </a:r>
          </a:p>
          <a:p>
            <a:r>
              <a:rPr lang="en-US" dirty="0"/>
              <a:t>Values are hashed and stored in undefined order</a:t>
            </a:r>
          </a:p>
          <a:p>
            <a:r>
              <a:rPr lang="en-US" dirty="0"/>
              <a:t>Fast search, insertion/deletion, but may degrade over a period of time</a:t>
            </a:r>
          </a:p>
          <a:p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unordered_set</a:t>
            </a:r>
            <a:r>
              <a:rPr lang="en-US" dirty="0"/>
              <a:t> stores values that act as keys for hashing</a:t>
            </a:r>
          </a:p>
          <a:p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unordered_map</a:t>
            </a:r>
            <a:r>
              <a:rPr lang="en-US" i="1" dirty="0"/>
              <a:t> </a:t>
            </a:r>
            <a:r>
              <a:rPr lang="en-US" dirty="0"/>
              <a:t>stores pairs (</a:t>
            </a:r>
            <a:r>
              <a:rPr lang="en-US" i="1" dirty="0"/>
              <a:t>first</a:t>
            </a:r>
            <a:r>
              <a:rPr lang="en-US" dirty="0"/>
              <a:t> is used to compute hash)</a:t>
            </a:r>
          </a:p>
          <a:p>
            <a:r>
              <a:rPr lang="en-US" dirty="0"/>
              <a:t>Iterators are constant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725127" y="4582153"/>
            <a:ext cx="2962275" cy="1790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627697" y="4757479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878401" y="5428871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88860" y="5460705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525976" y="4820776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008022" y="5292762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713785" y="5917646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7114571" y="4582153"/>
            <a:ext cx="2962275" cy="1790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8300478" y="4704408"/>
            <a:ext cx="461606" cy="335886"/>
            <a:chOff x="8256367" y="4956876"/>
            <a:chExt cx="461606" cy="335886"/>
          </a:xfrm>
        </p:grpSpPr>
        <p:sp>
          <p:nvSpPr>
            <p:cNvPr id="13" name="Rectangle 12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238939" y="5076825"/>
            <a:ext cx="461606" cy="335886"/>
            <a:chOff x="8256367" y="4956876"/>
            <a:chExt cx="461606" cy="335886"/>
          </a:xfrm>
        </p:grpSpPr>
        <p:sp>
          <p:nvSpPr>
            <p:cNvPr id="22" name="Rectangle 21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008136" y="5724839"/>
            <a:ext cx="461606" cy="335886"/>
            <a:chOff x="8256367" y="4956876"/>
            <a:chExt cx="461606" cy="335886"/>
          </a:xfrm>
        </p:grpSpPr>
        <p:sp>
          <p:nvSpPr>
            <p:cNvPr id="25" name="Rectangle 24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2946" y="5269197"/>
            <a:ext cx="461606" cy="335886"/>
            <a:chOff x="8256367" y="4956876"/>
            <a:chExt cx="461606" cy="335886"/>
          </a:xfrm>
        </p:grpSpPr>
        <p:sp>
          <p:nvSpPr>
            <p:cNvPr id="28" name="Rectangle 27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954274" y="5821658"/>
            <a:ext cx="461606" cy="335886"/>
            <a:chOff x="8256367" y="4956876"/>
            <a:chExt cx="461606" cy="335886"/>
          </a:xfrm>
        </p:grpSpPr>
        <p:sp>
          <p:nvSpPr>
            <p:cNvPr id="31" name="Rectangle 30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64905" y="5352422"/>
            <a:ext cx="461606" cy="335886"/>
            <a:chOff x="8256367" y="4956876"/>
            <a:chExt cx="461606" cy="335886"/>
          </a:xfrm>
        </p:grpSpPr>
        <p:sp>
          <p:nvSpPr>
            <p:cNvPr id="34" name="Rectangle 33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45721" y="6253165"/>
            <a:ext cx="262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Unordered set/multiset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4340" y="6199781"/>
            <a:ext cx="283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Unordered map/multimap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0A36A-30FD-4291-895E-BE6927FD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D90EA7C-A683-49B9-B78A-CB38D977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62490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&amp; void</a:t>
            </a:r>
          </a:p>
          <a:p>
            <a:r>
              <a:rPr lang="en-US" dirty="0"/>
              <a:t>Arithmetic -&gt; Integral &amp; floating point</a:t>
            </a:r>
          </a:p>
          <a:p>
            <a:r>
              <a:rPr lang="en-US" dirty="0"/>
              <a:t>Integral types -&gt; </a:t>
            </a:r>
            <a:r>
              <a:rPr lang="en-US" i="1" dirty="0"/>
              <a:t>bool, char, </a:t>
            </a:r>
            <a:r>
              <a:rPr lang="en-US" i="1" dirty="0" err="1"/>
              <a:t>wchar_t</a:t>
            </a:r>
            <a:r>
              <a:rPr lang="en-US" i="1" dirty="0"/>
              <a:t>, char16_t, char32_t, short, </a:t>
            </a:r>
            <a:r>
              <a:rPr lang="en-US" i="1" dirty="0" err="1"/>
              <a:t>int</a:t>
            </a:r>
            <a:r>
              <a:rPr lang="en-US" i="1" dirty="0"/>
              <a:t>, long</a:t>
            </a:r>
          </a:p>
          <a:p>
            <a:r>
              <a:rPr lang="en-US" dirty="0"/>
              <a:t>Floating point -&gt; </a:t>
            </a:r>
            <a:r>
              <a:rPr lang="en-US" i="1" dirty="0"/>
              <a:t>float &amp; double</a:t>
            </a:r>
          </a:p>
          <a:p>
            <a:r>
              <a:rPr lang="en-IN" dirty="0"/>
              <a:t>void is a special type used with pointers &amp; functions</a:t>
            </a:r>
          </a:p>
        </p:txBody>
      </p:sp>
    </p:spTree>
    <p:extLst>
      <p:ext uri="{BB962C8B-B14F-4D97-AF65-F5344CB8AC3E}">
        <p14:creationId xmlns:p14="http://schemas.microsoft.com/office/powerpoint/2010/main" val="1791062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0728" y="210597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040728" y="2529928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040728" y="295142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040728" y="337537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040728" y="379931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040728" y="4223268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040728" y="4647217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040728" y="5076077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874602" y="5500026"/>
            <a:ext cx="914400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39054" y="5335325"/>
            <a:ext cx="0" cy="69971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1854" y="16620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Buckets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81892" y="215031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cxnSpLocks/>
            <a:stCxn id="5" idx="3"/>
          </p:cNvCxnSpPr>
          <p:nvPr/>
        </p:nvCxnSpPr>
        <p:spPr>
          <a:xfrm>
            <a:off x="7664183" y="2317954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8675331" y="2310977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7664183" y="3150216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168770" y="2143208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8181891" y="296259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7664183" y="3585490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81891" y="3397865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8181891" y="4676064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7664182" y="4843707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8675330" y="4836730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168769" y="466896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9662208" y="4848154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155647" y="4680385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/>
          <p:cNvSpPr/>
          <p:nvPr/>
        </p:nvSpPr>
        <p:spPr>
          <a:xfrm>
            <a:off x="3952470" y="3298129"/>
            <a:ext cx="1423283" cy="804744"/>
          </a:xfrm>
          <a:prstGeom prst="roundRect">
            <a:avLst>
              <a:gd name="adj" fmla="val 1146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Hash Function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5669280" y="2310977"/>
            <a:ext cx="1205322" cy="106439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5669280" y="3136592"/>
            <a:ext cx="1212574" cy="4290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5669280" y="3565635"/>
            <a:ext cx="1212574" cy="1647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5669280" y="3949338"/>
            <a:ext cx="1205322" cy="87193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199913" y="3532732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1621246" y="3130360"/>
            <a:ext cx="16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Insert Element</a:t>
            </a:r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2909125" y="3700501"/>
            <a:ext cx="85300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751595" y="1659364"/>
            <a:ext cx="20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Entries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38710" y="5288051"/>
            <a:ext cx="29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Load factor = entries/capacity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44792-290A-4061-AB39-20B92DA2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AB5C1E-981E-4B35-ADCF-5BCA9723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00269"/>
      </p:ext>
    </p:extLst>
  </p:cSld>
  <p:clrMapOvr>
    <a:masterClrMapping/>
  </p:clrMapOvr>
  <p:transition spd="slow">
    <p:push dir="u"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Amount of time taken by an algorithm to run for input of size </a:t>
            </a:r>
            <a:r>
              <a:rPr lang="en-IN" sz="3200" i="1" dirty="0"/>
              <a:t>n</a:t>
            </a:r>
          </a:p>
          <a:p>
            <a:r>
              <a:rPr lang="en-IN" sz="3200" dirty="0"/>
              <a:t>Commonly, represented through Big-O notation e.g.</a:t>
            </a:r>
          </a:p>
          <a:p>
            <a:pPr lvl="1"/>
            <a:r>
              <a:rPr lang="en-IN" sz="2800" dirty="0"/>
              <a:t>O(1) represents constant time</a:t>
            </a:r>
          </a:p>
          <a:p>
            <a:pPr lvl="1"/>
            <a:r>
              <a:rPr lang="en-IN" sz="2800" dirty="0"/>
              <a:t>O(n) represents linear time</a:t>
            </a:r>
          </a:p>
          <a:p>
            <a:r>
              <a:rPr lang="en-IN" sz="3200" dirty="0"/>
              <a:t>Gives a rough idea about the performance of an algorithm</a:t>
            </a:r>
          </a:p>
          <a:p>
            <a:r>
              <a:rPr lang="en-IN" sz="3200" dirty="0"/>
              <a:t>Useful for large input size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2FA9C-113E-4051-8E7A-3C37ABED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F6411-A9AB-450F-8748-B7CC6B71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035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EB1B-FCB4-4B0D-90B6-564075BE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Changes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620F02-F3F9-4CD4-8AB3-5BE4EADD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member functions that create an iterator are </a:t>
            </a:r>
            <a:r>
              <a:rPr lang="en-US" i="1" dirty="0" err="1"/>
              <a:t>noexcept</a:t>
            </a:r>
            <a:endParaRPr lang="en-US" i="1" dirty="0"/>
          </a:p>
          <a:p>
            <a:r>
              <a:rPr lang="en-US" dirty="0"/>
              <a:t>New member functions, such as </a:t>
            </a:r>
            <a:r>
              <a:rPr lang="en-US" i="1" dirty="0"/>
              <a:t>emplace(), </a:t>
            </a:r>
            <a:r>
              <a:rPr lang="en-US" i="1" dirty="0" err="1"/>
              <a:t>emplace_back</a:t>
            </a:r>
            <a:r>
              <a:rPr lang="en-US" i="1" dirty="0"/>
              <a:t>(), </a:t>
            </a:r>
            <a:r>
              <a:rPr lang="en-US" i="1" dirty="0" err="1"/>
              <a:t>emplace_front</a:t>
            </a:r>
            <a:r>
              <a:rPr lang="en-US" i="1" dirty="0"/>
              <a:t>()</a:t>
            </a:r>
            <a:r>
              <a:rPr lang="en-US" dirty="0"/>
              <a:t> in containers, support for brace list initialization</a:t>
            </a:r>
          </a:p>
          <a:p>
            <a:r>
              <a:rPr lang="en-US" dirty="0"/>
              <a:t>Containers are move aware and will prefer move over copy</a:t>
            </a:r>
          </a:p>
          <a:p>
            <a:r>
              <a:rPr lang="en-US" dirty="0"/>
              <a:t>In std::vector, new functions were added - </a:t>
            </a:r>
            <a:r>
              <a:rPr lang="en-US" i="1" dirty="0"/>
              <a:t>data(), </a:t>
            </a:r>
            <a:r>
              <a:rPr lang="en-US" i="1" dirty="0" err="1"/>
              <a:t>shrink_to_fit</a:t>
            </a:r>
            <a:r>
              <a:rPr lang="en-US" i="1" dirty="0"/>
              <a:t>() </a:t>
            </a:r>
          </a:p>
          <a:p>
            <a:r>
              <a:rPr lang="en-US" i="1" dirty="0"/>
              <a:t>std::erase </a:t>
            </a:r>
            <a:r>
              <a:rPr lang="en-US" dirty="0"/>
              <a:t>added for sequence containers</a:t>
            </a:r>
          </a:p>
          <a:p>
            <a:r>
              <a:rPr lang="en-US" dirty="0"/>
              <a:t>Associative containers got new functions – </a:t>
            </a:r>
            <a:r>
              <a:rPr lang="en-US" i="1" dirty="0" err="1"/>
              <a:t>emplace_hint</a:t>
            </a:r>
            <a:r>
              <a:rPr lang="en-US" i="1" dirty="0"/>
              <a:t>(), extract(), contains()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830396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of Operations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5256"/>
              </p:ext>
            </p:extLst>
          </p:nvPr>
        </p:nvGraphicFramePr>
        <p:xfrm>
          <a:off x="838200" y="1690688"/>
          <a:ext cx="10509283" cy="4272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33229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1081856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3042766279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427004097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2134570355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3871745644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757097041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432190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Container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[ 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err="1"/>
                        <a:t>push_back</a:t>
                      </a:r>
                      <a:endParaRPr lang="en-IN" sz="1600" b="1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err="1"/>
                        <a:t>pop_back</a:t>
                      </a:r>
                      <a:endParaRPr lang="en-IN" sz="1600" b="1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erase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find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sort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array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vector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deque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forward_list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set/multiset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map/multimap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88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unordered_set</a:t>
                      </a:r>
                      <a:r>
                        <a:rPr lang="en-IN" i="1" dirty="0"/>
                        <a:t>/</a:t>
                      </a:r>
                    </a:p>
                    <a:p>
                      <a:r>
                        <a:rPr lang="en-IN" i="1" dirty="0" err="1"/>
                        <a:t>unordered_multiset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99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unordered_map</a:t>
                      </a:r>
                      <a:r>
                        <a:rPr lang="en-IN" i="1" dirty="0"/>
                        <a:t>/</a:t>
                      </a:r>
                    </a:p>
                    <a:p>
                      <a:r>
                        <a:rPr lang="en-IN" i="1" dirty="0" err="1"/>
                        <a:t>unordered_multimap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001088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AF65B9-1667-4D8E-BF00-993C9FE4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67E43-723D-4A1C-8926-A5AC9F95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78130"/>
      </p:ext>
    </p:extLst>
  </p:cSld>
  <p:clrMapOvr>
    <a:masterClrMapping/>
  </p:clrMapOvr>
  <p:transition spd="slow">
    <p:push dir="u"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</a:t>
            </a:r>
            <a:r>
              <a:rPr lang="en-IN" i="1" dirty="0"/>
              <a:t>vector</a:t>
            </a:r>
            <a:r>
              <a:rPr lang="en-IN" dirty="0"/>
              <a:t> for random access, but not insertion &amp; deletion</a:t>
            </a:r>
          </a:p>
          <a:p>
            <a:r>
              <a:rPr lang="en-IN" i="1" dirty="0"/>
              <a:t>deque</a:t>
            </a:r>
            <a:r>
              <a:rPr lang="en-IN" dirty="0"/>
              <a:t> is preferable when elements need to be inserted and removed from both the ends</a:t>
            </a:r>
          </a:p>
          <a:p>
            <a:r>
              <a:rPr lang="en-IN" dirty="0"/>
              <a:t>Use </a:t>
            </a:r>
            <a:r>
              <a:rPr lang="en-IN" i="1" dirty="0"/>
              <a:t>list</a:t>
            </a:r>
            <a:r>
              <a:rPr lang="en-IN" dirty="0"/>
              <a:t> if frequent insertions &amp; deletions are required</a:t>
            </a:r>
          </a:p>
          <a:p>
            <a:pPr lvl="1"/>
            <a:r>
              <a:rPr lang="en-IN" dirty="0"/>
              <a:t>Use </a:t>
            </a:r>
            <a:r>
              <a:rPr lang="en-IN" i="1" dirty="0" err="1"/>
              <a:t>forward_list</a:t>
            </a:r>
            <a:r>
              <a:rPr lang="en-IN" i="1" dirty="0"/>
              <a:t> </a:t>
            </a:r>
            <a:r>
              <a:rPr lang="en-IN" dirty="0"/>
              <a:t>for memory constrained systems</a:t>
            </a:r>
          </a:p>
          <a:p>
            <a:r>
              <a:rPr lang="en-IN" dirty="0"/>
              <a:t>Use associative containers if lookup/search is important</a:t>
            </a:r>
          </a:p>
          <a:p>
            <a:r>
              <a:rPr lang="en-IN" dirty="0"/>
              <a:t>Favour unordered containers if elements need not be ordered, else use </a:t>
            </a:r>
            <a:r>
              <a:rPr lang="en-IN" i="1" dirty="0"/>
              <a:t>set/map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9C386F-C629-43D2-A4D9-50684659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4A02C-D236-43C7-923C-958079E3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411548"/>
      </p:ext>
    </p:extLst>
  </p:cSld>
  <p:clrMapOvr>
    <a:masterClrMapping/>
  </p:clrMapOvr>
  <p:transition spd="slow">
    <p:push dir="u"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Objects &amp;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60" dirty="0"/>
              <a:t>Compilers may define certain rules for user defined objects if they have to be stored in containers</a:t>
            </a:r>
          </a:p>
          <a:p>
            <a:r>
              <a:rPr lang="en-US" sz="3360" dirty="0"/>
              <a:t>These are mostly about certain operators that have to be overloaded for the user objects</a:t>
            </a:r>
          </a:p>
          <a:p>
            <a:r>
              <a:rPr lang="en-US" sz="3360" dirty="0"/>
              <a:t>Generally, your objects should have the following operators overloaded</a:t>
            </a:r>
            <a:r>
              <a:rPr lang="en-IN" sz="3360" dirty="0"/>
              <a:t> : </a:t>
            </a:r>
            <a:r>
              <a:rPr lang="en-IN" sz="3840" dirty="0"/>
              <a:t>&lt; &gt; != ==</a:t>
            </a:r>
            <a:endParaRPr lang="en-IN" sz="3360" dirty="0"/>
          </a:p>
          <a:p>
            <a:r>
              <a:rPr lang="en-US" sz="3360" dirty="0"/>
              <a:t>These operators are used by various containers for sorting &amp; searching</a:t>
            </a:r>
          </a:p>
          <a:p>
            <a:r>
              <a:rPr lang="en-US" sz="3360" dirty="0"/>
              <a:t>Not always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C536B-769C-44BF-8A2F-C3E99C05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4C8A9-8774-4098-9A63-2556310C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550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600" dirty="0"/>
              <a:t>STL provides algorithms for common tasks</a:t>
            </a:r>
          </a:p>
          <a:p>
            <a:pPr lvl="1"/>
            <a:r>
              <a:rPr lang="en-IN" sz="3200" dirty="0"/>
              <a:t>Sorting, removing, searching, numeric, </a:t>
            </a:r>
            <a:r>
              <a:rPr lang="en-IN" sz="3200" dirty="0" err="1"/>
              <a:t>etc</a:t>
            </a:r>
            <a:endParaRPr lang="en-IN" sz="3200" dirty="0"/>
          </a:p>
          <a:p>
            <a:r>
              <a:rPr lang="en-IN" sz="3600" dirty="0"/>
              <a:t>More optimized than handwritten loops</a:t>
            </a:r>
          </a:p>
          <a:p>
            <a:r>
              <a:rPr lang="en-IN" sz="3600" dirty="0"/>
              <a:t>Work with all containers regardless of the data type</a:t>
            </a:r>
          </a:p>
          <a:p>
            <a:r>
              <a:rPr lang="en-IN" sz="3600" dirty="0"/>
              <a:t>Several algorithms can be customized through user-defined operations</a:t>
            </a:r>
          </a:p>
          <a:p>
            <a:r>
              <a:rPr lang="en-IN" sz="3600" dirty="0"/>
              <a:t>Some containers provide specialized versions of algorithms</a:t>
            </a:r>
          </a:p>
          <a:p>
            <a:pPr lvl="1"/>
            <a:r>
              <a:rPr lang="en-IN" sz="3200" dirty="0"/>
              <a:t>list provides sort &amp; remove</a:t>
            </a:r>
          </a:p>
          <a:p>
            <a:pPr lvl="1"/>
            <a:r>
              <a:rPr lang="en-IN" sz="3200" dirty="0"/>
              <a:t>associative containers provide </a:t>
            </a:r>
            <a:r>
              <a:rPr lang="en-IN" sz="3200" dirty="0" err="1"/>
              <a:t>lower_bound</a:t>
            </a:r>
            <a:r>
              <a:rPr lang="en-IN" sz="3200" dirty="0"/>
              <a:t>, </a:t>
            </a:r>
            <a:r>
              <a:rPr lang="en-IN" sz="3200" dirty="0" err="1"/>
              <a:t>upper_bound</a:t>
            </a:r>
            <a:r>
              <a:rPr lang="en-IN" sz="3200" dirty="0"/>
              <a:t>, find, </a:t>
            </a:r>
            <a:r>
              <a:rPr lang="en-IN" sz="3200" dirty="0" err="1"/>
              <a:t>etc</a:t>
            </a:r>
            <a:endParaRPr lang="en-IN" sz="3200" dirty="0"/>
          </a:p>
          <a:p>
            <a:r>
              <a:rPr lang="en-IN" sz="3600" dirty="0"/>
              <a:t>Most algorithms reside in </a:t>
            </a:r>
            <a:r>
              <a:rPr lang="en-IN" sz="3600" i="1" dirty="0"/>
              <a:t>&lt;algorithm&gt; </a:t>
            </a:r>
            <a:r>
              <a:rPr lang="en-IN" sz="3600" dirty="0"/>
              <a:t>header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8A557-A0CD-4526-B050-9BF738DA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E1BC6-B6E2-48BB-8942-072834D0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04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C++ Concurrency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Large applications have multiple components</a:t>
            </a:r>
          </a:p>
          <a:p>
            <a:r>
              <a:rPr lang="en-IN" sz="3600" dirty="0"/>
              <a:t>Some components may have to execute concurrently</a:t>
            </a:r>
          </a:p>
          <a:p>
            <a:r>
              <a:rPr lang="en-IN" sz="3600" dirty="0"/>
              <a:t>This allows efficient usage of the CPU </a:t>
            </a:r>
          </a:p>
          <a:p>
            <a:r>
              <a:rPr lang="en-IN" sz="3600" dirty="0"/>
              <a:t>C++11 added support for concurrency</a:t>
            </a:r>
          </a:p>
          <a:p>
            <a:r>
              <a:rPr lang="en-IN" sz="3600" dirty="0"/>
              <a:t>Includes utilities for starting and managing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F2937-A8A0-4F4A-AD94-6F9CC920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79829-F196-474D-B769-8C9C7CA9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95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Accepts a callable as constructor argument</a:t>
            </a:r>
          </a:p>
          <a:p>
            <a:r>
              <a:rPr lang="en-IN" sz="3600" dirty="0"/>
              <a:t>The callable is executed in a separate thread</a:t>
            </a:r>
          </a:p>
          <a:p>
            <a:r>
              <a:rPr lang="en-IN" sz="3600" dirty="0"/>
              <a:t>The constructor does not wait for the thread to start; it returns immediately</a:t>
            </a:r>
          </a:p>
          <a:p>
            <a:r>
              <a:rPr lang="en-IN" sz="3600" dirty="0"/>
              <a:t>Resides in </a:t>
            </a:r>
            <a:r>
              <a:rPr lang="en-IN" sz="3600" i="1" dirty="0"/>
              <a:t>&lt;thread&gt; </a:t>
            </a:r>
            <a:r>
              <a:rPr lang="en-IN" sz="3600" dirty="0"/>
              <a:t>header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6623A-6799-4D8E-8873-88D94643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F933B-BA7C-42F8-B839-747CB41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415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5CB7-3F3E-4444-8C18-BCB99AB6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Joined &amp; Detached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575D-9E37-4895-A9B7-210F2F9F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3600" dirty="0"/>
              <a:t>A thread can be joined or detached</a:t>
            </a:r>
          </a:p>
          <a:p>
            <a:r>
              <a:rPr lang="en-IN" sz="3600" dirty="0"/>
              <a:t>Call </a:t>
            </a:r>
            <a:r>
              <a:rPr lang="en-IN" sz="3600" i="1" dirty="0"/>
              <a:t>join() </a:t>
            </a:r>
            <a:r>
              <a:rPr lang="en-IN" sz="3600" dirty="0"/>
              <a:t>to wait for the thread to return</a:t>
            </a:r>
          </a:p>
          <a:p>
            <a:r>
              <a:rPr lang="en-IN" sz="3600" dirty="0"/>
              <a:t>The thread object should be destroyed after calling </a:t>
            </a:r>
            <a:r>
              <a:rPr lang="en-IN" sz="3600" i="1" dirty="0"/>
              <a:t>join()</a:t>
            </a:r>
          </a:p>
          <a:p>
            <a:pPr lvl="1"/>
            <a:r>
              <a:rPr lang="en-IN" sz="3200" dirty="0"/>
              <a:t>destroying the thread object without calling </a:t>
            </a:r>
            <a:r>
              <a:rPr lang="en-IN" sz="3200" i="1" dirty="0"/>
              <a:t>join() </a:t>
            </a:r>
            <a:r>
              <a:rPr lang="en-IN" sz="3200" dirty="0"/>
              <a:t>will terminate the program</a:t>
            </a:r>
          </a:p>
          <a:p>
            <a:r>
              <a:rPr lang="en-IN" sz="3600" dirty="0"/>
              <a:t>A detached thread can be created by calling detach() on thread object</a:t>
            </a:r>
          </a:p>
          <a:p>
            <a:r>
              <a:rPr lang="en-IN" sz="3600" dirty="0"/>
              <a:t>Detached threads are not joinable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81F7E-1AE3-46DB-91E2-A7E123EB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DACD1-18D7-49AA-8345-0738A776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3048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3532-63EB-45D7-95CD-822F9EF6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5460-C9B4-42B7-B8B9-A37E78FE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of these can be modified using modifiers – signed, unsigned, short, long</a:t>
            </a:r>
          </a:p>
          <a:p>
            <a:r>
              <a:rPr lang="en-IN" dirty="0"/>
              <a:t>All types can be qualified with qualifiers – </a:t>
            </a:r>
            <a:r>
              <a:rPr lang="en-IN" dirty="0" err="1"/>
              <a:t>const</a:t>
            </a:r>
            <a:r>
              <a:rPr lang="en-IN" dirty="0"/>
              <a:t>, volatile, static</a:t>
            </a:r>
          </a:p>
          <a:p>
            <a:r>
              <a:rPr lang="en-IN" dirty="0"/>
              <a:t>All types occupy memory and can hold a range of values</a:t>
            </a:r>
          </a:p>
          <a:p>
            <a:pPr lvl="1"/>
            <a:r>
              <a:rPr lang="en-IN" dirty="0"/>
              <a:t>memory requirements may change with platform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1461B-E617-4893-8B6C-43EC36A1D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0392"/>
            <a:ext cx="3860800" cy="36385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sz="1400" b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Prepared by Umar Lone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749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async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Part of high-level concurrency</a:t>
            </a:r>
          </a:p>
          <a:p>
            <a:r>
              <a:rPr lang="en-IN" sz="3600" dirty="0"/>
              <a:t>Executes a callable object or a function in a separate thread (if possible)</a:t>
            </a:r>
          </a:p>
          <a:p>
            <a:r>
              <a:rPr lang="en-IN" sz="3600" dirty="0"/>
              <a:t>Returns a </a:t>
            </a:r>
            <a:r>
              <a:rPr lang="en-IN" sz="3600" i="1" dirty="0"/>
              <a:t>std::future </a:t>
            </a:r>
            <a:r>
              <a:rPr lang="en-IN" sz="3600" dirty="0"/>
              <a:t>object that provides access to the result of the callable</a:t>
            </a:r>
          </a:p>
          <a:p>
            <a:r>
              <a:rPr lang="en-IN" sz="3600" dirty="0"/>
              <a:t>Include the header </a:t>
            </a:r>
            <a:r>
              <a:rPr lang="en-IN" sz="3600" i="1" dirty="0"/>
              <a:t>&lt;future&gt;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B9909-D7A4-4EF9-985D-D82DF2F3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6471C-793D-4D95-B1E3-5717CE3A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487760"/>
      </p:ext>
    </p:extLst>
  </p:cSld>
  <p:clrMapOvr>
    <a:masterClrMapping/>
  </p:clrMapOvr>
  <p:transition spd="slow">
    <p:push dir="u"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Used for communication between threads</a:t>
            </a:r>
          </a:p>
          <a:p>
            <a:r>
              <a:rPr lang="en-IN" sz="3600" dirty="0"/>
              <a:t>Created through std::promise</a:t>
            </a:r>
          </a:p>
          <a:p>
            <a:pPr lvl="1"/>
            <a:r>
              <a:rPr lang="en-IN" sz="3200" dirty="0"/>
              <a:t>created by std::</a:t>
            </a:r>
            <a:r>
              <a:rPr lang="en-IN" sz="3200" dirty="0" err="1"/>
              <a:t>async</a:t>
            </a:r>
            <a:r>
              <a:rPr lang="en-IN" sz="3200" dirty="0"/>
              <a:t>, that directly returns a future object</a:t>
            </a:r>
          </a:p>
          <a:p>
            <a:pPr lvl="1"/>
            <a:r>
              <a:rPr lang="en-IN" sz="3200" dirty="0"/>
              <a:t>represents an input channel</a:t>
            </a:r>
          </a:p>
          <a:p>
            <a:pPr lvl="1"/>
            <a:r>
              <a:rPr lang="en-IN" sz="3200" dirty="0"/>
              <a:t>std::future is the output channel</a:t>
            </a:r>
          </a:p>
          <a:p>
            <a:r>
              <a:rPr lang="en-IN" sz="3600" dirty="0"/>
              <a:t>Promise/future pair allow safe data sharing between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1EA60-3ACE-44A2-91BA-19AA2973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02C92-46F0-401A-9CA4-65EF2444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02801"/>
      </p:ext>
    </p:extLst>
  </p:cSld>
  <p:clrMapOvr>
    <a:masterClrMapping/>
  </p:clrMapOvr>
  <p:transition spd="slow">
    <p:push dir="u"/>
  </p:transition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1887-C79C-480A-80FB-AB7B3345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41FC-2B63-4EE7-A0B8-89ECD4490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register</a:t>
            </a:r>
            <a:r>
              <a:rPr lang="en-IN" dirty="0"/>
              <a:t> keyword</a:t>
            </a:r>
          </a:p>
          <a:p>
            <a:r>
              <a:rPr lang="en-IN" dirty="0"/>
              <a:t>Exception specifications</a:t>
            </a:r>
          </a:p>
          <a:p>
            <a:r>
              <a:rPr lang="en-IN" dirty="0"/>
              <a:t>operator++(bool)</a:t>
            </a:r>
          </a:p>
          <a:p>
            <a:r>
              <a:rPr lang="en-IN" dirty="0"/>
              <a:t>Trigraphs</a:t>
            </a:r>
          </a:p>
          <a:p>
            <a:r>
              <a:rPr lang="en-IN" dirty="0" err="1"/>
              <a:t>auto_ptr</a:t>
            </a:r>
            <a:endParaRPr lang="en-IN" dirty="0"/>
          </a:p>
          <a:p>
            <a:r>
              <a:rPr lang="en-IN" dirty="0"/>
              <a:t>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617358334"/>
      </p:ext>
    </p:extLst>
  </p:cSld>
  <p:clrMapOvr>
    <a:masterClrMapping/>
  </p:clrMapOvr>
  <p:transition spd="slow">
    <p:push dir="u"/>
  </p:transition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542A-800B-4B5E-A9EF-575D5DF9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register</a:t>
            </a:r>
            <a:r>
              <a:rPr lang="en-IN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04C3-6C33-43D0-8214-D8A736C0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7084"/>
          </a:xfrm>
        </p:spPr>
        <p:txBody>
          <a:bodyPr/>
          <a:lstStyle/>
          <a:p>
            <a:r>
              <a:rPr lang="en-IN" dirty="0"/>
              <a:t>A hint that specifies the variable should be stored in a register</a:t>
            </a:r>
          </a:p>
          <a:p>
            <a:r>
              <a:rPr lang="en-IN" dirty="0"/>
              <a:t>This storage class is now removed in C++17</a:t>
            </a:r>
          </a:p>
          <a:p>
            <a:r>
              <a:rPr lang="en-IN" dirty="0"/>
              <a:t>It has no effect on the semantics of the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62D04-BC4E-42B1-9980-D4C5E830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5303807"/>
            <a:ext cx="7419975" cy="30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B7AB7B-EC7E-476F-92B1-0ABC98C96515}"/>
              </a:ext>
            </a:extLst>
          </p:cNvPr>
          <p:cNvSpPr/>
          <p:nvPr/>
        </p:nvSpPr>
        <p:spPr>
          <a:xfrm>
            <a:off x="3047999" y="3697646"/>
            <a:ext cx="6096000" cy="13619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void 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RegisterKeyword</a:t>
            </a:r>
            <a:r>
              <a:rPr lang="en-IN" dirty="0">
                <a:latin typeface="Consolas" panose="020B0609020204030204" pitchFamily="49" charset="0"/>
              </a:rPr>
              <a:t>()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register</a:t>
            </a:r>
            <a:r>
              <a:rPr lang="en-IN" dirty="0"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 x ;</a:t>
            </a:r>
          </a:p>
          <a:p>
            <a:r>
              <a:rPr lang="en-IN" dirty="0">
                <a:latin typeface="Consolas" panose="020B0609020204030204" pitchFamily="49" charset="0"/>
              </a:rPr>
              <a:t>	x = 5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08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AC8A-FD4A-4996-BBEE-1CA78C5C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operator++(bool)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8D8D-F411-4375-8AE9-47B90C72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171"/>
          </a:xfrm>
        </p:spPr>
        <p:txBody>
          <a:bodyPr/>
          <a:lstStyle/>
          <a:p>
            <a:r>
              <a:rPr lang="en-IN" dirty="0"/>
              <a:t>Increment operator on a bool type is removed</a:t>
            </a:r>
          </a:p>
          <a:p>
            <a:r>
              <a:rPr lang="en-IN" dirty="0"/>
              <a:t>Decrement operators were never allowed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9A3075-04F7-4FBE-AD50-0B552220AC5E}"/>
              </a:ext>
            </a:extLst>
          </p:cNvPr>
          <p:cNvSpPr/>
          <p:nvPr/>
        </p:nvSpPr>
        <p:spPr>
          <a:xfrm>
            <a:off x="4957339" y="3329796"/>
            <a:ext cx="22773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 main()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bool</a:t>
            </a:r>
            <a:r>
              <a:rPr lang="en-IN" dirty="0">
                <a:latin typeface="Consolas" panose="020B0609020204030204" pitchFamily="49" charset="0"/>
              </a:rPr>
              <a:t> x{} ;</a:t>
            </a:r>
          </a:p>
          <a:p>
            <a:r>
              <a:rPr lang="en-IN" dirty="0">
                <a:latin typeface="Consolas" panose="020B0609020204030204" pitchFamily="49" charset="0"/>
              </a:rPr>
              <a:t>	x++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9B58D-3E57-478D-9912-170183C6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5085451"/>
            <a:ext cx="6457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02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7127-7952-49B1-9595-EFDD9BC9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0EBB-01D7-417A-AF0E-D7D70180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Special character sequences used when a system does not support 7-bit ASCII</a:t>
            </a:r>
          </a:p>
          <a:p>
            <a:r>
              <a:rPr lang="en-IN" dirty="0"/>
              <a:t>E.g. </a:t>
            </a:r>
            <a:r>
              <a:rPr lang="en-IN" i="1" dirty="0"/>
              <a:t>??-</a:t>
            </a:r>
            <a:r>
              <a:rPr lang="en-IN" dirty="0"/>
              <a:t> produced </a:t>
            </a:r>
            <a:r>
              <a:rPr lang="en-IN" i="1" dirty="0"/>
              <a:t>~</a:t>
            </a:r>
          </a:p>
          <a:p>
            <a:r>
              <a:rPr lang="en-IN" dirty="0"/>
              <a:t>These have been removed to speed up the compilation process</a:t>
            </a:r>
          </a:p>
        </p:txBody>
      </p:sp>
    </p:spTree>
    <p:extLst>
      <p:ext uri="{BB962C8B-B14F-4D97-AF65-F5344CB8AC3E}">
        <p14:creationId xmlns:p14="http://schemas.microsoft.com/office/powerpoint/2010/main" val="2792749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D10-4434-4F0E-BD5C-21E05C74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368-96F4-42EF-80AA-B8A32F96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2911"/>
          </a:xfrm>
        </p:spPr>
        <p:txBody>
          <a:bodyPr/>
          <a:lstStyle/>
          <a:p>
            <a:r>
              <a:rPr lang="en-IN" dirty="0"/>
              <a:t>Feature that allowed a function to advertise what exceptions it throws</a:t>
            </a:r>
          </a:p>
          <a:p>
            <a:r>
              <a:rPr lang="en-IN" dirty="0"/>
              <a:t>Not implemented by many compilers</a:t>
            </a:r>
          </a:p>
          <a:p>
            <a:r>
              <a:rPr lang="en-IN" dirty="0"/>
              <a:t>Replaced by </a:t>
            </a:r>
            <a:r>
              <a:rPr lang="en-IN" i="1" dirty="0" err="1"/>
              <a:t>noexcept</a:t>
            </a:r>
            <a:endParaRPr lang="en-IN" i="1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BE6923-8FBD-4CDA-A582-8BAA650C4C4E}"/>
              </a:ext>
            </a:extLst>
          </p:cNvPr>
          <p:cNvSpPr/>
          <p:nvPr/>
        </p:nvSpPr>
        <p:spPr>
          <a:xfrm>
            <a:off x="3707920" y="4028536"/>
            <a:ext cx="4776159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 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Check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a) 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latin typeface="Consolas" panose="020B0609020204030204" pitchFamily="49" charset="0"/>
              </a:rPr>
              <a:t>(a &gt; 1000)</a:t>
            </a:r>
          </a:p>
          <a:p>
            <a:r>
              <a:rPr lang="en-IN" dirty="0"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throw</a:t>
            </a:r>
            <a:r>
              <a:rPr lang="en-IN" dirty="0">
                <a:latin typeface="Consolas" panose="020B0609020204030204" pitchFamily="49" charset="0"/>
              </a:rPr>
              <a:t> 1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B2798-DB1C-4603-A51F-04D880504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5595039"/>
            <a:ext cx="96774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80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1165-250F-4F7D-931D-09917249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auto_ptr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BC2D-9B87-48FB-BAE7-86693D7F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Smart pointer in C++98</a:t>
            </a:r>
          </a:p>
          <a:p>
            <a:r>
              <a:rPr lang="en-IN" dirty="0"/>
              <a:t>No ownership semantics</a:t>
            </a:r>
          </a:p>
          <a:p>
            <a:r>
              <a:rPr lang="en-IN" dirty="0"/>
              <a:t>Could lead to bugs</a:t>
            </a:r>
          </a:p>
          <a:p>
            <a:r>
              <a:rPr lang="en-IN" dirty="0"/>
              <a:t>Replaced with </a:t>
            </a:r>
            <a:r>
              <a:rPr lang="en-IN" i="1" dirty="0"/>
              <a:t>std::</a:t>
            </a:r>
            <a:r>
              <a:rPr lang="en-IN" i="1" dirty="0" err="1"/>
              <a:t>unique_ptr</a:t>
            </a:r>
            <a:r>
              <a:rPr lang="en-IN" dirty="0"/>
              <a:t> &amp; </a:t>
            </a:r>
            <a:r>
              <a:rPr lang="en-IN" i="1" dirty="0"/>
              <a:t>std::</a:t>
            </a:r>
            <a:r>
              <a:rPr lang="en-IN" i="1" dirty="0" err="1"/>
              <a:t>shared_ptr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182890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FD39-B05A-49AF-BB47-954ABB81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AF09C-E47A-4556-A964-3F2A320B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2586"/>
          </a:xfrm>
        </p:spPr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random_shuffle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unary_function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ptr_fun</a:t>
            </a:r>
            <a:endParaRPr lang="en-IN" dirty="0"/>
          </a:p>
          <a:p>
            <a:r>
              <a:rPr lang="en-IN" dirty="0"/>
              <a:t>std::bind1st….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F0AC9-8605-4CD2-ADA5-ADE0E200E437}"/>
              </a:ext>
            </a:extLst>
          </p:cNvPr>
          <p:cNvSpPr txBox="1"/>
          <p:nvPr/>
        </p:nvSpPr>
        <p:spPr>
          <a:xfrm>
            <a:off x="1053861" y="3907766"/>
            <a:ext cx="445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https://isocpp.org/files/papers/p0636r0.html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663101"/>
      </p:ext>
    </p:extLst>
  </p:cSld>
  <p:clrMapOvr>
    <a:masterClrMapping/>
  </p:clrMapOvr>
  <p:transition spd="slow">
    <p:push dir="u"/>
  </p:transition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4CF3-C33D-4687-A360-A0F553B7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1D94-7AD4-4D1C-950D-67C90643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Direct list initialization with auto</a:t>
            </a:r>
          </a:p>
          <a:p>
            <a:r>
              <a:rPr lang="en-IN" dirty="0" err="1"/>
              <a:t>static_assert</a:t>
            </a:r>
            <a:endParaRPr lang="en-IN" dirty="0"/>
          </a:p>
          <a:p>
            <a:r>
              <a:rPr lang="en-IN" dirty="0"/>
              <a:t>Different begin &amp; end types on range-based for loop</a:t>
            </a:r>
          </a:p>
        </p:txBody>
      </p:sp>
    </p:spTree>
    <p:extLst>
      <p:ext uri="{BB962C8B-B14F-4D97-AF65-F5344CB8AC3E}">
        <p14:creationId xmlns:p14="http://schemas.microsoft.com/office/powerpoint/2010/main" val="46987096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7DD8D-2949-4B03-B04F-E66E0E9D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Datatype Size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9B1FD-6A93-4B29-A52B-50A70C67F150}"/>
              </a:ext>
            </a:extLst>
          </p:cNvPr>
          <p:cNvSpPr/>
          <p:nvPr/>
        </p:nvSpPr>
        <p:spPr>
          <a:xfrm>
            <a:off x="3659915" y="1875427"/>
            <a:ext cx="1189809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bool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17EB9B-C65C-4C9B-B227-ACE11798E46E}"/>
              </a:ext>
            </a:extLst>
          </p:cNvPr>
          <p:cNvSpPr/>
          <p:nvPr/>
        </p:nvSpPr>
        <p:spPr>
          <a:xfrm>
            <a:off x="3659914" y="2274796"/>
            <a:ext cx="1189809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2EA327-8698-402D-8758-BCF7DB059B53}"/>
              </a:ext>
            </a:extLst>
          </p:cNvPr>
          <p:cNvSpPr/>
          <p:nvPr/>
        </p:nvSpPr>
        <p:spPr>
          <a:xfrm>
            <a:off x="3659913" y="2681196"/>
            <a:ext cx="2492557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wchar_t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5702A-1A54-41AF-A479-66EC06A9696F}"/>
              </a:ext>
            </a:extLst>
          </p:cNvPr>
          <p:cNvSpPr/>
          <p:nvPr/>
        </p:nvSpPr>
        <p:spPr>
          <a:xfrm>
            <a:off x="3659915" y="3087596"/>
            <a:ext cx="2492555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short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97B05C-4728-47E5-BADB-B1A08AE174A4}"/>
              </a:ext>
            </a:extLst>
          </p:cNvPr>
          <p:cNvSpPr/>
          <p:nvPr/>
        </p:nvSpPr>
        <p:spPr>
          <a:xfrm>
            <a:off x="3659914" y="3486965"/>
            <a:ext cx="3682365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084A56-77C5-4890-A34B-00F894094CAE}"/>
              </a:ext>
            </a:extLst>
          </p:cNvPr>
          <p:cNvSpPr/>
          <p:nvPr/>
        </p:nvSpPr>
        <p:spPr>
          <a:xfrm>
            <a:off x="3659913" y="3893365"/>
            <a:ext cx="3682365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ADAEB4-0AC1-4CAD-A00A-AD05E8A915D2}"/>
              </a:ext>
            </a:extLst>
          </p:cNvPr>
          <p:cNvSpPr/>
          <p:nvPr/>
        </p:nvSpPr>
        <p:spPr>
          <a:xfrm>
            <a:off x="3659913" y="4292734"/>
            <a:ext cx="3682365" cy="4064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float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F273F-D3FE-44A7-B0E4-9936828470C1}"/>
              </a:ext>
            </a:extLst>
          </p:cNvPr>
          <p:cNvSpPr/>
          <p:nvPr/>
        </p:nvSpPr>
        <p:spPr>
          <a:xfrm>
            <a:off x="3659912" y="4692103"/>
            <a:ext cx="4872176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long </a:t>
            </a:r>
            <a:r>
              <a:rPr lang="en-IN" dirty="0" err="1"/>
              <a:t>long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736754-CEB2-4C84-9765-C361DB2CE3DF}"/>
              </a:ext>
            </a:extLst>
          </p:cNvPr>
          <p:cNvSpPr/>
          <p:nvPr/>
        </p:nvSpPr>
        <p:spPr>
          <a:xfrm>
            <a:off x="3659913" y="5091326"/>
            <a:ext cx="4872174" cy="4064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double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722A13-0809-4A64-AF91-74430E80161A}"/>
              </a:ext>
            </a:extLst>
          </p:cNvPr>
          <p:cNvSpPr/>
          <p:nvPr/>
        </p:nvSpPr>
        <p:spPr>
          <a:xfrm>
            <a:off x="3659912" y="5490695"/>
            <a:ext cx="4872174" cy="4064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long double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DEA1C9-3088-429D-85FA-A57BAA470DFD}"/>
              </a:ext>
            </a:extLst>
          </p:cNvPr>
          <p:cNvSpPr txBox="1"/>
          <p:nvPr/>
        </p:nvSpPr>
        <p:spPr>
          <a:xfrm>
            <a:off x="3546969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8FF1A1-0A4D-4B79-97CE-A36137F68117}"/>
              </a:ext>
            </a:extLst>
          </p:cNvPr>
          <p:cNvSpPr txBox="1"/>
          <p:nvPr/>
        </p:nvSpPr>
        <p:spPr>
          <a:xfrm>
            <a:off x="4736778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E8028C-4692-482B-87E9-7D062FDA210B}"/>
              </a:ext>
            </a:extLst>
          </p:cNvPr>
          <p:cNvSpPr txBox="1"/>
          <p:nvPr/>
        </p:nvSpPr>
        <p:spPr>
          <a:xfrm>
            <a:off x="5926587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095DB3-488B-4093-8727-45642D95A885}"/>
              </a:ext>
            </a:extLst>
          </p:cNvPr>
          <p:cNvSpPr txBox="1"/>
          <p:nvPr/>
        </p:nvSpPr>
        <p:spPr>
          <a:xfrm>
            <a:off x="7116396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DAE1FE-ED48-4991-AB5E-903F65B83CDC}"/>
              </a:ext>
            </a:extLst>
          </p:cNvPr>
          <p:cNvSpPr txBox="1"/>
          <p:nvPr/>
        </p:nvSpPr>
        <p:spPr>
          <a:xfrm>
            <a:off x="8306205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1AB026-0860-45FB-BFE7-173B9468FD2C}"/>
              </a:ext>
            </a:extLst>
          </p:cNvPr>
          <p:cNvSpPr/>
          <p:nvPr/>
        </p:nvSpPr>
        <p:spPr>
          <a:xfrm>
            <a:off x="8687477" y="3174278"/>
            <a:ext cx="714513" cy="4064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850993-6AD9-41CA-964F-83B36133CD94}"/>
              </a:ext>
            </a:extLst>
          </p:cNvPr>
          <p:cNvSpPr txBox="1"/>
          <p:nvPr/>
        </p:nvSpPr>
        <p:spPr>
          <a:xfrm>
            <a:off x="9401990" y="3174278"/>
            <a:ext cx="25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- Floating Point Types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FC499D-3DF1-48A7-8673-5B164F604110}"/>
              </a:ext>
            </a:extLst>
          </p:cNvPr>
          <p:cNvSpPr txBox="1"/>
          <p:nvPr/>
        </p:nvSpPr>
        <p:spPr>
          <a:xfrm>
            <a:off x="841801" y="1344331"/>
            <a:ext cx="25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/>
              <a:t>Size in bytes</a:t>
            </a:r>
          </a:p>
        </p:txBody>
      </p:sp>
    </p:spTree>
    <p:extLst>
      <p:ext uri="{BB962C8B-B14F-4D97-AF65-F5344CB8AC3E}">
        <p14:creationId xmlns:p14="http://schemas.microsoft.com/office/powerpoint/2010/main" val="1247273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4A2C-FFD8-46CD-AC21-62DA9F7F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List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763F-79C6-41AD-B078-EF843B86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9288"/>
          </a:xfrm>
        </p:spPr>
        <p:txBody>
          <a:bodyPr/>
          <a:lstStyle/>
          <a:p>
            <a:r>
              <a:rPr lang="en-IN" dirty="0"/>
              <a:t>Using </a:t>
            </a:r>
            <a:r>
              <a:rPr lang="en-IN" i="1" dirty="0"/>
              <a:t>auto</a:t>
            </a:r>
            <a:r>
              <a:rPr lang="en-IN" dirty="0"/>
              <a:t> with list initialization containing one element would deduce the type of variable as </a:t>
            </a:r>
            <a:r>
              <a:rPr lang="en-IN" i="1" dirty="0"/>
              <a:t>std::</a:t>
            </a:r>
            <a:r>
              <a:rPr lang="en-IN" i="1" dirty="0" err="1"/>
              <a:t>initializer_list</a:t>
            </a:r>
            <a:endParaRPr lang="en-IN" i="1" dirty="0"/>
          </a:p>
          <a:p>
            <a:r>
              <a:rPr lang="en-IN" dirty="0"/>
              <a:t>In C++17, there are two rules for direct list initialization</a:t>
            </a:r>
          </a:p>
          <a:p>
            <a:pPr lvl="1"/>
            <a:r>
              <a:rPr lang="en-IN" dirty="0"/>
              <a:t>for one element, auto deduces from that element</a:t>
            </a:r>
          </a:p>
          <a:p>
            <a:pPr lvl="1"/>
            <a:r>
              <a:rPr lang="en-IN" dirty="0"/>
              <a:t>for multiple elements, it will be ill-formed</a:t>
            </a:r>
          </a:p>
          <a:p>
            <a:r>
              <a:rPr lang="en-IN" dirty="0"/>
              <a:t>For copy initialization, the type is always </a:t>
            </a:r>
            <a:r>
              <a:rPr lang="en-IN" i="1" dirty="0"/>
              <a:t>std::</a:t>
            </a:r>
            <a:r>
              <a:rPr lang="en-IN" i="1" dirty="0" err="1"/>
              <a:t>initializer_list</a:t>
            </a:r>
            <a:endParaRPr lang="en-IN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F083A-7FD6-4271-859D-25BFAF939006}"/>
              </a:ext>
            </a:extLst>
          </p:cNvPr>
          <p:cNvSpPr/>
          <p:nvPr/>
        </p:nvSpPr>
        <p:spPr>
          <a:xfrm>
            <a:off x="2690553" y="472324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a{ 1 };	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//int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b{ 1,2 };	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//Ill-formed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c  = { 1 };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//std::</a:t>
            </a:r>
            <a:r>
              <a:rPr lang="en-IN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initializer_list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d  = { 1,2 };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//std::</a:t>
            </a:r>
            <a:r>
              <a:rPr lang="en-IN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initializer_list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58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76F9-6AA5-4DA1-B50B-ED20109B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Range-Based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4ADF-AFB6-4CB4-AAA7-1E526BA0B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Range-based for loop allows easy iteration over a range</a:t>
            </a:r>
          </a:p>
          <a:p>
            <a:r>
              <a:rPr lang="en-IN" dirty="0"/>
              <a:t>It automatically expands to a loop that uses iterators to iterate over the range</a:t>
            </a:r>
          </a:p>
          <a:p>
            <a:r>
              <a:rPr lang="en-IN" dirty="0"/>
              <a:t>Relies on presence of iterators</a:t>
            </a:r>
          </a:p>
          <a:p>
            <a:r>
              <a:rPr lang="en-IN" dirty="0"/>
              <a:t>begin &amp; end iterators must be same until C++14</a:t>
            </a:r>
          </a:p>
          <a:p>
            <a:r>
              <a:rPr lang="en-IN" dirty="0"/>
              <a:t>C++17 removes this limitation; they can be of different types, but must provide operator != for comparison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042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30E7-9EE2-4A3A-99C8-C8835114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Expansion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DB7E0-8710-410C-97F4-AE5A328A786A}"/>
              </a:ext>
            </a:extLst>
          </p:cNvPr>
          <p:cNvSpPr/>
          <p:nvPr/>
        </p:nvSpPr>
        <p:spPr>
          <a:xfrm>
            <a:off x="1619596" y="2008213"/>
            <a:ext cx="973420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5&gt; values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1,2,3,4,5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(auto v  : values)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//Use v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//Pseudo code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auto &amp;&amp; range	= values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auto begin  	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(range);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auto end  		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(range);		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//Can be of a different type in C++17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8F08C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(; begin 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!=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end ;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++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begin)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auto v  =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begin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//Use v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94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 traits give the ability to introspect</a:t>
            </a:r>
          </a:p>
          <a:p>
            <a:pPr lvl="1"/>
            <a:r>
              <a:rPr lang="en-IN" dirty="0"/>
              <a:t>find the characteristics of types at compile time </a:t>
            </a:r>
          </a:p>
          <a:p>
            <a:pPr lvl="1"/>
            <a:r>
              <a:rPr lang="en-IN" dirty="0"/>
              <a:t>transform the properties of the type</a:t>
            </a:r>
          </a:p>
          <a:p>
            <a:r>
              <a:rPr lang="en-IN" dirty="0"/>
              <a:t>Useful in template metaprogramming</a:t>
            </a:r>
          </a:p>
          <a:p>
            <a:r>
              <a:rPr lang="en-IN" dirty="0"/>
              <a:t>Will either return a </a:t>
            </a:r>
            <a:r>
              <a:rPr lang="en-IN" i="1" dirty="0" err="1"/>
              <a:t>boolean</a:t>
            </a:r>
            <a:r>
              <a:rPr lang="en-IN" dirty="0"/>
              <a:t> or a type when inspecting types</a:t>
            </a:r>
          </a:p>
          <a:p>
            <a:r>
              <a:rPr lang="en-IN" dirty="0"/>
              <a:t>Provides template-based interface and defined in header </a:t>
            </a:r>
            <a:r>
              <a:rPr lang="en-IN" i="1" dirty="0"/>
              <a:t>&lt;</a:t>
            </a:r>
            <a:r>
              <a:rPr lang="en-IN" i="1" dirty="0" err="1"/>
              <a:t>type_traits</a:t>
            </a:r>
            <a:r>
              <a:rPr lang="en-IN" i="1" dirty="0"/>
              <a:t>&gt;</a:t>
            </a:r>
            <a:endParaRPr lang="en-IN" dirty="0"/>
          </a:p>
          <a:p>
            <a:r>
              <a:rPr lang="en-IN" dirty="0"/>
              <a:t>Some traits require support from the compiler</a:t>
            </a:r>
          </a:p>
          <a:p>
            <a:pPr lvl="1"/>
            <a:r>
              <a:rPr lang="en-IN" dirty="0"/>
              <a:t>compiler provides </a:t>
            </a:r>
            <a:r>
              <a:rPr lang="en-IN" dirty="0" err="1"/>
              <a:t>intrinsics</a:t>
            </a:r>
            <a:r>
              <a:rPr lang="en-IN" dirty="0"/>
              <a:t> for such traits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7AF7B-9C82-4E7F-B2CD-94EF1DE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85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9312-0FB9-4CDE-AD30-97FAACED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Traits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BBA10-D8E6-4B59-AB86-25DB167B4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59" y="1840316"/>
            <a:ext cx="7375882" cy="4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62213"/>
      </p:ext>
    </p:extLst>
  </p:cSld>
  <p:clrMapOvr>
    <a:masterClrMapping/>
  </p:clrMapOvr>
  <p:transition spd="slow">
    <p:push dir="u"/>
  </p:transition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D5F1-231D-4F52-8D76-5C1CB30E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static_assert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D3BC-39C5-4A80-925B-1599F881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500"/>
          </a:xfrm>
        </p:spPr>
        <p:txBody>
          <a:bodyPr/>
          <a:lstStyle/>
          <a:p>
            <a:r>
              <a:rPr lang="en-IN" dirty="0"/>
              <a:t>In C++17, </a:t>
            </a:r>
            <a:r>
              <a:rPr lang="en-IN" i="1" dirty="0" err="1"/>
              <a:t>static_assert</a:t>
            </a:r>
            <a:r>
              <a:rPr lang="en-IN" i="1" dirty="0"/>
              <a:t> </a:t>
            </a:r>
            <a:r>
              <a:rPr lang="en-IN" dirty="0"/>
              <a:t>can have a condition without a message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D6787-C210-4D92-914D-C9E35F9B67E7}"/>
              </a:ext>
            </a:extLst>
          </p:cNvPr>
          <p:cNvSpPr/>
          <p:nvPr/>
        </p:nvSpPr>
        <p:spPr>
          <a:xfrm>
            <a:off x="1187336" y="3025864"/>
            <a:ext cx="101664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is_pointer_v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 )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is_pointer_v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&gt;, 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Only pointer types allowed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{}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 ;	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//Causes assertion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7B31B-B0F7-4603-ACF2-7FC9129DF5AC}"/>
              </a:ext>
            </a:extLst>
          </p:cNvPr>
          <p:cNvSpPr/>
          <p:nvPr/>
        </p:nvSpPr>
        <p:spPr>
          <a:xfrm>
            <a:off x="7351223" y="2733476"/>
            <a:ext cx="4652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error C2607: static assertion failed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error C2338: Only pointer types allowed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63EF84-D9E5-48CE-85E7-BEDC93DAD37E}"/>
              </a:ext>
            </a:extLst>
          </p:cNvPr>
          <p:cNvCxnSpPr>
            <a:cxnSpLocks/>
          </p:cNvCxnSpPr>
          <p:nvPr/>
        </p:nvCxnSpPr>
        <p:spPr>
          <a:xfrm flipH="1" flipV="1">
            <a:off x="5985165" y="2890927"/>
            <a:ext cx="1271848" cy="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BBF6C-6DFF-4CA1-AECB-5D4A82BEE118}"/>
              </a:ext>
            </a:extLst>
          </p:cNvPr>
          <p:cNvCxnSpPr>
            <a:cxnSpLocks/>
          </p:cNvCxnSpPr>
          <p:nvPr/>
        </p:nvCxnSpPr>
        <p:spPr>
          <a:xfrm flipV="1">
            <a:off x="5985165" y="2890927"/>
            <a:ext cx="0" cy="67523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6837FC-62F0-4B74-9765-9B2F0B2BB667}"/>
              </a:ext>
            </a:extLst>
          </p:cNvPr>
          <p:cNvCxnSpPr>
            <a:cxnSpLocks/>
          </p:cNvCxnSpPr>
          <p:nvPr/>
        </p:nvCxnSpPr>
        <p:spPr>
          <a:xfrm flipH="1" flipV="1">
            <a:off x="6743701" y="3169037"/>
            <a:ext cx="513312" cy="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A6EE8B-0136-43F2-A7BF-4DE7E9AD2E27}"/>
              </a:ext>
            </a:extLst>
          </p:cNvPr>
          <p:cNvCxnSpPr>
            <a:cxnSpLocks/>
          </p:cNvCxnSpPr>
          <p:nvPr/>
        </p:nvCxnSpPr>
        <p:spPr>
          <a:xfrm flipV="1">
            <a:off x="6743700" y="3169036"/>
            <a:ext cx="0" cy="6895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2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CA1E-8494-4B4B-A80C-452FBA3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730D-8D5B-448A-B94A-2BA5093B7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4055"/>
          </a:xfrm>
        </p:spPr>
        <p:txBody>
          <a:bodyPr/>
          <a:lstStyle/>
          <a:p>
            <a:r>
              <a:rPr lang="en-IN" dirty="0"/>
              <a:t>In previous standards, the evaluation order of sub-expressions in function parameters was unpredictable</a:t>
            </a:r>
          </a:p>
          <a:p>
            <a:r>
              <a:rPr lang="en-IN" dirty="0"/>
              <a:t>In the following statement, it is unspecified in which order the functions will be invoked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18D18-6143-428B-859A-313F338B2E7D}"/>
              </a:ext>
            </a:extLst>
          </p:cNvPr>
          <p:cNvSpPr/>
          <p:nvPr/>
        </p:nvSpPr>
        <p:spPr>
          <a:xfrm>
            <a:off x="2407920" y="3600102"/>
            <a:ext cx="9438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std ;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cout.</a:t>
            </a:r>
            <a:r>
              <a:rPr lang="en-IN" dirty="0" err="1">
                <a:solidFill>
                  <a:srgbClr val="008080"/>
                </a:solidFill>
                <a:latin typeface="Consolas" panose="020B0609020204030204" pitchFamily="49" charset="0"/>
              </a:rPr>
              <a:t>operator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C8E93BB-E016-47AC-A52A-2877CB61E2C1}"/>
              </a:ext>
            </a:extLst>
          </p:cNvPr>
          <p:cNvSpPr/>
          <p:nvPr/>
        </p:nvSpPr>
        <p:spPr>
          <a:xfrm rot="16200000">
            <a:off x="4632960" y="4731097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AEE9BBA-A433-4BE5-9227-434EF0194182}"/>
              </a:ext>
            </a:extLst>
          </p:cNvPr>
          <p:cNvSpPr/>
          <p:nvPr/>
        </p:nvSpPr>
        <p:spPr>
          <a:xfrm rot="16200000">
            <a:off x="6644640" y="4731097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61A054F-1E4F-41ED-AA35-1EA9ADC90324}"/>
              </a:ext>
            </a:extLst>
          </p:cNvPr>
          <p:cNvSpPr/>
          <p:nvPr/>
        </p:nvSpPr>
        <p:spPr>
          <a:xfrm rot="16200000">
            <a:off x="8656320" y="4707313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5B7183-7AF8-4BAC-A723-0435444BCC87}"/>
              </a:ext>
            </a:extLst>
          </p:cNvPr>
          <p:cNvSpPr/>
          <p:nvPr/>
        </p:nvSpPr>
        <p:spPr>
          <a:xfrm>
            <a:off x="452120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0ACF06-56CE-4CE3-AAA1-7864F81F2FA4}"/>
              </a:ext>
            </a:extLst>
          </p:cNvPr>
          <p:cNvSpPr/>
          <p:nvPr/>
        </p:nvSpPr>
        <p:spPr>
          <a:xfrm>
            <a:off x="653288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15485D-85FB-40A1-B7E2-0C159EBF7FAF}"/>
              </a:ext>
            </a:extLst>
          </p:cNvPr>
          <p:cNvSpPr/>
          <p:nvPr/>
        </p:nvSpPr>
        <p:spPr>
          <a:xfrm>
            <a:off x="854456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BC04187-C481-47CA-99AC-AD9E6330A98D}"/>
              </a:ext>
            </a:extLst>
          </p:cNvPr>
          <p:cNvSpPr/>
          <p:nvPr/>
        </p:nvSpPr>
        <p:spPr>
          <a:xfrm rot="16200000">
            <a:off x="3642360" y="4743103"/>
            <a:ext cx="142240" cy="234696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22F6840-5B8F-4829-85EB-FB95843B5E97}"/>
              </a:ext>
            </a:extLst>
          </p:cNvPr>
          <p:cNvSpPr/>
          <p:nvPr/>
        </p:nvSpPr>
        <p:spPr>
          <a:xfrm rot="16200000">
            <a:off x="5994400" y="4890279"/>
            <a:ext cx="142240" cy="203200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0273C470-3164-400D-AAFA-2E512A11284B}"/>
              </a:ext>
            </a:extLst>
          </p:cNvPr>
          <p:cNvSpPr/>
          <p:nvPr/>
        </p:nvSpPr>
        <p:spPr>
          <a:xfrm rot="16200000">
            <a:off x="8112904" y="4976639"/>
            <a:ext cx="121631" cy="185928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B2CC8C-1781-4431-8B35-7A8BD8DCFCC4}"/>
              </a:ext>
            </a:extLst>
          </p:cNvPr>
          <p:cNvSpPr/>
          <p:nvPr/>
        </p:nvSpPr>
        <p:spPr>
          <a:xfrm>
            <a:off x="3530599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B7EC0A-2859-41A1-B707-DC96127A1D9D}"/>
              </a:ext>
            </a:extLst>
          </p:cNvPr>
          <p:cNvSpPr/>
          <p:nvPr/>
        </p:nvSpPr>
        <p:spPr>
          <a:xfrm>
            <a:off x="5882640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A8944F-FB62-4134-A218-E6CF568D3308}"/>
              </a:ext>
            </a:extLst>
          </p:cNvPr>
          <p:cNvSpPr/>
          <p:nvPr/>
        </p:nvSpPr>
        <p:spPr>
          <a:xfrm>
            <a:off x="7990839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61480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CA1E-8494-4B4B-A80C-452FBA3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Order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B5BA2-2AC7-4A8D-A18F-224F4787414A}"/>
              </a:ext>
            </a:extLst>
          </p:cNvPr>
          <p:cNvSpPr/>
          <p:nvPr/>
        </p:nvSpPr>
        <p:spPr>
          <a:xfrm>
            <a:off x="3500887" y="2237971"/>
            <a:ext cx="5190226" cy="32932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F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C8C8C8"/>
                </a:solidFill>
                <a:latin typeface="Consolas" panose="020B0609020204030204" pitchFamily="49" charset="0"/>
              </a:rPr>
              <a:t>p1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C8C8C8"/>
                </a:solidFill>
                <a:latin typeface="Consolas" panose="020B0609020204030204" pitchFamily="49" charset="0"/>
              </a:rPr>
              <a:t>p2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//Implementation	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main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F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//1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		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82B7E1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//2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//3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		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82B7E1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//4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9FDE57-DD9C-4B51-B55E-144974018C0D}"/>
              </a:ext>
            </a:extLst>
          </p:cNvPr>
          <p:cNvGraphicFramePr>
            <a:graphicFrameLocks noGrp="1"/>
          </p:cNvGraphicFramePr>
          <p:nvPr/>
        </p:nvGraphicFramePr>
        <p:xfrm>
          <a:off x="9283268" y="3884575"/>
          <a:ext cx="2307088" cy="1097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53544">
                  <a:extLst>
                    <a:ext uri="{9D8B030D-6E8A-4147-A177-3AD203B41FA5}">
                      <a16:colId xmlns:a16="http://schemas.microsoft.com/office/drawing/2014/main" val="2652864326"/>
                    </a:ext>
                  </a:extLst>
                </a:gridCol>
                <a:gridCol w="1153544">
                  <a:extLst>
                    <a:ext uri="{9D8B030D-6E8A-4147-A177-3AD203B41FA5}">
                      <a16:colId xmlns:a16="http://schemas.microsoft.com/office/drawing/2014/main" val="3277562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Pre-C++17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C++17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67708"/>
                  </a:ext>
                </a:extLst>
              </a:tr>
              <a:tr h="350608">
                <a:tc>
                  <a:txBody>
                    <a:bodyPr/>
                    <a:lstStyle/>
                    <a:p>
                      <a:r>
                        <a:rPr lang="en-IN" dirty="0"/>
                        <a:t>2, 4, 1, 3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2, 1, 4, 3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8777003"/>
                  </a:ext>
                </a:extLst>
              </a:tr>
              <a:tr h="143952">
                <a:tc>
                  <a:txBody>
                    <a:bodyPr/>
                    <a:lstStyle/>
                    <a:p>
                      <a:r>
                        <a:rPr lang="en-IN" dirty="0"/>
                        <a:t>4, 2, 3, 1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4, 3, 2, 1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194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014429"/>
      </p:ext>
    </p:extLst>
  </p:cSld>
  <p:clrMapOvr>
    <a:masterClrMapping/>
  </p:clrMapOvr>
  <p:transition spd="slow">
    <p:push dir="u"/>
  </p:transition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1B3F-ED2A-4D4A-A5ED-DC028400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D4359-5235-4012-B5AA-7545CF28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Exception specification for a function was not part of the function signature/type</a:t>
            </a:r>
          </a:p>
          <a:p>
            <a:r>
              <a:rPr lang="en-IN" dirty="0"/>
              <a:t>In C++17, it is part of the function’s type</a:t>
            </a:r>
          </a:p>
        </p:txBody>
      </p:sp>
    </p:spTree>
    <p:extLst>
      <p:ext uri="{BB962C8B-B14F-4D97-AF65-F5344CB8AC3E}">
        <p14:creationId xmlns:p14="http://schemas.microsoft.com/office/powerpoint/2010/main" val="568742945"/>
      </p:ext>
    </p:extLst>
  </p:cSld>
  <p:clrMapOvr>
    <a:masterClrMapping/>
  </p:clrMapOvr>
  <p:transition spd="slow">
    <p:push dir="u"/>
  </p:transition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824F-D98B-4A3C-A917-34FB7E75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EDCD-CD77-4485-B79B-03B089D8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initialization of multiple variables with the elements or members of an object</a:t>
            </a:r>
          </a:p>
          <a:p>
            <a:r>
              <a:rPr lang="en-IN" dirty="0"/>
              <a:t>The object could be object of a class/struct or an array</a:t>
            </a:r>
          </a:p>
          <a:p>
            <a:r>
              <a:rPr lang="en-IN" dirty="0"/>
              <a:t>For objects of classes, the members should be public</a:t>
            </a:r>
          </a:p>
          <a:p>
            <a:r>
              <a:rPr lang="en-IN" dirty="0"/>
              <a:t>The number of variables should match with the number of elements in the object</a:t>
            </a:r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auto [variables] = object ;</a:t>
            </a:r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&lt;cv qualifiers&gt; auto &amp;[variables] = object ;</a:t>
            </a:r>
          </a:p>
        </p:txBody>
      </p:sp>
    </p:spTree>
    <p:extLst>
      <p:ext uri="{BB962C8B-B14F-4D97-AF65-F5344CB8AC3E}">
        <p14:creationId xmlns:p14="http://schemas.microsoft.com/office/powerpoint/2010/main" val="1298183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3985-A3C2-48DB-8F99-744AFB90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Fundamental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0ADF4-D66E-4405-8092-56169260710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0000"/>
            <a:ext cx="3860800" cy="363538"/>
          </a:xfrm>
        </p:spPr>
        <p:txBody>
          <a:bodyPr/>
          <a:lstStyle/>
          <a:p>
            <a:r>
              <a:rPr lang="en-GB"/>
              <a:t>Prepared by Umar Lone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0BB100-C2E0-4D32-87E6-48A0C7C7520F}"/>
              </a:ext>
            </a:extLst>
          </p:cNvPr>
          <p:cNvGraphicFramePr>
            <a:graphicFrameLocks noGrp="1"/>
          </p:cNvGraphicFramePr>
          <p:nvPr/>
        </p:nvGraphicFramePr>
        <p:xfrm>
          <a:off x="2014105" y="1392268"/>
          <a:ext cx="8412392" cy="524253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2262564">
                  <a:extLst>
                    <a:ext uri="{9D8B030D-6E8A-4147-A177-3AD203B41FA5}">
                      <a16:colId xmlns:a16="http://schemas.microsoft.com/office/drawing/2014/main" val="1877451964"/>
                    </a:ext>
                  </a:extLst>
                </a:gridCol>
                <a:gridCol w="2151407">
                  <a:extLst>
                    <a:ext uri="{9D8B030D-6E8A-4147-A177-3AD203B41FA5}">
                      <a16:colId xmlns:a16="http://schemas.microsoft.com/office/drawing/2014/main" val="3618320698"/>
                    </a:ext>
                  </a:extLst>
                </a:gridCol>
                <a:gridCol w="3998421">
                  <a:extLst>
                    <a:ext uri="{9D8B030D-6E8A-4147-A177-3AD203B41FA5}">
                      <a16:colId xmlns:a16="http://schemas.microsoft.com/office/drawing/2014/main" val="3101022749"/>
                    </a:ext>
                  </a:extLst>
                </a:gridCol>
              </a:tblGrid>
              <a:tr h="2105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Type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Typical Byte </a:t>
                      </a:r>
                      <a:r>
                        <a:rPr lang="en-US" sz="1800" dirty="0">
                          <a:effectLst/>
                        </a:rPr>
                        <a:t>Width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Typical Range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9841335"/>
                  </a:ext>
                </a:extLst>
              </a:tr>
              <a:tr h="3458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char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 byte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-127 to 127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1920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unsigned char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 byte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 to 255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9258209"/>
                  </a:ext>
                </a:extLst>
              </a:tr>
              <a:tr h="302253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-2147483648 to 2147483647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6447384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unsigned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 to 4294967295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528257"/>
                  </a:ext>
                </a:extLst>
              </a:tr>
              <a:tr h="2874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signed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-2147483648 to 2147483647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686707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short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-32768 to 32767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4709038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unsigned short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 to 65,535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824887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signed short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-32768 to 32767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170572"/>
                  </a:ext>
                </a:extLst>
              </a:tr>
              <a:tr h="28403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long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-2,147,483,648 to 2,147,483,647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157073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unsigned long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0 to 4,294,967,295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4432125"/>
                  </a:ext>
                </a:extLst>
              </a:tr>
              <a:tr h="3458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float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+/- 3.4e +/- 38 (~7 digits)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554796"/>
                  </a:ext>
                </a:extLst>
              </a:tr>
              <a:tr h="3458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double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8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+/- 1.7e +/- 308 (~15 digits)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898244"/>
                  </a:ext>
                </a:extLst>
              </a:tr>
              <a:tr h="28337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long double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8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+/- 1.7e +/- 308 (~15 digits)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7884347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wchar_t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 or 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 wide character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412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066622"/>
      </p:ext>
    </p:extLst>
  </p:cSld>
  <p:clrMapOvr>
    <a:masterClrMapping/>
  </p:clrMapOvr>
  <p:transition spd="slow">
    <p:push dir="u"/>
  </p:transition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824F-D98B-4A3C-A917-34FB7E75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EDCD-CD77-4485-B79B-03B089D8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Creates an anonymous entity which is a copy of the object</a:t>
            </a:r>
          </a:p>
          <a:p>
            <a:r>
              <a:rPr lang="en-IN" dirty="0"/>
              <a:t>This anonymous entity cannot be accessed directly</a:t>
            </a:r>
          </a:p>
          <a:p>
            <a:r>
              <a:rPr lang="en-IN" dirty="0"/>
              <a:t>We can only access the members through the structured binding</a:t>
            </a:r>
          </a:p>
          <a:p>
            <a:r>
              <a:rPr lang="en-IN" dirty="0"/>
              <a:t>Useful when you want to read the data of each member to separate variables (or assign)</a:t>
            </a:r>
          </a:p>
          <a:p>
            <a:r>
              <a:rPr lang="en-IN" dirty="0"/>
              <a:t>Makes the code more readable by binding the value directly to a name that conveys the real purpose of the data</a:t>
            </a:r>
          </a:p>
        </p:txBody>
      </p:sp>
    </p:spTree>
    <p:extLst>
      <p:ext uri="{BB962C8B-B14F-4D97-AF65-F5344CB8AC3E}">
        <p14:creationId xmlns:p14="http://schemas.microsoft.com/office/powerpoint/2010/main" val="1426926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9A472B-2A85-4F38-9443-2A57F41A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0B887D-AC61-4C61-BB94-CCE5C9B2BF5E}"/>
              </a:ext>
            </a:extLst>
          </p:cNvPr>
          <p:cNvSpPr/>
          <p:nvPr/>
        </p:nvSpPr>
        <p:spPr>
          <a:xfrm>
            <a:off x="2903683" y="1803950"/>
            <a:ext cx="6384634" cy="3854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Person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//Creates an alias(copy) of p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//Use as separate variables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78C6C"/>
                </a:solidFill>
                <a:latin typeface="Consolas" panose="020B0609020204030204" pitchFamily="49" charset="0"/>
              </a:rPr>
              <a:t>18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BFBFBF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3E88D"/>
                </a:solidFill>
                <a:latin typeface="Consolas" panose="020B0609020204030204" pitchFamily="49" charset="0"/>
              </a:rPr>
              <a:t>Child: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181E2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//Create a reference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&amp;[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n1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a1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//Apply qualifiers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DCDCDC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&amp;[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n2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a2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9659"/>
      </p:ext>
    </p:extLst>
  </p:cSld>
  <p:clrMapOvr>
    <a:masterClrMapping/>
  </p:clrMapOvr>
  <p:transition spd="slow">
    <p:push dir="u"/>
  </p:transition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43F5-1E1C-4909-BDC6-DCBD6F43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if-switch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FE1CC-BB2A-46AA-A5EB-DC179273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C++17 added the ability to initialize and compare variables in </a:t>
            </a:r>
            <a:r>
              <a:rPr lang="en-US" i="1" dirty="0"/>
              <a:t>if</a:t>
            </a:r>
            <a:r>
              <a:rPr lang="en-US" dirty="0"/>
              <a:t> &amp; </a:t>
            </a:r>
            <a:r>
              <a:rPr lang="en-US" i="1" dirty="0"/>
              <a:t>switch</a:t>
            </a:r>
            <a:r>
              <a:rPr lang="en-US" dirty="0"/>
              <a:t> statements</a:t>
            </a:r>
          </a:p>
          <a:p>
            <a:r>
              <a:rPr lang="en-US" dirty="0"/>
              <a:t>These statements have an initialization clause in addition to conditional or select clause</a:t>
            </a:r>
          </a:p>
          <a:p>
            <a:r>
              <a:rPr lang="en-US" dirty="0"/>
              <a:t>Avoids creation of local variables that leak to the entire scope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if(initialization clause; condition clause){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}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switch(initialization clause; select clause){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}</a:t>
            </a:r>
          </a:p>
          <a:p>
            <a:pPr marL="0" indent="0"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E9F21-CCF7-40A5-9683-3D54D365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85E-E8F0-44AA-9441-E9323702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B1B7-5F9E-4594-9344-2F8A8256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C++, a global name can be defined only once (ODR)</a:t>
            </a:r>
          </a:p>
          <a:p>
            <a:r>
              <a:rPr lang="en-IN" dirty="0"/>
              <a:t>E.g. you should avoid defining a global variable in a header file</a:t>
            </a:r>
          </a:p>
          <a:p>
            <a:r>
              <a:rPr lang="en-IN" dirty="0"/>
              <a:t>If the header file is included in multiple .</a:t>
            </a:r>
            <a:r>
              <a:rPr lang="en-IN" dirty="0" err="1"/>
              <a:t>cpp</a:t>
            </a:r>
            <a:r>
              <a:rPr lang="en-IN" dirty="0"/>
              <a:t> files, it would cause linker errors (violates ODR)</a:t>
            </a:r>
          </a:p>
          <a:p>
            <a:r>
              <a:rPr lang="en-IN" dirty="0"/>
              <a:t>To avoid this, the global variable is defined in one of the .</a:t>
            </a:r>
            <a:r>
              <a:rPr lang="en-IN" dirty="0" err="1"/>
              <a:t>cpp</a:t>
            </a:r>
            <a:r>
              <a:rPr lang="en-IN" dirty="0"/>
              <a:t> files and declared extern in others</a:t>
            </a:r>
          </a:p>
          <a:p>
            <a:r>
              <a:rPr lang="en-IN" dirty="0"/>
              <a:t>This satisfies ODR</a:t>
            </a:r>
          </a:p>
          <a:p>
            <a:r>
              <a:rPr lang="en-IN" dirty="0"/>
              <a:t>In C++17, you can now define a variable in a header file without ODR errors through the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3467880404"/>
      </p:ext>
    </p:extLst>
  </p:cSld>
  <p:clrMapOvr>
    <a:masterClrMapping/>
  </p:clrMapOvr>
  <p:transition spd="slow">
    <p:push dir="u"/>
  </p:transition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7078-A7C2-4DC9-86F5-76C57A90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065A-DDF7-453C-BF90-03B006E8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inline</a:t>
            </a:r>
            <a:r>
              <a:rPr lang="en-IN" dirty="0"/>
              <a:t> on a global variable implies it can have multiple definitions </a:t>
            </a:r>
          </a:p>
          <a:p>
            <a:r>
              <a:rPr lang="en-IN" dirty="0"/>
              <a:t>The linker will treat it as only on variable even if it is encountered in multiple .</a:t>
            </a:r>
            <a:r>
              <a:rPr lang="en-IN" dirty="0" err="1"/>
              <a:t>cpp</a:t>
            </a:r>
            <a:r>
              <a:rPr lang="en-IN" dirty="0"/>
              <a:t> files</a:t>
            </a:r>
          </a:p>
          <a:p>
            <a:r>
              <a:rPr lang="en-IN" dirty="0"/>
              <a:t>However, all the definitions must be exactly same</a:t>
            </a:r>
          </a:p>
          <a:p>
            <a:r>
              <a:rPr lang="en-IN" dirty="0"/>
              <a:t>The definition of an inline variable should be accessible by the compiler before it can be used</a:t>
            </a:r>
          </a:p>
          <a:p>
            <a:r>
              <a:rPr lang="en-IN" dirty="0"/>
              <a:t>All the instances of the inline variable will have the same address</a:t>
            </a:r>
          </a:p>
        </p:txBody>
      </p:sp>
    </p:spTree>
    <p:extLst>
      <p:ext uri="{BB962C8B-B14F-4D97-AF65-F5344CB8AC3E}">
        <p14:creationId xmlns:p14="http://schemas.microsoft.com/office/powerpoint/2010/main" val="86569125"/>
      </p:ext>
    </p:extLst>
  </p:cSld>
  <p:clrMapOvr>
    <a:masterClrMapping/>
  </p:clrMapOvr>
  <p:transition spd="slow">
    <p:push dir="u"/>
  </p:transition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85E-E8F0-44AA-9441-E9323702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B1B7-5F9E-4594-9344-2F8A8256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C++11 introduced non-static data member initialization</a:t>
            </a:r>
          </a:p>
          <a:p>
            <a:r>
              <a:rPr lang="en-IN" dirty="0"/>
              <a:t>Allows initialized of non-static data members in the class</a:t>
            </a:r>
          </a:p>
          <a:p>
            <a:r>
              <a:rPr lang="en-IN" dirty="0"/>
              <a:t>C++17 allows initialization of static data members through the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  <a:p>
            <a:r>
              <a:rPr lang="en-IN" dirty="0"/>
              <a:t>No need to initialize the static variable outside the class</a:t>
            </a:r>
          </a:p>
          <a:p>
            <a:r>
              <a:rPr lang="en-IN" dirty="0"/>
              <a:t>This allows creation of header-only libraries</a:t>
            </a:r>
          </a:p>
          <a:p>
            <a:r>
              <a:rPr lang="en-IN" i="1" dirty="0" err="1"/>
              <a:t>constexpr</a:t>
            </a:r>
            <a:r>
              <a:rPr lang="en-IN" dirty="0"/>
              <a:t> static member variables are implicitly inline</a:t>
            </a:r>
          </a:p>
        </p:txBody>
      </p:sp>
    </p:spTree>
    <p:extLst>
      <p:ext uri="{BB962C8B-B14F-4D97-AF65-F5344CB8AC3E}">
        <p14:creationId xmlns:p14="http://schemas.microsoft.com/office/powerpoint/2010/main" val="3194095665"/>
      </p:ext>
    </p:extLst>
  </p:cSld>
  <p:clrMapOvr>
    <a:masterClrMapping/>
  </p:clrMapOvr>
  <p:transition spd="slow">
    <p:push dir="u"/>
  </p:transition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7DCF-3ACC-4BC5-86ED-7A4BA42C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542C-3CCB-4D85-95F7-40403F70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IN"/>
              <a:t>Namespaces can be nested with a simple syntax in C++17</a:t>
            </a:r>
          </a:p>
          <a:p>
            <a:r>
              <a:rPr lang="en-IN"/>
              <a:t>Instead of using the namespace keyword on each nested namespace, you can now use scope resolution operator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7CBE2-F57A-45DF-87F7-84F51D23A136}"/>
              </a:ext>
            </a:extLst>
          </p:cNvPr>
          <p:cNvSpPr/>
          <p:nvPr/>
        </p:nvSpPr>
        <p:spPr>
          <a:xfrm>
            <a:off x="1940215" y="3563937"/>
            <a:ext cx="2915479" cy="2416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C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	</a:t>
            </a: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100" dirty="0"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A47112-ADFE-4F69-80BB-155385F72C01}"/>
              </a:ext>
            </a:extLst>
          </p:cNvPr>
          <p:cNvSpPr/>
          <p:nvPr/>
        </p:nvSpPr>
        <p:spPr>
          <a:xfrm>
            <a:off x="7498768" y="4802738"/>
            <a:ext cx="3689994" cy="11772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C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100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2BFDE-5DAE-4F1F-8CF7-19D89AD56F95}"/>
              </a:ext>
            </a:extLst>
          </p:cNvPr>
          <p:cNvSpPr txBox="1"/>
          <p:nvPr/>
        </p:nvSpPr>
        <p:spPr>
          <a:xfrm>
            <a:off x="3010636" y="6150551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F99CB-DDC8-4837-BA36-F7A61C340DDC}"/>
              </a:ext>
            </a:extLst>
          </p:cNvPr>
          <p:cNvSpPr txBox="1"/>
          <p:nvPr/>
        </p:nvSpPr>
        <p:spPr>
          <a:xfrm>
            <a:off x="8956447" y="6092619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C++17</a:t>
            </a:r>
          </a:p>
        </p:txBody>
      </p:sp>
    </p:spTree>
    <p:extLst>
      <p:ext uri="{BB962C8B-B14F-4D97-AF65-F5344CB8AC3E}">
        <p14:creationId xmlns:p14="http://schemas.microsoft.com/office/powerpoint/2010/main" val="4109035956"/>
      </p:ext>
    </p:extLst>
  </p:cSld>
  <p:clrMapOvr>
    <a:masterClrMapping/>
  </p:clrMapOvr>
  <p:transition spd="slow">
    <p:push dir="u"/>
  </p:transition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EF21-3489-4C8F-86B2-DED19F61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18435-3797-45D2-A6D7-EF537ACE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Attributes used to be compiler-specific commands that give additional information to the compiler</a:t>
            </a:r>
          </a:p>
          <a:p>
            <a:r>
              <a:rPr lang="en-IN" dirty="0"/>
              <a:t>They might be utilised for optimization or checks</a:t>
            </a:r>
          </a:p>
          <a:p>
            <a:r>
              <a:rPr lang="en-IN" dirty="0"/>
              <a:t>Before C++11, different compiler vendors used keywords for attributes e.g. MSVC uses __</a:t>
            </a:r>
            <a:r>
              <a:rPr lang="en-IN" dirty="0" err="1"/>
              <a:t>declspec</a:t>
            </a:r>
            <a:r>
              <a:rPr lang="en-IN" dirty="0"/>
              <a:t>, GCC uses __attribute, etc</a:t>
            </a:r>
          </a:p>
          <a:p>
            <a:r>
              <a:rPr lang="en-IN" dirty="0"/>
              <a:t>C++11 introduced some standardized attributes that work with all standard-compliant compilers</a:t>
            </a:r>
          </a:p>
          <a:p>
            <a:r>
              <a:rPr lang="en-IN" dirty="0"/>
              <a:t>C++14 &amp; C++17 introduced more attributes that you can use in your code</a:t>
            </a:r>
          </a:p>
          <a:p>
            <a:r>
              <a:rPr lang="en-IN" dirty="0"/>
              <a:t>You cannot create custom attributes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747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89D7-C88B-4801-9AB9-46A59540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Attributes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9AD1F8-F8B8-41FA-9ED7-CFFD17B7B5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966802"/>
          <a:ext cx="10972800" cy="366979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3418356837"/>
                    </a:ext>
                  </a:extLst>
                </a:gridCol>
                <a:gridCol w="5090160">
                  <a:extLst>
                    <a:ext uri="{9D8B030D-6E8A-4147-A177-3AD203B41FA5}">
                      <a16:colId xmlns:a16="http://schemas.microsoft.com/office/drawing/2014/main" val="32510231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252699006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r>
                        <a:rPr lang="en-US" sz="1900" dirty="0"/>
                        <a:t>Attribute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Meaning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Use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292621419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noreturn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Indicates the function does not return (C++11)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Function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89598232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[[deprecated(””)]]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 entity is deprecated but can be used (C++14)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variables, classes, typedefs, functions, namespaces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2613704420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nodiscard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 return value should not be discarded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function, class, </a:t>
                      </a:r>
                      <a:r>
                        <a:rPr lang="en-US" sz="1900" dirty="0" err="1"/>
                        <a:t>enum</a:t>
                      </a:r>
                      <a:r>
                        <a:rPr lang="en-US" sz="1900" dirty="0"/>
                        <a:t>, variable declaration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06623079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maybe_unused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Prevents compiler for issuing warnings on non-used entities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class, variables, </a:t>
                      </a:r>
                      <a:r>
                        <a:rPr lang="en-US" sz="1900" dirty="0" err="1"/>
                        <a:t>enum</a:t>
                      </a:r>
                      <a:r>
                        <a:rPr lang="en-US" sz="1900" dirty="0"/>
                        <a:t> declarations &amp; functions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67000118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fall_through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Indicates deliberate fall through in a case statement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switch-case 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83640364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13C5E-3BB8-4AFF-A051-A0154357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3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6D17-1FC9-43E7-935F-2622BC19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A4C2-4449-499B-8959-98462C01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additions were made in C++17 in regards to lambda expressions</a:t>
            </a:r>
          </a:p>
          <a:p>
            <a:pPr lvl="1"/>
            <a:r>
              <a:rPr lang="en-IN" dirty="0"/>
              <a:t>they can be </a:t>
            </a:r>
            <a:r>
              <a:rPr lang="en-IN" i="1" dirty="0" err="1"/>
              <a:t>constexpr</a:t>
            </a:r>
            <a:r>
              <a:rPr lang="en-IN" dirty="0"/>
              <a:t> (although the specifier is not required)</a:t>
            </a:r>
          </a:p>
          <a:p>
            <a:pPr lvl="1"/>
            <a:r>
              <a:rPr lang="en-IN" dirty="0"/>
              <a:t>capture of </a:t>
            </a:r>
            <a:r>
              <a:rPr lang="en-IN" i="1" dirty="0"/>
              <a:t>*this</a:t>
            </a:r>
          </a:p>
        </p:txBody>
      </p:sp>
    </p:spTree>
    <p:extLst>
      <p:ext uri="{BB962C8B-B14F-4D97-AF65-F5344CB8AC3E}">
        <p14:creationId xmlns:p14="http://schemas.microsoft.com/office/powerpoint/2010/main" val="35378316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600" dirty="0"/>
              <a:t>Umar Lone</a:t>
            </a:r>
          </a:p>
          <a:p>
            <a:endParaRPr lang="en-IN" sz="3600" dirty="0"/>
          </a:p>
          <a:p>
            <a:r>
              <a:rPr lang="en-IN" sz="3600" dirty="0"/>
              <a:t>C++, STL, Java, C#, Android, Unity, Design Patterns, Win32 API, MFC, COM, ATL, Boost, Linux…</a:t>
            </a:r>
          </a:p>
          <a:p>
            <a:endParaRPr lang="en-IN" sz="3600" dirty="0"/>
          </a:p>
          <a:p>
            <a:r>
              <a:rPr lang="en-IN" sz="3600" dirty="0"/>
              <a:t>B.E. Civil</a:t>
            </a:r>
          </a:p>
          <a:p>
            <a:endParaRPr lang="en-IN" sz="3600" dirty="0"/>
          </a:p>
          <a:p>
            <a:r>
              <a:rPr lang="en-IN" sz="3600" dirty="0" err="1"/>
              <a:t>Poash</a:t>
            </a:r>
            <a:r>
              <a:rPr lang="en-IN" sz="3600" dirty="0"/>
              <a:t> Technologies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08663-65D6-4A8F-8816-C5779454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2F5BA-8044-437D-8271-B3976EDA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6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D3BE-3AC9-4B0A-B439-C1EE5E0C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</a:t>
            </a:r>
            <a:r>
              <a:rPr lang="en-IN" dirty="0" err="1"/>
              <a:t>climits</a:t>
            </a:r>
            <a:r>
              <a:rPr lang="en-IN" dirty="0"/>
              <a:t>&gt; (or &lt;</a:t>
            </a:r>
            <a:r>
              <a:rPr lang="en-IN" dirty="0" err="1"/>
              <a:t>limits.h</a:t>
            </a:r>
            <a:r>
              <a:rPr lang="en-IN" dirty="0"/>
              <a:t>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78960-5FAC-459C-A516-1D2F5FD104D7}"/>
              </a:ext>
            </a:extLst>
          </p:cNvPr>
          <p:cNvSpPr/>
          <p:nvPr/>
        </p:nvSpPr>
        <p:spPr>
          <a:xfrm>
            <a:off x="838200" y="1690688"/>
            <a:ext cx="10515600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CHAR_BIT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number of bits in a char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B66D6D"/>
                </a:solidFill>
                <a:latin typeface="Consolas" panose="020B0609020204030204" pitchFamily="49" charset="0"/>
              </a:rPr>
              <a:t>SCHAR_MIN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128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signed char value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SCHAR_MAX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127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signed char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UCHAR_MAX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char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</a:t>
            </a:r>
            <a:r>
              <a:rPr lang="en-IN" sz="1200" dirty="0" err="1">
                <a:solidFill>
                  <a:srgbClr val="FFCB6B"/>
                </a:solidFill>
                <a:latin typeface="Consolas" panose="020B0609020204030204" pitchFamily="49" charset="0"/>
              </a:rPr>
              <a:t>ifndef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_CHAR_UNSIGNED</a:t>
            </a:r>
          </a:p>
          <a:p>
            <a:r>
              <a:rPr lang="sv-SE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sv-SE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sv-SE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sv-SE" sz="1200" dirty="0">
                <a:solidFill>
                  <a:srgbClr val="B66D6D"/>
                </a:solidFill>
                <a:latin typeface="Consolas" panose="020B0609020204030204" pitchFamily="49" charset="0"/>
              </a:rPr>
              <a:t>CHAR_MIN</a:t>
            </a:r>
            <a:r>
              <a:rPr lang="sv-SE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sv-SE" sz="1200" dirty="0">
                <a:solidFill>
                  <a:srgbClr val="D5A2DF"/>
                </a:solidFill>
                <a:latin typeface="Consolas" panose="020B0609020204030204" pitchFamily="49" charset="0"/>
              </a:rPr>
              <a:t>SCHAR_MIN</a:t>
            </a:r>
            <a:r>
              <a:rPr lang="sv-SE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sv-SE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mimimum char value</a:t>
            </a:r>
            <a:endParaRPr lang="sv-SE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CHAR_MAX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D5A2DF"/>
                </a:solidFill>
                <a:latin typeface="Consolas" panose="020B0609020204030204" pitchFamily="49" charset="0"/>
              </a:rPr>
              <a:t>SCHAR_MAX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char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#else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CHAR_MIN    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CHAR_MAX    UCHAR_MAX</a:t>
            </a: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#endif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MB_LEN_MAX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max. # bytes in multibyte char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SHRT_MIN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32768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(signed) short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SHRT_MAX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32767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(signed) short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USHRT_MAX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0xffff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short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B66D6D"/>
                </a:solidFill>
                <a:latin typeface="Consolas" panose="020B0609020204030204" pitchFamily="49" charset="0"/>
              </a:rPr>
              <a:t>INT_MIN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2147483647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-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(signed) int value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INT_MAX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2147483647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(signed)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UINT_MAX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0xffffffff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LONG_MIN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2147483647L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(signed) long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LONG_MAX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2147483647L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(signed) long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ULONG_MAX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0xffffffffUL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long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LLONG_MAX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9223372036854775807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i64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signed long </a:t>
            </a:r>
            <a:r>
              <a:rPr lang="en-US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long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LLONG_MIN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9223372036854775807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i64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signed long </a:t>
            </a:r>
            <a:r>
              <a:rPr lang="en-US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long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ULLONG_MAX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0xffffffffffffffffu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i64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long </a:t>
            </a:r>
            <a:r>
              <a:rPr lang="en-US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long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8154"/>
      </p:ext>
    </p:extLst>
  </p:cSld>
  <p:clrMapOvr>
    <a:masterClrMapping/>
  </p:clrMapOvr>
  <p:transition spd="slow">
    <p:push dir="u"/>
  </p:transition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42FA-FB8C-45DF-8430-0B922AE0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Test Macro (C++17)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F25C-008C-4FBC-A95D-4E9A49DA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C++17 introduced a new macro -  __</a:t>
            </a:r>
            <a:r>
              <a:rPr lang="en-US" sz="3200" i="1" dirty="0" err="1"/>
              <a:t>has</a:t>
            </a:r>
            <a:r>
              <a:rPr lang="en-US" sz="3200" dirty="0" err="1"/>
              <a:t>_</a:t>
            </a:r>
            <a:r>
              <a:rPr lang="en-US" sz="3200" i="1" dirty="0" err="1"/>
              <a:t>include</a:t>
            </a:r>
            <a:r>
              <a:rPr lang="en-US" sz="3200" dirty="0"/>
              <a:t> </a:t>
            </a:r>
          </a:p>
          <a:p>
            <a:r>
              <a:rPr lang="en-US" sz="3200" dirty="0"/>
              <a:t>Can be used to check if a header is available for inclusion or not</a:t>
            </a:r>
          </a:p>
          <a:p>
            <a:r>
              <a:rPr lang="en-US" sz="3200" dirty="0"/>
              <a:t>Helps track the progress of partial implementations of new C++ standards </a:t>
            </a:r>
          </a:p>
          <a:p>
            <a:r>
              <a:rPr lang="en-US" sz="3200" dirty="0"/>
              <a:t>Can be used with </a:t>
            </a:r>
            <a:r>
              <a:rPr lang="en-US" sz="3200" i="1" dirty="0"/>
              <a:t>#if </a:t>
            </a:r>
            <a:r>
              <a:rPr lang="en-US" sz="3200" dirty="0"/>
              <a:t>&amp; </a:t>
            </a:r>
            <a:r>
              <a:rPr lang="en-US" sz="3200" i="1" dirty="0"/>
              <a:t>#</a:t>
            </a:r>
            <a:r>
              <a:rPr lang="en-US" sz="3200" i="1" dirty="0" err="1"/>
              <a:t>elif</a:t>
            </a:r>
            <a:r>
              <a:rPr lang="en-US" sz="3200" i="1" dirty="0"/>
              <a:t> </a:t>
            </a:r>
            <a:r>
              <a:rPr lang="en-US" sz="3200" dirty="0"/>
              <a:t>expressions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F1527-CBE1-4DB0-BB79-DA8B0A3B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Modern C++</a:t>
            </a:r>
          </a:p>
        </p:txBody>
      </p:sp>
    </p:spTree>
    <p:extLst>
      <p:ext uri="{BB962C8B-B14F-4D97-AF65-F5344CB8AC3E}">
        <p14:creationId xmlns:p14="http://schemas.microsoft.com/office/powerpoint/2010/main" val="409209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C790-F3A6-445D-8D2B-15123015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Template Argument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E4C7-DB9A-469E-B55C-35526013F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Template argument deduction is a process by which a compiler deduces the types</a:t>
            </a:r>
          </a:p>
          <a:p>
            <a:r>
              <a:rPr lang="en-IN" dirty="0"/>
              <a:t>Until C++14, this worked only with functions and not classes</a:t>
            </a:r>
          </a:p>
          <a:p>
            <a:r>
              <a:rPr lang="en-IN" dirty="0"/>
              <a:t>Consequently, to create instances of classes with multiple template arguments, we had to resort to </a:t>
            </a:r>
            <a:r>
              <a:rPr lang="en-IN" i="1" dirty="0"/>
              <a:t>make_</a:t>
            </a:r>
            <a:r>
              <a:rPr lang="en-IN" dirty="0"/>
              <a:t> functions e.g. </a:t>
            </a:r>
            <a:r>
              <a:rPr lang="en-IN" i="1" dirty="0" err="1"/>
              <a:t>make_pair</a:t>
            </a:r>
            <a:endParaRPr lang="en-IN" i="1" dirty="0"/>
          </a:p>
          <a:p>
            <a:r>
              <a:rPr lang="en-IN" dirty="0"/>
              <a:t>With C++17, the deduction works with class templates as well</a:t>
            </a:r>
          </a:p>
          <a:p>
            <a:r>
              <a:rPr lang="en-IN" dirty="0"/>
              <a:t>This feature is called </a:t>
            </a:r>
            <a:r>
              <a:rPr lang="en-IN" i="1" dirty="0"/>
              <a:t>class template argument deduction </a:t>
            </a:r>
            <a:r>
              <a:rPr lang="en-IN" dirty="0"/>
              <a:t>or CTAD</a:t>
            </a:r>
          </a:p>
          <a:p>
            <a:r>
              <a:rPr lang="en-IN" dirty="0"/>
              <a:t>There are two types – compiler generated and user-defined</a:t>
            </a:r>
          </a:p>
          <a:p>
            <a:r>
              <a:rPr lang="en-IN" dirty="0"/>
              <a:t>Works with direct or copy initialization of objects </a:t>
            </a:r>
            <a:r>
              <a:rPr lang="en-IN"/>
              <a:t>or objects on heap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852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D6F5-E517-4023-BE66-30FA8505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6B661-B9F6-4CCA-A71F-96C72B2E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is process that applies a binary operator to a list of values recursively</a:t>
            </a:r>
          </a:p>
          <a:p>
            <a:r>
              <a:rPr lang="en-IN" dirty="0"/>
              <a:t>The results are combined recursively, that builds up the final result</a:t>
            </a:r>
          </a:p>
          <a:p>
            <a:r>
              <a:rPr lang="en-IN" dirty="0"/>
              <a:t>This process is called as folding</a:t>
            </a:r>
          </a:p>
          <a:p>
            <a:r>
              <a:rPr lang="en-IN" dirty="0"/>
              <a:t>Variadic templates can perform folds over a template parameter pack</a:t>
            </a:r>
          </a:p>
          <a:p>
            <a:r>
              <a:rPr lang="en-IN" dirty="0"/>
              <a:t>However, it requires overloads with recursion</a:t>
            </a:r>
          </a:p>
          <a:p>
            <a:pPr lvl="1"/>
            <a:r>
              <a:rPr lang="en-IN" dirty="0"/>
              <a:t>needs to unpack the parameters for processing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479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FEEF-9672-43C5-B46B-5D3E384A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2896-6C06-451E-9E5F-0B902411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C++17 offers a new way to unpack variadic parameters with binary operators </a:t>
            </a:r>
          </a:p>
          <a:p>
            <a:r>
              <a:rPr lang="en-IN" dirty="0"/>
              <a:t>This is call fold expression</a:t>
            </a:r>
          </a:p>
          <a:p>
            <a:r>
              <a:rPr lang="en-IN" dirty="0"/>
              <a:t>A fold expression reduces(folds) a parameter pack over a binary operator</a:t>
            </a:r>
          </a:p>
          <a:p>
            <a:r>
              <a:rPr lang="en-IN" dirty="0"/>
              <a:t>This is a compact syntax for applying binary operations to the elements of a parameter pack</a:t>
            </a:r>
          </a:p>
          <a:p>
            <a:r>
              <a:rPr lang="en-IN" dirty="0"/>
              <a:t>Simplifies implementation of variadic templates that have to apply binary operators on a parameter pack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061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A416-94CF-4A74-9872-AF8A4637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7FF3-18D1-40AD-8C8A-23805358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following syntax is provided for fold expressions</a:t>
            </a:r>
          </a:p>
          <a:p>
            <a:pPr lvl="1"/>
            <a:r>
              <a:rPr lang="en-IN" i="1" dirty="0"/>
              <a:t>(pack op …)		:unary right fold</a:t>
            </a:r>
          </a:p>
          <a:p>
            <a:pPr lvl="1"/>
            <a:r>
              <a:rPr lang="en-IN" i="1" dirty="0"/>
              <a:t>(… op pack)		:unary left fold</a:t>
            </a:r>
          </a:p>
          <a:p>
            <a:pPr lvl="1"/>
            <a:r>
              <a:rPr lang="en-IN" i="1" dirty="0"/>
              <a:t>(pack op … op </a:t>
            </a:r>
            <a:r>
              <a:rPr lang="en-IN" i="1" dirty="0" err="1"/>
              <a:t>init</a:t>
            </a:r>
            <a:r>
              <a:rPr lang="en-IN" i="1" dirty="0"/>
              <a:t>)	:binary right fold</a:t>
            </a:r>
          </a:p>
          <a:p>
            <a:pPr lvl="1"/>
            <a:r>
              <a:rPr lang="en-IN" i="1" dirty="0"/>
              <a:t>(</a:t>
            </a:r>
            <a:r>
              <a:rPr lang="en-IN" i="1" dirty="0" err="1"/>
              <a:t>init</a:t>
            </a:r>
            <a:r>
              <a:rPr lang="en-IN" i="1" dirty="0"/>
              <a:t> op … op pack)	:binary left fold</a:t>
            </a:r>
          </a:p>
          <a:p>
            <a:r>
              <a:rPr lang="en-IN" i="1" dirty="0"/>
              <a:t>pack</a:t>
            </a:r>
            <a:r>
              <a:rPr lang="en-IN" dirty="0"/>
              <a:t> is unexpanded parameter pack</a:t>
            </a:r>
          </a:p>
          <a:p>
            <a:r>
              <a:rPr lang="en-IN" i="1" dirty="0"/>
              <a:t>op</a:t>
            </a:r>
            <a:r>
              <a:rPr lang="en-IN" dirty="0"/>
              <a:t> is operator – can be any of the 32 binary operators</a:t>
            </a:r>
          </a:p>
          <a:p>
            <a:r>
              <a:rPr lang="en-IN" i="1" dirty="0" err="1"/>
              <a:t>init</a:t>
            </a:r>
            <a:r>
              <a:rPr lang="en-IN" dirty="0"/>
              <a:t> is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A0891-2B07-4B34-BE90-760D1BE8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A416-94CF-4A74-9872-AF8A4637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7FF3-18D1-40AD-8C8A-23805358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following syntax is provided for fold expressions</a:t>
            </a:r>
          </a:p>
          <a:p>
            <a:pPr lvl="1"/>
            <a:r>
              <a:rPr lang="en-IN" i="1" dirty="0"/>
              <a:t>(pack op …)		:unary right fold</a:t>
            </a:r>
          </a:p>
          <a:p>
            <a:pPr lvl="1"/>
            <a:r>
              <a:rPr lang="en-IN" i="1" dirty="0"/>
              <a:t>(… op pack)		:unary left fold</a:t>
            </a:r>
          </a:p>
          <a:p>
            <a:pPr lvl="1"/>
            <a:r>
              <a:rPr lang="en-IN" i="1" dirty="0"/>
              <a:t>(pack op … op </a:t>
            </a:r>
            <a:r>
              <a:rPr lang="en-IN" i="1" dirty="0" err="1"/>
              <a:t>init</a:t>
            </a:r>
            <a:r>
              <a:rPr lang="en-IN" i="1" dirty="0"/>
              <a:t>)	:binary right fold</a:t>
            </a:r>
          </a:p>
          <a:p>
            <a:pPr lvl="1"/>
            <a:r>
              <a:rPr lang="en-IN" i="1" dirty="0"/>
              <a:t>(</a:t>
            </a:r>
            <a:r>
              <a:rPr lang="en-IN" i="1" dirty="0" err="1"/>
              <a:t>init</a:t>
            </a:r>
            <a:r>
              <a:rPr lang="en-IN" i="1" dirty="0"/>
              <a:t> op … op pack)	:binary left fold</a:t>
            </a:r>
          </a:p>
          <a:p>
            <a:r>
              <a:rPr lang="en-IN" i="1" dirty="0"/>
              <a:t>pack</a:t>
            </a:r>
            <a:r>
              <a:rPr lang="en-IN" dirty="0"/>
              <a:t> is unexpanded parameter pack</a:t>
            </a:r>
          </a:p>
          <a:p>
            <a:r>
              <a:rPr lang="en-IN" i="1" dirty="0"/>
              <a:t>op</a:t>
            </a:r>
            <a:r>
              <a:rPr lang="en-IN" dirty="0"/>
              <a:t> is operator – can be any of the 32 binary operators</a:t>
            </a:r>
          </a:p>
          <a:p>
            <a:r>
              <a:rPr lang="en-IN" i="1" dirty="0" err="1"/>
              <a:t>init</a:t>
            </a:r>
            <a:r>
              <a:rPr lang="en-IN" dirty="0"/>
              <a:t> is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A0891-2B07-4B34-BE90-760D1BE8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8A9D-1828-46DC-AE65-328766AF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Compile-Time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151F-4E12-44B8-9E51-4A75A787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This feature allows the condition of an if statement to be evaluated at compile time </a:t>
            </a:r>
          </a:p>
          <a:p>
            <a:endParaRPr lang="en-IN" dirty="0"/>
          </a:p>
          <a:p>
            <a:r>
              <a:rPr lang="en-IN" dirty="0"/>
              <a:t>It also discards branches of an </a:t>
            </a:r>
            <a:r>
              <a:rPr lang="en-IN" i="1" dirty="0"/>
              <a:t>if</a:t>
            </a:r>
            <a:r>
              <a:rPr lang="en-IN" dirty="0"/>
              <a:t> statement at compile-time</a:t>
            </a:r>
          </a:p>
          <a:p>
            <a:endParaRPr lang="en-IN" dirty="0"/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constexpr</a:t>
            </a: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(condition)</a:t>
            </a:r>
          </a:p>
          <a:p>
            <a:endParaRPr lang="en-IN" i="1" dirty="0"/>
          </a:p>
          <a:p>
            <a:r>
              <a:rPr lang="en-IN" dirty="0"/>
              <a:t>The expression condition must be a constant condition and it should be possible to be evaluate it at compile-time</a:t>
            </a:r>
          </a:p>
          <a:p>
            <a:endParaRPr lang="en-IN" dirty="0"/>
          </a:p>
          <a:p>
            <a:r>
              <a:rPr lang="en-IN" dirty="0"/>
              <a:t>Can be used in template &amp; non-template functions</a:t>
            </a:r>
          </a:p>
        </p:txBody>
      </p:sp>
    </p:spTree>
    <p:extLst>
      <p:ext uri="{BB962C8B-B14F-4D97-AF65-F5344CB8AC3E}">
        <p14:creationId xmlns:p14="http://schemas.microsoft.com/office/powerpoint/2010/main" val="468882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8A9D-1828-46DC-AE65-328766AF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Compile-Time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151F-4E12-44B8-9E51-4A75A787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Only the block that follows the true condition is evaluated; the else blocks become discarded statements</a:t>
            </a:r>
          </a:p>
          <a:p>
            <a:endParaRPr lang="en-IN" dirty="0"/>
          </a:p>
          <a:p>
            <a:r>
              <a:rPr lang="en-IN" dirty="0"/>
              <a:t>Note that the discarded statements must be still valid statements</a:t>
            </a:r>
          </a:p>
          <a:p>
            <a:endParaRPr lang="en-IN" dirty="0"/>
          </a:p>
          <a:p>
            <a:r>
              <a:rPr lang="en-IN" dirty="0"/>
              <a:t>It also work with initialization inside </a:t>
            </a:r>
            <a:r>
              <a:rPr lang="en-IN" i="1" dirty="0"/>
              <a:t>if </a:t>
            </a:r>
            <a:r>
              <a:rPr lang="en-IN" i="1" dirty="0" err="1"/>
              <a:t>constexpr</a:t>
            </a:r>
            <a:r>
              <a:rPr lang="en-IN" i="1" dirty="0"/>
              <a:t> </a:t>
            </a:r>
            <a:r>
              <a:rPr lang="en-IN" dirty="0"/>
              <a:t>and runtime </a:t>
            </a:r>
            <a:r>
              <a:rPr lang="en-IN" i="1" dirty="0"/>
              <a:t>if </a:t>
            </a:r>
            <a:r>
              <a:rPr lang="en-IN" dirty="0"/>
              <a:t>statements</a:t>
            </a:r>
          </a:p>
          <a:p>
            <a:endParaRPr lang="en-IN" dirty="0"/>
          </a:p>
          <a:p>
            <a:r>
              <a:rPr lang="en-IN" i="1" dirty="0"/>
              <a:t>if </a:t>
            </a:r>
            <a:r>
              <a:rPr lang="en-IN" i="1" dirty="0" err="1"/>
              <a:t>constexpr</a:t>
            </a:r>
            <a:r>
              <a:rPr lang="en-IN" i="1" dirty="0"/>
              <a:t> </a:t>
            </a:r>
            <a:r>
              <a:rPr lang="en-IN" dirty="0"/>
              <a:t>can be used only inside functions, not outside</a:t>
            </a:r>
          </a:p>
        </p:txBody>
      </p:sp>
    </p:spTree>
    <p:extLst>
      <p:ext uri="{BB962C8B-B14F-4D97-AF65-F5344CB8AC3E}">
        <p14:creationId xmlns:p14="http://schemas.microsoft.com/office/powerpoint/2010/main" val="513193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CBCE-1C96-4BC2-BCF0-9707C59F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A052-37C4-427E-A542-BA0CE412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new library type that can be used when a function may or may not return a value</a:t>
            </a:r>
          </a:p>
          <a:p>
            <a:r>
              <a:rPr lang="en-IN" dirty="0"/>
              <a:t>If it does not return a value, a common way is to compare with a predefined value such as 0, </a:t>
            </a:r>
            <a:r>
              <a:rPr lang="en-IN" i="1" dirty="0" err="1"/>
              <a:t>nullptr</a:t>
            </a:r>
            <a:r>
              <a:rPr lang="en-IN" i="1" dirty="0"/>
              <a:t>, true/false</a:t>
            </a:r>
            <a:r>
              <a:rPr lang="en-IN" dirty="0"/>
              <a:t>, etc</a:t>
            </a:r>
          </a:p>
          <a:p>
            <a:r>
              <a:rPr lang="en-IN" dirty="0"/>
              <a:t>This leads to different kinds of checks for different types</a:t>
            </a:r>
          </a:p>
          <a:p>
            <a:r>
              <a:rPr lang="en-IN" i="1" dirty="0"/>
              <a:t>std::optional&lt;T&gt; </a:t>
            </a:r>
            <a:r>
              <a:rPr lang="en-IN" dirty="0"/>
              <a:t>can represent a type that may or may not contain a value</a:t>
            </a:r>
          </a:p>
          <a:p>
            <a:pPr lvl="1"/>
            <a:r>
              <a:rPr lang="en-IN" dirty="0"/>
              <a:t>often called a nullable type</a:t>
            </a:r>
          </a:p>
        </p:txBody>
      </p:sp>
    </p:spTree>
    <p:extLst>
      <p:ext uri="{BB962C8B-B14F-4D97-AF65-F5344CB8AC3E}">
        <p14:creationId xmlns:p14="http://schemas.microsoft.com/office/powerpoint/2010/main" val="881972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AAB-D6E5-43B2-B744-B6CD5155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981A-29EA-40E9-BFC0-72795959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value is represented by</a:t>
            </a:r>
            <a:r>
              <a:rPr lang="en-IN" i="1" dirty="0"/>
              <a:t> std::</a:t>
            </a:r>
            <a:r>
              <a:rPr lang="en-IN" i="1" dirty="0" err="1"/>
              <a:t>nullopt</a:t>
            </a:r>
            <a:endParaRPr lang="en-IN" i="1" dirty="0"/>
          </a:p>
          <a:p>
            <a:r>
              <a:rPr lang="en-IN" i="1" dirty="0"/>
              <a:t>std::optional</a:t>
            </a:r>
            <a:r>
              <a:rPr lang="en-IN" dirty="0"/>
              <a:t> is a value type – so, it can be copied through deep copy</a:t>
            </a:r>
          </a:p>
          <a:p>
            <a:r>
              <a:rPr lang="en-IN" dirty="0"/>
              <a:t>Does not need to allocate any memory on heap</a:t>
            </a:r>
          </a:p>
          <a:p>
            <a:r>
              <a:rPr lang="en-IN" dirty="0"/>
              <a:t>You cannot store references inside </a:t>
            </a:r>
            <a:r>
              <a:rPr lang="en-IN" i="1" dirty="0"/>
              <a:t>std::optional</a:t>
            </a:r>
          </a:p>
          <a:p>
            <a:r>
              <a:rPr lang="en-IN" dirty="0"/>
              <a:t>Provides several overloaded operators and functions to access the value inside safely</a:t>
            </a:r>
          </a:p>
          <a:p>
            <a:r>
              <a:rPr lang="en-IN" dirty="0"/>
              <a:t>May throw </a:t>
            </a:r>
            <a:r>
              <a:rPr lang="en-IN" i="1" dirty="0"/>
              <a:t>std::</a:t>
            </a:r>
            <a:r>
              <a:rPr lang="en-IN" i="1" dirty="0" err="1"/>
              <a:t>bad_optional_access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849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BFA8-1CED-4141-AD1E-C0D96A81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</a:t>
            </a:r>
            <a:r>
              <a:rPr lang="en-IN" dirty="0" err="1"/>
              <a:t>cfloat</a:t>
            </a:r>
            <a:r>
              <a:rPr lang="en-IN" dirty="0"/>
              <a:t>&gt; (or </a:t>
            </a:r>
            <a:r>
              <a:rPr lang="en-IN" dirty="0" err="1"/>
              <a:t>float.h</a:t>
            </a:r>
            <a:r>
              <a:rPr lang="en-IN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31CEC-674D-46BA-BEC5-59B18D1556A0}"/>
              </a:ext>
            </a:extLst>
          </p:cNvPr>
          <p:cNvSpPr/>
          <p:nvPr/>
        </p:nvSpPr>
        <p:spPr>
          <a:xfrm>
            <a:off x="965200" y="1690688"/>
            <a:ext cx="10261600" cy="51629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DBL_DECIMAL_DIG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17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decimal digits of rounding precision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DBL_DIG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15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decimal digits of precision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DBL_EPSILON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2.2204460492503131e-016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smallest such that 1.0+DBL_EPSILON != 1.0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DBL_HAS_SUBNORM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type does support subnormal numbers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DBL_MANT_DIG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53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bits in mantissa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it-IT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it-IT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it-IT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DBL_MAX</a:t>
            </a:r>
            <a:r>
              <a:rPr lang="it-IT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it-IT" sz="1100" dirty="0">
                <a:solidFill>
                  <a:srgbClr val="F78C6C"/>
                </a:solidFill>
                <a:latin typeface="Consolas" panose="020B0609020204030204" pitchFamily="49" charset="0"/>
              </a:rPr>
              <a:t>1.7976931348623158e+308</a:t>
            </a:r>
            <a:r>
              <a:rPr lang="it-IT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it-IT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value</a:t>
            </a:r>
            <a:endParaRPr lang="it-IT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DBL_MAX_10_EXP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308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decimal exponent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DBL_MAX_EXP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1024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binary exponent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DBL_MIN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2.2250738585072014e-308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positive value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DBL_MIN_10_EXP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IN" sz="11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307</a:t>
            </a:r>
            <a:r>
              <a:rPr lang="en-IN" sz="11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decimal exponent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sv-SE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sv-SE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DBL_MIN_EXP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sv-SE" sz="1100" dirty="0">
                <a:solidFill>
                  <a:srgbClr val="F78C6C"/>
                </a:solidFill>
                <a:latin typeface="Consolas" panose="020B0609020204030204" pitchFamily="49" charset="0"/>
              </a:rPr>
              <a:t>1021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</a:t>
            </a:r>
            <a:r>
              <a:rPr lang="sv-SE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binary exponent</a:t>
            </a:r>
            <a:endParaRPr lang="sv-SE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FFCB6B"/>
                </a:solidFill>
                <a:latin typeface="Consolas" panose="020B0609020204030204" pitchFamily="49" charset="0"/>
              </a:rPr>
              <a:t>#</a:t>
            </a:r>
            <a:r>
              <a:rPr lang="fr-FR" sz="1100" dirty="0" err="1">
                <a:solidFill>
                  <a:srgbClr val="FFCB6B"/>
                </a:solidFill>
                <a:latin typeface="Consolas" panose="020B0609020204030204" pitchFamily="49" charset="0"/>
              </a:rPr>
              <a:t>define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100" dirty="0">
                <a:solidFill>
                  <a:srgbClr val="B66D6D"/>
                </a:solidFill>
                <a:latin typeface="Consolas" panose="020B0609020204030204" pitchFamily="49" charset="0"/>
              </a:rPr>
              <a:t>_DBL_RADIX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</a:t>
            </a:r>
            <a:r>
              <a:rPr lang="fr-FR" sz="1100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fr-FR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</a:t>
            </a:r>
            <a:r>
              <a:rPr lang="fr-FR" sz="11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exponent</a:t>
            </a:r>
            <a:r>
              <a:rPr lang="fr-FR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 </a:t>
            </a:r>
            <a:r>
              <a:rPr lang="fr-FR" sz="11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radix</a:t>
            </a:r>
            <a:endParaRPr lang="fr-FR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DBL_TRUE_MIN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4.9406564584124654e-324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positive value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FLT_DECIMAL_DIG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9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decimal digits of rounding precision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FLT_DIG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6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decimal digits of precision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FLT_EPSILON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1.192092896e-07F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smallest such that 1.0+FLT_EPSILON != 1.0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FLT_HAS_SUBNORM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type does support subnormal numbers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FLT_GUARD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FLT_MANT_DIG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24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bits in mantissa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FLT_MAX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3.402823466e+38F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value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FLT_MAX_10_EXP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38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decimal exponent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FLT_MAX_EXP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128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binary exponent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FLT_MIN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1.175494351e-38F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normalized positive value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sv-SE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sv-SE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FLT_MIN_10_EXP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sv-SE" sz="1100" dirty="0">
                <a:solidFill>
                  <a:srgbClr val="F78C6C"/>
                </a:solidFill>
                <a:latin typeface="Consolas" panose="020B0609020204030204" pitchFamily="49" charset="0"/>
              </a:rPr>
              <a:t>37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</a:t>
            </a:r>
            <a:r>
              <a:rPr lang="sv-SE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decimal exponent</a:t>
            </a:r>
            <a:endParaRPr lang="sv-SE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sv-SE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sv-SE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FLT_MIN_EXP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sv-SE" sz="1100" dirty="0">
                <a:solidFill>
                  <a:srgbClr val="F78C6C"/>
                </a:solidFill>
                <a:latin typeface="Consolas" panose="020B0609020204030204" pitchFamily="49" charset="0"/>
              </a:rPr>
              <a:t>125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</a:t>
            </a:r>
            <a:r>
              <a:rPr lang="sv-SE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binary exponent</a:t>
            </a:r>
            <a:endParaRPr lang="sv-SE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FLT_NORMALIZE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FFCB6B"/>
                </a:solidFill>
                <a:latin typeface="Consolas" panose="020B0609020204030204" pitchFamily="49" charset="0"/>
              </a:rPr>
              <a:t>#</a:t>
            </a:r>
            <a:r>
              <a:rPr lang="fr-FR" sz="1100" dirty="0" err="1">
                <a:solidFill>
                  <a:srgbClr val="FFCB6B"/>
                </a:solidFill>
                <a:latin typeface="Consolas" panose="020B0609020204030204" pitchFamily="49" charset="0"/>
              </a:rPr>
              <a:t>define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FLT_RADIX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fr-FR" sz="1100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fr-FR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</a:t>
            </a:r>
            <a:r>
              <a:rPr lang="fr-FR" sz="11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exponent</a:t>
            </a:r>
            <a:r>
              <a:rPr lang="fr-FR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 </a:t>
            </a:r>
            <a:r>
              <a:rPr lang="fr-FR" sz="11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radix</a:t>
            </a:r>
            <a:endParaRPr lang="fr-FR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FLT_TRUE_MIN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1.401298464e-45F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positive value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86120"/>
      </p:ext>
    </p:extLst>
  </p:cSld>
  <p:clrMapOvr>
    <a:masterClrMapping/>
  </p:clrMapOvr>
  <p:transition spd="slow">
    <p:push dir="u"/>
  </p:transition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Gives the ability to represent all the members in the same memory</a:t>
            </a:r>
          </a:p>
          <a:p>
            <a:r>
              <a:rPr lang="en-IN" dirty="0"/>
              <a:t>Saves space</a:t>
            </a:r>
          </a:p>
          <a:p>
            <a:r>
              <a:rPr lang="en-IN" dirty="0"/>
              <a:t>However, it has several disadvantages</a:t>
            </a:r>
          </a:p>
          <a:p>
            <a:pPr lvl="1"/>
            <a:r>
              <a:rPr lang="en-IN" dirty="0"/>
              <a:t>no way to know which type it holds</a:t>
            </a:r>
          </a:p>
          <a:p>
            <a:pPr lvl="1"/>
            <a:r>
              <a:rPr lang="en-IN" dirty="0"/>
              <a:t>nested types with non-default constructors deletes the default constructor of the union</a:t>
            </a:r>
          </a:p>
          <a:p>
            <a:pPr lvl="1"/>
            <a:r>
              <a:rPr lang="en-IN" dirty="0"/>
              <a:t>cannot assign objects of user-defined types directly to a union member</a:t>
            </a:r>
          </a:p>
          <a:p>
            <a:pPr lvl="1"/>
            <a:r>
              <a:rPr lang="en-IN" dirty="0"/>
              <a:t>user-defined types are not destroyed implicitly</a:t>
            </a:r>
          </a:p>
          <a:p>
            <a:pPr lvl="1"/>
            <a:r>
              <a:rPr lang="en-IN" dirty="0"/>
              <a:t>cannot have a base class</a:t>
            </a:r>
          </a:p>
          <a:p>
            <a:pPr lvl="1"/>
            <a:r>
              <a:rPr lang="en-IN" dirty="0"/>
              <a:t>cannot derive from a union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442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 dirty="0"/>
              <a:t>std::variant </a:t>
            </a:r>
            <a:r>
              <a:rPr lang="en-IN" dirty="0"/>
              <a:t>is a type-safe replacement for union type</a:t>
            </a:r>
          </a:p>
          <a:p>
            <a:r>
              <a:rPr lang="en-IN" dirty="0"/>
              <a:t>Just like union, it uses the storage of the largest member</a:t>
            </a:r>
          </a:p>
          <a:p>
            <a:r>
              <a:rPr lang="en-IN" dirty="0"/>
              <a:t>The first member is always default initialized if variant is default constructed</a:t>
            </a:r>
          </a:p>
          <a:p>
            <a:r>
              <a:rPr lang="en-IN" dirty="0"/>
              <a:t>Alternatively, you can initialize any member of the variant during construction</a:t>
            </a:r>
          </a:p>
          <a:p>
            <a:r>
              <a:rPr lang="en-IN" dirty="0"/>
              <a:t>Members are destroyed properly</a:t>
            </a:r>
          </a:p>
          <a:p>
            <a:r>
              <a:rPr lang="en-IN" dirty="0"/>
              <a:t>Throws </a:t>
            </a:r>
            <a:r>
              <a:rPr lang="en-IN" i="1" dirty="0" err="1"/>
              <a:t>bad_variant_access</a:t>
            </a:r>
            <a:r>
              <a:rPr lang="en-IN" dirty="0"/>
              <a:t> on invalid access</a:t>
            </a:r>
          </a:p>
        </p:txBody>
      </p:sp>
    </p:spTree>
    <p:extLst>
      <p:ext uri="{BB962C8B-B14F-4D97-AF65-F5344CB8AC3E}">
        <p14:creationId xmlns:p14="http://schemas.microsoft.com/office/powerpoint/2010/main" val="4177820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 of the current value is always known</a:t>
            </a:r>
          </a:p>
          <a:p>
            <a:r>
              <a:rPr lang="en-IN" dirty="0"/>
              <a:t>It can hold values of any specified type</a:t>
            </a:r>
          </a:p>
          <a:p>
            <a:r>
              <a:rPr lang="en-IN" dirty="0"/>
              <a:t>Always holds a value (except in some rare situations)</a:t>
            </a:r>
          </a:p>
          <a:p>
            <a:r>
              <a:rPr lang="en-IN" dirty="0"/>
              <a:t>You can derive from it</a:t>
            </a:r>
          </a:p>
          <a:p>
            <a:r>
              <a:rPr lang="en-IN" dirty="0"/>
              <a:t>Doesn’t require heap memory</a:t>
            </a:r>
          </a:p>
          <a:p>
            <a:r>
              <a:rPr lang="en-IN" dirty="0"/>
              <a:t>Easily initialize or assign a new value to a member</a:t>
            </a:r>
          </a:p>
          <a:p>
            <a:r>
              <a:rPr lang="en-IN" dirty="0"/>
              <a:t>Members are automatically destroyed</a:t>
            </a:r>
          </a:p>
        </p:txBody>
      </p:sp>
    </p:spTree>
    <p:extLst>
      <p:ext uri="{BB962C8B-B14F-4D97-AF65-F5344CB8AC3E}">
        <p14:creationId xmlns:p14="http://schemas.microsoft.com/office/powerpoint/2010/main" val="2260186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C++ is a strongly typed language</a:t>
            </a:r>
          </a:p>
          <a:p>
            <a:r>
              <a:rPr lang="en-IN" dirty="0"/>
              <a:t>Object are declared with a specific type and that cannot be changed later</a:t>
            </a:r>
          </a:p>
          <a:p>
            <a:r>
              <a:rPr lang="en-IN" dirty="0"/>
              <a:t>In some cases, we may require an object that should hold values of different types</a:t>
            </a:r>
          </a:p>
          <a:p>
            <a:r>
              <a:rPr lang="en-IN" dirty="0"/>
              <a:t>This is difficult to achieve in C++, except through </a:t>
            </a:r>
            <a:r>
              <a:rPr lang="en-IN" i="1" dirty="0"/>
              <a:t>void *</a:t>
            </a:r>
          </a:p>
          <a:p>
            <a:r>
              <a:rPr lang="en-IN" dirty="0"/>
              <a:t>However, such pointers have certain disadvantages</a:t>
            </a:r>
          </a:p>
          <a:p>
            <a:pPr lvl="1"/>
            <a:r>
              <a:rPr lang="en-IN" dirty="0"/>
              <a:t>Not </a:t>
            </a:r>
            <a:r>
              <a:rPr lang="en-IN" dirty="0" err="1"/>
              <a:t>typesafe</a:t>
            </a:r>
            <a:endParaRPr lang="en-IN" dirty="0"/>
          </a:p>
          <a:p>
            <a:pPr lvl="1"/>
            <a:r>
              <a:rPr lang="en-IN" dirty="0"/>
              <a:t>No way to know the type</a:t>
            </a:r>
          </a:p>
          <a:p>
            <a:pPr lvl="1"/>
            <a:r>
              <a:rPr lang="en-IN" dirty="0"/>
              <a:t>Cannot access the value in a type-safe way</a:t>
            </a:r>
          </a:p>
          <a:p>
            <a:pPr lvl="1"/>
            <a:r>
              <a:rPr lang="en-IN" dirty="0"/>
              <a:t>Need to manage the object lifetime</a:t>
            </a:r>
          </a:p>
        </p:txBody>
      </p:sp>
    </p:spTree>
    <p:extLst>
      <p:ext uri="{BB962C8B-B14F-4D97-AF65-F5344CB8AC3E}">
        <p14:creationId xmlns:p14="http://schemas.microsoft.com/office/powerpoint/2010/main" val="3999596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C++17 introduced std::any</a:t>
            </a:r>
            <a:endParaRPr lang="en-IN" i="1" dirty="0"/>
          </a:p>
          <a:p>
            <a:r>
              <a:rPr lang="en-IN" dirty="0"/>
              <a:t>A wrapper that can hold value of any arbitrary type in a type-safe way</a:t>
            </a:r>
          </a:p>
          <a:p>
            <a:r>
              <a:rPr lang="en-IN" dirty="0"/>
              <a:t>Replacement for void *</a:t>
            </a:r>
          </a:p>
          <a:p>
            <a:r>
              <a:rPr lang="en-IN" dirty="0"/>
              <a:t>Contains both the value &amp; its type</a:t>
            </a:r>
          </a:p>
          <a:p>
            <a:r>
              <a:rPr lang="en-IN" dirty="0"/>
              <a:t>The value is accessed through </a:t>
            </a:r>
            <a:r>
              <a:rPr lang="en-IN" i="1" dirty="0" err="1"/>
              <a:t>any_cast</a:t>
            </a:r>
            <a:r>
              <a:rPr lang="en-IN" i="1" dirty="0"/>
              <a:t>&lt;&gt;</a:t>
            </a:r>
          </a:p>
          <a:p>
            <a:r>
              <a:rPr lang="en-IN" dirty="0"/>
              <a:t>May allocate memory on the heap</a:t>
            </a:r>
          </a:p>
          <a:p>
            <a:r>
              <a:rPr lang="en-IN" dirty="0"/>
              <a:t>Throws exception of type </a:t>
            </a:r>
            <a:r>
              <a:rPr lang="en-IN" i="1" dirty="0" err="1"/>
              <a:t>bad_any_cast</a:t>
            </a:r>
            <a:r>
              <a:rPr lang="en-IN" i="1" dirty="0"/>
              <a:t> </a:t>
            </a:r>
            <a:r>
              <a:rPr lang="en-IN" dirty="0"/>
              <a:t>on wrong type access</a:t>
            </a:r>
            <a:endParaRPr lang="en-IN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084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string_view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Allows us to deal with character sequences without allocating memory</a:t>
            </a:r>
          </a:p>
          <a:p>
            <a:r>
              <a:rPr lang="en-IN" dirty="0"/>
              <a:t>Can be considered as a kind of reference to a character sequence</a:t>
            </a:r>
          </a:p>
          <a:p>
            <a:r>
              <a:rPr lang="en-IN" dirty="0"/>
              <a:t>Can be used where ever a non-modifiable string is required</a:t>
            </a:r>
          </a:p>
          <a:p>
            <a:r>
              <a:rPr lang="en-IN" dirty="0"/>
              <a:t>It simply stores a pointer to the character array along with its length</a:t>
            </a:r>
          </a:p>
          <a:p>
            <a:r>
              <a:rPr lang="en-IN" dirty="0"/>
              <a:t>It is fast and cheap to copy</a:t>
            </a:r>
          </a:p>
          <a:p>
            <a:r>
              <a:rPr lang="en-IN" dirty="0"/>
              <a:t>However, it should be used carefully as it can lead to bugs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64C03-6975-46FF-9B79-CDB8BA5916FA}"/>
              </a:ext>
            </a:extLst>
          </p:cNvPr>
          <p:cNvSpPr/>
          <p:nvPr/>
        </p:nvSpPr>
        <p:spPr>
          <a:xfrm>
            <a:off x="5098532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39730-87EF-4DF0-B70F-DAA8B6B166AA}"/>
              </a:ext>
            </a:extLst>
          </p:cNvPr>
          <p:cNvSpPr/>
          <p:nvPr/>
        </p:nvSpPr>
        <p:spPr>
          <a:xfrm>
            <a:off x="5397791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70CF0-A750-4712-9809-51AB440BCD1A}"/>
              </a:ext>
            </a:extLst>
          </p:cNvPr>
          <p:cNvSpPr/>
          <p:nvPr/>
        </p:nvSpPr>
        <p:spPr>
          <a:xfrm>
            <a:off x="5697050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3D9F4-06FC-4AD0-B0C0-4693E9FA5079}"/>
              </a:ext>
            </a:extLst>
          </p:cNvPr>
          <p:cNvSpPr/>
          <p:nvPr/>
        </p:nvSpPr>
        <p:spPr>
          <a:xfrm>
            <a:off x="5996309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ECF2B2-A75B-431A-84BD-66E960D19E60}"/>
              </a:ext>
            </a:extLst>
          </p:cNvPr>
          <p:cNvSpPr/>
          <p:nvPr/>
        </p:nvSpPr>
        <p:spPr>
          <a:xfrm>
            <a:off x="3028664" y="5178829"/>
            <a:ext cx="1770610" cy="764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600" dirty="0"/>
              <a:t>length 	– 4</a:t>
            </a:r>
          </a:p>
          <a:p>
            <a:r>
              <a:rPr lang="en-IN" sz="1600" dirty="0"/>
              <a:t>data 		– 0x123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6618C1-A70D-404D-9866-931FEE2C1A6D}"/>
              </a:ext>
            </a:extLst>
          </p:cNvPr>
          <p:cNvSpPr/>
          <p:nvPr/>
        </p:nvSpPr>
        <p:spPr>
          <a:xfrm>
            <a:off x="6295568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1FE32-1690-47B8-8E6F-AC66095F8E72}"/>
              </a:ext>
            </a:extLst>
          </p:cNvPr>
          <p:cNvSpPr/>
          <p:nvPr/>
        </p:nvSpPr>
        <p:spPr>
          <a:xfrm>
            <a:off x="6594827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67AF21-7E70-4925-9966-3EBE2A78D24D}"/>
              </a:ext>
            </a:extLst>
          </p:cNvPr>
          <p:cNvSpPr/>
          <p:nvPr/>
        </p:nvSpPr>
        <p:spPr>
          <a:xfrm>
            <a:off x="6894086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B6D326-B41B-493E-B793-463A7CE2F273}"/>
              </a:ext>
            </a:extLst>
          </p:cNvPr>
          <p:cNvSpPr/>
          <p:nvPr/>
        </p:nvSpPr>
        <p:spPr>
          <a:xfrm>
            <a:off x="7193345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0D5A39-2BEC-4962-9B80-6A963F0883EC}"/>
              </a:ext>
            </a:extLst>
          </p:cNvPr>
          <p:cNvSpPr/>
          <p:nvPr/>
        </p:nvSpPr>
        <p:spPr>
          <a:xfrm>
            <a:off x="7492604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4B28CA-2F23-41FC-AD6E-150D905A9CB2}"/>
              </a:ext>
            </a:extLst>
          </p:cNvPr>
          <p:cNvSpPr/>
          <p:nvPr/>
        </p:nvSpPr>
        <p:spPr>
          <a:xfrm>
            <a:off x="7791863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2AD11B-D9D4-4AB0-AC47-0F33B2960954}"/>
              </a:ext>
            </a:extLst>
          </p:cNvPr>
          <p:cNvSpPr/>
          <p:nvPr/>
        </p:nvSpPr>
        <p:spPr>
          <a:xfrm>
            <a:off x="8091122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D3182B-99E8-48E5-B719-83D4BB99A429}"/>
              </a:ext>
            </a:extLst>
          </p:cNvPr>
          <p:cNvCxnSpPr>
            <a:cxnSpLocks/>
          </p:cNvCxnSpPr>
          <p:nvPr/>
        </p:nvCxnSpPr>
        <p:spPr>
          <a:xfrm flipV="1">
            <a:off x="6428571" y="5810596"/>
            <a:ext cx="0" cy="5985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8EAC20-A0E7-446D-A135-FCE5130EFA81}"/>
              </a:ext>
            </a:extLst>
          </p:cNvPr>
          <p:cNvCxnSpPr/>
          <p:nvPr/>
        </p:nvCxnSpPr>
        <p:spPr>
          <a:xfrm flipH="1">
            <a:off x="4308823" y="6409113"/>
            <a:ext cx="212805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996302-C62D-4868-9FF4-A25045C6845D}"/>
              </a:ext>
            </a:extLst>
          </p:cNvPr>
          <p:cNvCxnSpPr>
            <a:cxnSpLocks/>
          </p:cNvCxnSpPr>
          <p:nvPr/>
        </p:nvCxnSpPr>
        <p:spPr>
          <a:xfrm flipV="1">
            <a:off x="4317136" y="5719158"/>
            <a:ext cx="0" cy="68995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F7DF8E-F5AB-44F7-BAC4-833CA011B7E4}"/>
              </a:ext>
            </a:extLst>
          </p:cNvPr>
          <p:cNvSpPr txBox="1"/>
          <p:nvPr/>
        </p:nvSpPr>
        <p:spPr>
          <a:xfrm>
            <a:off x="1233111" y="5419899"/>
            <a:ext cx="177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i="1" dirty="0"/>
              <a:t>std::</a:t>
            </a:r>
            <a:r>
              <a:rPr lang="en-IN" i="1" dirty="0" err="1"/>
              <a:t>string_view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907159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7" grpId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13AD-6A0F-4C6B-9A0C-9DE66331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C3D4-3A32-467E-8E3D-14F257ED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Underlying sequence is read-only</a:t>
            </a:r>
          </a:p>
          <a:p>
            <a:r>
              <a:rPr lang="en-IN" dirty="0"/>
              <a:t>It can be accessed through </a:t>
            </a:r>
            <a:r>
              <a:rPr lang="en-IN" i="1" dirty="0"/>
              <a:t>data()</a:t>
            </a:r>
            <a:r>
              <a:rPr lang="en-IN" dirty="0"/>
              <a:t> method</a:t>
            </a:r>
          </a:p>
          <a:p>
            <a:pPr lvl="1"/>
            <a:r>
              <a:rPr lang="en-IN" dirty="0"/>
              <a:t>may return a </a:t>
            </a:r>
            <a:r>
              <a:rPr lang="en-IN" dirty="0" err="1"/>
              <a:t>nullptr</a:t>
            </a:r>
            <a:endParaRPr lang="en-IN" dirty="0"/>
          </a:p>
          <a:p>
            <a:pPr lvl="1"/>
            <a:r>
              <a:rPr lang="en-IN" dirty="0"/>
              <a:t>a character sequence without null terminator</a:t>
            </a:r>
          </a:p>
          <a:p>
            <a:r>
              <a:rPr lang="en-IN" dirty="0"/>
              <a:t>You can only assign a new value, swap values and shrink it to a subset of character sequence </a:t>
            </a:r>
          </a:p>
          <a:p>
            <a:r>
              <a:rPr lang="en-IN" dirty="0"/>
              <a:t>Character sequence is not guaranteed to be null-terminated</a:t>
            </a:r>
          </a:p>
          <a:p>
            <a:pPr lvl="1"/>
            <a:r>
              <a:rPr lang="en-IN" dirty="0"/>
              <a:t>consequently, may not work with C string functions</a:t>
            </a:r>
          </a:p>
          <a:p>
            <a:r>
              <a:rPr lang="en-IN" dirty="0"/>
              <a:t>No allocator support</a:t>
            </a:r>
          </a:p>
        </p:txBody>
      </p:sp>
    </p:spTree>
    <p:extLst>
      <p:ext uri="{BB962C8B-B14F-4D97-AF65-F5344CB8AC3E}">
        <p14:creationId xmlns:p14="http://schemas.microsoft.com/office/powerpoint/2010/main" val="2436469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33A0-85C2-4E65-9886-A7EF3CB2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std::</a:t>
            </a:r>
            <a:r>
              <a:rPr lang="en-IN" dirty="0" err="1"/>
              <a:t>string_view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13CF-F3BB-4A78-A94D-0D4EBF717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Don’t pass in functions that accept a C-style string because it might not have a null terminator</a:t>
            </a:r>
          </a:p>
          <a:p>
            <a:endParaRPr lang="en-IN" dirty="0"/>
          </a:p>
          <a:p>
            <a:r>
              <a:rPr lang="en-IN" dirty="0"/>
              <a:t>Do not return string view to string from a function</a:t>
            </a:r>
          </a:p>
          <a:p>
            <a:endParaRPr lang="en-IN" dirty="0"/>
          </a:p>
          <a:p>
            <a:r>
              <a:rPr lang="en-IN" dirty="0"/>
              <a:t>Do not assign temporary strings to string views</a:t>
            </a:r>
          </a:p>
          <a:p>
            <a:endParaRPr lang="en-IN" dirty="0"/>
          </a:p>
          <a:p>
            <a:r>
              <a:rPr lang="en-IN" dirty="0"/>
              <a:t>Avoid as class members</a:t>
            </a:r>
          </a:p>
          <a:p>
            <a:endParaRPr lang="en-IN" dirty="0"/>
          </a:p>
          <a:p>
            <a:r>
              <a:rPr lang="en-IN" dirty="0"/>
              <a:t>Avoid using as constructor argument to initialize a string member</a:t>
            </a:r>
          </a:p>
        </p:txBody>
      </p:sp>
    </p:spTree>
    <p:extLst>
      <p:ext uri="{BB962C8B-B14F-4D97-AF65-F5344CB8AC3E}">
        <p14:creationId xmlns:p14="http://schemas.microsoft.com/office/powerpoint/2010/main" val="2683882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6A67-31E9-4611-A615-CBBFBC2F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2B9A-B812-4D58-8C58-7CB3C037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C++17 added support for working with filesystem components</a:t>
            </a:r>
          </a:p>
          <a:p>
            <a:r>
              <a:rPr lang="en-IN" dirty="0"/>
              <a:t>Adopted from </a:t>
            </a:r>
            <a:r>
              <a:rPr lang="en-IN" dirty="0" err="1"/>
              <a:t>Boost.Filesystem</a:t>
            </a:r>
            <a:r>
              <a:rPr lang="en-IN" dirty="0"/>
              <a:t>, it was adjusted to new language standards and made consistent with other parts of the library</a:t>
            </a:r>
          </a:p>
          <a:p>
            <a:r>
              <a:rPr lang="en-IN" dirty="0"/>
              <a:t>Provides facilities for performing following operations</a:t>
            </a:r>
          </a:p>
          <a:p>
            <a:pPr lvl="1"/>
            <a:r>
              <a:rPr lang="en-IN" dirty="0"/>
              <a:t>manipulation of filesystem paths</a:t>
            </a:r>
          </a:p>
          <a:p>
            <a:pPr lvl="1"/>
            <a:r>
              <a:rPr lang="en-IN" dirty="0"/>
              <a:t>create, move, rename, delete directories</a:t>
            </a:r>
          </a:p>
          <a:p>
            <a:pPr lvl="1"/>
            <a:r>
              <a:rPr lang="en-IN" dirty="0"/>
              <a:t>list contents of a given directory</a:t>
            </a:r>
          </a:p>
          <a:p>
            <a:pPr lvl="1"/>
            <a:r>
              <a:rPr lang="en-IN" dirty="0"/>
              <a:t>get information about path, file permissions, etc</a:t>
            </a:r>
          </a:p>
          <a:p>
            <a:r>
              <a:rPr lang="en-IN" dirty="0"/>
              <a:t>To create, read &amp; write files, you’ll still use the stream library classes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180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6A67-31E9-4611-A615-CBBFBC2F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2B9A-B812-4D58-8C58-7CB3C037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facilities are provided in </a:t>
            </a:r>
            <a:r>
              <a:rPr lang="en-IN" i="1" dirty="0"/>
              <a:t>&lt;filesystem&gt; </a:t>
            </a:r>
            <a:r>
              <a:rPr lang="en-IN" dirty="0"/>
              <a:t>header under </a:t>
            </a:r>
            <a:r>
              <a:rPr lang="en-IN" i="1" dirty="0"/>
              <a:t>std::filesystem </a:t>
            </a:r>
            <a:r>
              <a:rPr lang="en-IN" dirty="0"/>
              <a:t>namespace</a:t>
            </a:r>
          </a:p>
          <a:p>
            <a:pPr lvl="1"/>
            <a:r>
              <a:rPr lang="en-IN" i="1" dirty="0"/>
              <a:t>path</a:t>
            </a:r>
            <a:r>
              <a:rPr lang="en-IN" dirty="0"/>
              <a:t> – allows manipulation of paths that represent existing files or directories</a:t>
            </a:r>
          </a:p>
          <a:p>
            <a:pPr lvl="1"/>
            <a:r>
              <a:rPr lang="en-IN" i="1" dirty="0" err="1"/>
              <a:t>directory</a:t>
            </a:r>
            <a:r>
              <a:rPr lang="en-IN" dirty="0" err="1"/>
              <a:t>_</a:t>
            </a:r>
            <a:r>
              <a:rPr lang="en-IN" i="1" dirty="0" err="1"/>
              <a:t>entry</a:t>
            </a:r>
            <a:r>
              <a:rPr lang="en-IN" dirty="0"/>
              <a:t> – represents a path with additional information such as file size, file times, etc</a:t>
            </a:r>
          </a:p>
          <a:p>
            <a:pPr lvl="1"/>
            <a:r>
              <a:rPr lang="en-IN" i="1" dirty="0" err="1"/>
              <a:t>directory</a:t>
            </a:r>
            <a:r>
              <a:rPr lang="en-IN" dirty="0" err="1"/>
              <a:t>_</a:t>
            </a:r>
            <a:r>
              <a:rPr lang="en-IN" i="1" dirty="0" err="1"/>
              <a:t>iterator</a:t>
            </a:r>
            <a:r>
              <a:rPr lang="en-IN" dirty="0"/>
              <a:t> – an iterator that iterates over the contents of a directory</a:t>
            </a:r>
          </a:p>
          <a:p>
            <a:pPr lvl="1"/>
            <a:r>
              <a:rPr lang="en-IN" dirty="0"/>
              <a:t>functions for working with directories</a:t>
            </a:r>
          </a:p>
          <a:p>
            <a:pPr lvl="1"/>
            <a:r>
              <a:rPr lang="en-IN" dirty="0"/>
              <a:t>and much more</a:t>
            </a:r>
          </a:p>
          <a:p>
            <a:r>
              <a:rPr lang="en-IN" dirty="0"/>
              <a:t>Many functions will throw </a:t>
            </a:r>
            <a:r>
              <a:rPr lang="en-IN" i="1" dirty="0"/>
              <a:t>std::</a:t>
            </a:r>
            <a:r>
              <a:rPr lang="en-IN" i="1" dirty="0" err="1"/>
              <a:t>filesystem_error</a:t>
            </a:r>
            <a:r>
              <a:rPr lang="en-IN" i="1" dirty="0"/>
              <a:t> </a:t>
            </a:r>
            <a:r>
              <a:rPr lang="en-IN" dirty="0"/>
              <a:t>exception on failure</a:t>
            </a:r>
          </a:p>
        </p:txBody>
      </p:sp>
    </p:spTree>
    <p:extLst>
      <p:ext uri="{BB962C8B-B14F-4D97-AF65-F5344CB8AC3E}">
        <p14:creationId xmlns:p14="http://schemas.microsoft.com/office/powerpoint/2010/main" val="2116011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is declared by specifying a type followed by a variable name e.g.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or float x</a:t>
            </a:r>
          </a:p>
          <a:p>
            <a:r>
              <a:rPr lang="en-US" dirty="0"/>
              <a:t>The variable is also called identifier</a:t>
            </a:r>
          </a:p>
          <a:p>
            <a:r>
              <a:rPr lang="en-US" dirty="0"/>
              <a:t>Multiple variables can be declared with the same type e.g. </a:t>
            </a:r>
            <a:r>
              <a:rPr lang="en-US" dirty="0" err="1"/>
              <a:t>int</a:t>
            </a:r>
            <a:r>
              <a:rPr lang="en-US" dirty="0"/>
              <a:t> a, b, c</a:t>
            </a:r>
          </a:p>
          <a:p>
            <a:r>
              <a:rPr lang="en-US" dirty="0"/>
              <a:t>May or may not be initialized with an initializer</a:t>
            </a:r>
          </a:p>
          <a:p>
            <a:r>
              <a:rPr lang="en-US" dirty="0"/>
              <a:t>Better to initialize variables during declaration to avoid bugs</a:t>
            </a:r>
          </a:p>
          <a:p>
            <a:r>
              <a:rPr lang="en-US" dirty="0"/>
              <a:t>Some compilers don’t allow read operation from an uninitialized variable</a:t>
            </a:r>
          </a:p>
        </p:txBody>
      </p:sp>
    </p:spTree>
    <p:extLst>
      <p:ext uri="{BB962C8B-B14F-4D97-AF65-F5344CB8AC3E}">
        <p14:creationId xmlns:p14="http://schemas.microsoft.com/office/powerpoint/2010/main" val="1023876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AB46-5507-4D02-A010-5A62295D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STL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FF7D7-43FA-4C61-981B-51017E5A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May STL algorithms by default execute serially</a:t>
            </a:r>
          </a:p>
          <a:p>
            <a:r>
              <a:rPr lang="en-IN" dirty="0"/>
              <a:t>C++17 provides overloads to these algorithms that can now execute parallelly</a:t>
            </a:r>
          </a:p>
          <a:p>
            <a:r>
              <a:rPr lang="en-IN" dirty="0"/>
              <a:t>Algorithms that can be parallelized accept a new template parameter called execution policy</a:t>
            </a:r>
          </a:p>
          <a:p>
            <a:pPr lvl="1"/>
            <a:r>
              <a:rPr lang="en-IN" dirty="0"/>
              <a:t>used to disambiguate the calls to overloads of the algorithm</a:t>
            </a:r>
          </a:p>
          <a:p>
            <a:r>
              <a:rPr lang="en-IN" dirty="0"/>
              <a:t>This can be used to inform the algorithm if it should execute serially or parallelly</a:t>
            </a:r>
          </a:p>
          <a:p>
            <a:r>
              <a:rPr lang="en-IN" dirty="0"/>
              <a:t>The internal implementation details are hidden to the user</a:t>
            </a:r>
          </a:p>
        </p:txBody>
      </p:sp>
    </p:spTree>
    <p:extLst>
      <p:ext uri="{BB962C8B-B14F-4D97-AF65-F5344CB8AC3E}">
        <p14:creationId xmlns:p14="http://schemas.microsoft.com/office/powerpoint/2010/main" val="967223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F47D-852A-40AA-8BCD-9D5EAD4D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B1F8-BFD8-4557-A012-AEBBAA0C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6"/>
          </a:xfrm>
        </p:spPr>
        <p:txBody>
          <a:bodyPr/>
          <a:lstStyle/>
          <a:p>
            <a:r>
              <a:rPr lang="en-IN" dirty="0"/>
              <a:t>Parallel versions of STL algorithms have a simple interface</a:t>
            </a:r>
          </a:p>
          <a:p>
            <a:r>
              <a:rPr lang="en-IN" dirty="0"/>
              <a:t>They are provided as overloaded functions with the first parameter signifying the execution policy</a:t>
            </a:r>
          </a:p>
          <a:p>
            <a:r>
              <a:rPr lang="en-IN" dirty="0"/>
              <a:t>Execution policy defines how the algorithm should execute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F20B45-8682-4847-895F-84EC76CF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442602"/>
            <a:ext cx="891540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execution_policy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/*begin, end, other 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;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1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AC66-1DFD-4289-9DD3-4C9EAFC1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E191-6175-491D-8DCF-CD24EA804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All execution policies existing in </a:t>
            </a:r>
            <a:r>
              <a:rPr lang="en-IN" i="1" dirty="0"/>
              <a:t>&lt;execution&gt; </a:t>
            </a:r>
            <a:r>
              <a:rPr lang="en-IN" dirty="0"/>
              <a:t>header and in </a:t>
            </a:r>
            <a:r>
              <a:rPr lang="en-IN" i="1" dirty="0"/>
              <a:t>std::execution</a:t>
            </a:r>
            <a:r>
              <a:rPr lang="en-IN" dirty="0"/>
              <a:t> namespace</a:t>
            </a:r>
          </a:p>
          <a:p>
            <a:r>
              <a:rPr lang="en-IN" dirty="0"/>
              <a:t>Each of the policy is an individual type</a:t>
            </a:r>
          </a:p>
          <a:p>
            <a:r>
              <a:rPr lang="en-IN" i="1" dirty="0" err="1"/>
              <a:t>sequenced</a:t>
            </a:r>
            <a:r>
              <a:rPr lang="en-IN" dirty="0" err="1"/>
              <a:t>_</a:t>
            </a:r>
            <a:r>
              <a:rPr lang="en-IN" i="1" dirty="0" err="1"/>
              <a:t>policy</a:t>
            </a:r>
            <a:r>
              <a:rPr lang="en-IN" i="1" dirty="0"/>
              <a:t> -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seq</a:t>
            </a:r>
            <a:endParaRPr lang="en-IN" i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IN" dirty="0"/>
              <a:t>the algorithm’s execution will not be parallelized and will perform operations sequentially element by element</a:t>
            </a:r>
          </a:p>
          <a:p>
            <a:pPr lvl="1"/>
            <a:r>
              <a:rPr lang="en-IN" dirty="0"/>
              <a:t>same as invoking the algorithms from C++14</a:t>
            </a:r>
          </a:p>
          <a:p>
            <a:r>
              <a:rPr lang="en-IN" i="1" dirty="0" err="1"/>
              <a:t>parallel</a:t>
            </a:r>
            <a:r>
              <a:rPr lang="en-IN" dirty="0" err="1"/>
              <a:t>_</a:t>
            </a:r>
            <a:r>
              <a:rPr lang="en-IN" i="1" dirty="0" err="1"/>
              <a:t>policy</a:t>
            </a:r>
            <a:r>
              <a:rPr lang="en-IN" dirty="0"/>
              <a:t> </a:t>
            </a:r>
            <a:r>
              <a:rPr lang="en-IN" i="1" dirty="0"/>
              <a:t>- </a:t>
            </a: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par</a:t>
            </a:r>
          </a:p>
          <a:p>
            <a:pPr lvl="1"/>
            <a:r>
              <a:rPr lang="en-IN" dirty="0"/>
              <a:t>indicates the algorithm should execute parallelly</a:t>
            </a:r>
          </a:p>
          <a:p>
            <a:pPr lvl="1"/>
            <a:r>
              <a:rPr lang="en-IN" dirty="0"/>
              <a:t>might use threads from a thread pool for execution along with the calling thread</a:t>
            </a:r>
          </a:p>
          <a:p>
            <a:r>
              <a:rPr lang="en-IN" i="1" dirty="0" err="1"/>
              <a:t>parallel_unsequenced_policy</a:t>
            </a:r>
            <a:r>
              <a:rPr lang="en-IN" i="1" dirty="0"/>
              <a:t> –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par_unseq</a:t>
            </a:r>
            <a:r>
              <a:rPr lang="en-IN" i="1" dirty="0"/>
              <a:t> </a:t>
            </a:r>
          </a:p>
          <a:p>
            <a:pPr lvl="1"/>
            <a:r>
              <a:rPr lang="en-IN" dirty="0"/>
              <a:t>indicates the execution may be parallelized, vectorized or migrated across threads</a:t>
            </a:r>
          </a:p>
        </p:txBody>
      </p:sp>
    </p:spTree>
    <p:extLst>
      <p:ext uri="{BB962C8B-B14F-4D97-AF65-F5344CB8AC3E}">
        <p14:creationId xmlns:p14="http://schemas.microsoft.com/office/powerpoint/2010/main" val="4123925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1AEC5-EDDF-4A34-9751-8088F4E5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Parallelized Algorithms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1620A-9AD2-47AC-9BF0-65E2A4288CCF}"/>
              </a:ext>
            </a:extLst>
          </p:cNvPr>
          <p:cNvSpPr/>
          <p:nvPr/>
        </p:nvSpPr>
        <p:spPr>
          <a:xfrm>
            <a:off x="703635" y="1449105"/>
            <a:ext cx="302205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adjacent_difference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adjacent_find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all_of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any_of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copy_n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std::count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count_if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std::equal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std::fill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fill_n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std::find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find_end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find_first_of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find_if_not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std::generate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generate_n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std::includes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inner_product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inplace_merge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is_heap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is_heap_until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CF1900-40F4-4B82-A89B-AE4E1F3867C1}"/>
              </a:ext>
            </a:extLst>
          </p:cNvPr>
          <p:cNvSpPr/>
          <p:nvPr/>
        </p:nvSpPr>
        <p:spPr>
          <a:xfrm>
            <a:off x="4210455" y="1449104"/>
            <a:ext cx="34695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is_partitioned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is_sorted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is_sorted_until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lexicographical_compare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max_element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std::merge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min_element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minmax_element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std::mismatch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std::move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none_of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nth_element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partial_sort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partial_sort_copy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std::partition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partition_copy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std::remove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std::replace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6C2F2B-1C19-4145-BB80-1D01113FC16D}"/>
              </a:ext>
            </a:extLst>
          </p:cNvPr>
          <p:cNvSpPr/>
          <p:nvPr/>
        </p:nvSpPr>
        <p:spPr>
          <a:xfrm>
            <a:off x="8164749" y="1449104"/>
            <a:ext cx="364625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std::reverse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reverse_copy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std::rotate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rotate_copy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std::search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search_n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set_intersection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set_symmetric_difference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set_union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stable_partition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stable_sort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swap_ranges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std::transform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uninitialized_copy_n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uninitialized_fill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uninitialized_fill_n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std::unique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unique_copy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6996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8DA1-7D37-4120-BB16-4E7B9458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Algorithms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CC87CA-5281-44F1-8009-4F48FD3B48AC}"/>
              </a:ext>
            </a:extLst>
          </p:cNvPr>
          <p:cNvSpPr/>
          <p:nvPr/>
        </p:nvSpPr>
        <p:spPr>
          <a:xfrm>
            <a:off x="953193" y="1892452"/>
            <a:ext cx="3868190" cy="300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for_each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for_each_n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>
                <a:latin typeface="Consolas" panose="020B0609020204030204" pitchFamily="49" charset="0"/>
              </a:rPr>
              <a:t>reduce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exclusive_scan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inclusive_scan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transform_reduce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transform_exclusive_scan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transform_inclusive_scan</a:t>
            </a:r>
            <a:endParaRPr lang="en-I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41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2F67-7537-4674-8EC8-5B8BC1AB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E064-3DC3-4222-BCCC-0F44DEAB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an element access function throws an exception which is not handled, all parallel algorithms call </a:t>
            </a:r>
            <a:r>
              <a:rPr lang="en-IN" i="1" dirty="0"/>
              <a:t>std::terminate</a:t>
            </a:r>
          </a:p>
          <a:p>
            <a:r>
              <a:rPr lang="en-IN" dirty="0"/>
              <a:t>This also applies if sequential execution policy is chosen</a:t>
            </a:r>
          </a:p>
          <a:p>
            <a:r>
              <a:rPr lang="en-IN" dirty="0"/>
              <a:t>If you want to handle exceptions, use the standard algorithms instead</a:t>
            </a:r>
          </a:p>
          <a:p>
            <a:r>
              <a:rPr lang="en-IN" dirty="0"/>
              <a:t>Parallel algorithms themselves may throw </a:t>
            </a:r>
            <a:r>
              <a:rPr lang="en-IN" i="1" dirty="0"/>
              <a:t>std::</a:t>
            </a:r>
            <a:r>
              <a:rPr lang="en-IN" i="1" dirty="0" err="1"/>
              <a:t>bad_alloc</a:t>
            </a:r>
            <a:r>
              <a:rPr lang="en-IN" i="1" dirty="0"/>
              <a:t> </a:t>
            </a:r>
            <a:r>
              <a:rPr lang="en-IN" dirty="0"/>
              <a:t>if they fail to acquire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658838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B809-54E9-4168-8619-677E20AA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Algorithms Everywhere?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5AEE-12C3-46DE-985A-3F71C404E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Backward compatibility</a:t>
            </a:r>
          </a:p>
          <a:p>
            <a:r>
              <a:rPr lang="en-IN" dirty="0"/>
              <a:t>Can use both input &amp; output iterators</a:t>
            </a:r>
          </a:p>
          <a:p>
            <a:r>
              <a:rPr lang="en-IN" dirty="0"/>
              <a:t>Synchronization is expensive</a:t>
            </a:r>
          </a:p>
          <a:p>
            <a:r>
              <a:rPr lang="en-IN" dirty="0"/>
              <a:t>Parallelized algorithms terminate on exceptions, sequenced do not</a:t>
            </a:r>
          </a:p>
          <a:p>
            <a:r>
              <a:rPr lang="en-IN" dirty="0"/>
              <a:t>Do not give good performance for operations on small number of elements due to overhead</a:t>
            </a:r>
          </a:p>
        </p:txBody>
      </p:sp>
    </p:spTree>
    <p:extLst>
      <p:ext uri="{BB962C8B-B14F-4D97-AF65-F5344CB8AC3E}">
        <p14:creationId xmlns:p14="http://schemas.microsoft.com/office/powerpoint/2010/main" val="1547860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5F6D-808B-48EF-B146-F924B33A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8AAC-B506-433F-8876-8DCC04843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 function is a set of statements enclosed within a pair of { }</a:t>
            </a:r>
          </a:p>
          <a:p>
            <a:r>
              <a:rPr lang="en-IN" sz="3600" dirty="0"/>
              <a:t>Called as body of the function</a:t>
            </a:r>
          </a:p>
          <a:p>
            <a:r>
              <a:rPr lang="en-IN" sz="3600" dirty="0"/>
              <a:t>These statements define what the function does</a:t>
            </a:r>
          </a:p>
          <a:p>
            <a:r>
              <a:rPr lang="en-IN" sz="3600" dirty="0"/>
              <a:t>Every function has a unique name </a:t>
            </a:r>
          </a:p>
          <a:p>
            <a:r>
              <a:rPr lang="en-IN" sz="3600" dirty="0"/>
              <a:t>This name is used to invoke or call the function</a:t>
            </a:r>
          </a:p>
          <a:p>
            <a:r>
              <a:rPr lang="en-IN" sz="3600" dirty="0"/>
              <a:t>Functions are basic building blocks of C/C++ programs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95650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D7EE-EC61-42C9-8082-CE082C7B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DBE5-F878-46AF-BEB1-2061AF5A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Help avoid writing repetitive logic/code in a program</a:t>
            </a:r>
          </a:p>
          <a:p>
            <a:r>
              <a:rPr lang="en-IN" dirty="0"/>
              <a:t>Same code can be reused in different parts of the program through a function</a:t>
            </a:r>
          </a:p>
          <a:p>
            <a:r>
              <a:rPr lang="en-IN" dirty="0"/>
              <a:t>There’s no limit to the number of times a function can be called</a:t>
            </a:r>
          </a:p>
          <a:p>
            <a:r>
              <a:rPr lang="en-IN" dirty="0"/>
              <a:t>Makes the code modular as the program is divided can be divided into cohesive modules</a:t>
            </a:r>
          </a:p>
          <a:p>
            <a:r>
              <a:rPr lang="en-IN" dirty="0"/>
              <a:t>Reduces complexity of the code</a:t>
            </a:r>
          </a:p>
        </p:txBody>
      </p:sp>
    </p:spTree>
    <p:extLst>
      <p:ext uri="{BB962C8B-B14F-4D97-AF65-F5344CB8AC3E}">
        <p14:creationId xmlns:p14="http://schemas.microsoft.com/office/powerpoint/2010/main" val="518156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AC8A-AC9B-410A-A3FB-688C83E9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7DEB-CFC9-4814-B415-DC41EE21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function can accept </a:t>
            </a:r>
            <a:r>
              <a:rPr lang="en-IN"/>
              <a:t>values through parameters</a:t>
            </a:r>
            <a:endParaRPr lang="en-IN" dirty="0"/>
          </a:p>
          <a:p>
            <a:r>
              <a:rPr lang="en-IN" dirty="0"/>
              <a:t>These can be used as input for some processing inside the function</a:t>
            </a:r>
          </a:p>
          <a:p>
            <a:r>
              <a:rPr lang="en-IN" dirty="0"/>
              <a:t>Afterwards, a function can return the result of processing as the return value</a:t>
            </a:r>
          </a:p>
          <a:p>
            <a:r>
              <a:rPr lang="en-IN" dirty="0"/>
              <a:t>Only one value can be returned</a:t>
            </a:r>
          </a:p>
          <a:p>
            <a:r>
              <a:rPr lang="en-IN" dirty="0"/>
              <a:t>Parameters and return value are optional</a:t>
            </a:r>
          </a:p>
          <a:p>
            <a:endParaRPr lang="en-IN" dirty="0"/>
          </a:p>
          <a:p>
            <a:pPr marL="0" indent="0" algn="ctr">
              <a:buNone/>
            </a:pPr>
            <a:r>
              <a:rPr lang="en-IN" i="1" dirty="0"/>
              <a:t>&lt;return type&gt; &lt;name&gt; (&lt;parameters&gt;){&lt;body&gt;}</a:t>
            </a:r>
          </a:p>
          <a:p>
            <a:pPr marL="0" indent="0">
              <a:buNone/>
            </a:pPr>
            <a:r>
              <a:rPr lang="en-IN" dirty="0"/>
              <a:t>				int Add(</a:t>
            </a:r>
            <a:r>
              <a:rPr lang="en-IN" dirty="0" err="1"/>
              <a:t>int,int</a:t>
            </a:r>
            <a:r>
              <a:rPr lang="en-IN" dirty="0"/>
              <a:t>){}</a:t>
            </a:r>
          </a:p>
          <a:p>
            <a:pPr marL="0" indent="0">
              <a:buNone/>
            </a:pPr>
            <a:r>
              <a:rPr lang="en-IN" dirty="0"/>
              <a:t>				void Print(char </a:t>
            </a:r>
            <a:r>
              <a:rPr lang="en-IN" dirty="0" err="1"/>
              <a:t>ch</a:t>
            </a:r>
            <a:r>
              <a:rPr lang="en-IN" dirty="0"/>
              <a:t>){}</a:t>
            </a:r>
          </a:p>
          <a:p>
            <a:pPr marL="0" indent="0">
              <a:buNone/>
            </a:pPr>
            <a:r>
              <a:rPr lang="en-IN" dirty="0"/>
              <a:t>				void Clear(){}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294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AC8A-AC9B-410A-A3FB-688C83E9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7DEB-CFC9-4814-B415-DC41EE212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043"/>
          </a:xfrm>
        </p:spPr>
        <p:txBody>
          <a:bodyPr>
            <a:normAutofit/>
          </a:bodyPr>
          <a:lstStyle/>
          <a:p>
            <a:r>
              <a:rPr lang="en-IN" dirty="0"/>
              <a:t>To use a function, you’ve to </a:t>
            </a:r>
            <a:r>
              <a:rPr lang="en-IN" i="1" dirty="0"/>
              <a:t>call</a:t>
            </a:r>
            <a:r>
              <a:rPr lang="en-IN" dirty="0"/>
              <a:t> or </a:t>
            </a:r>
            <a:r>
              <a:rPr lang="en-IN" i="1" dirty="0"/>
              <a:t>invoke</a:t>
            </a:r>
            <a:r>
              <a:rPr lang="en-IN" dirty="0"/>
              <a:t> it</a:t>
            </a:r>
          </a:p>
          <a:p>
            <a:r>
              <a:rPr lang="en-IN" dirty="0"/>
              <a:t>If a function has parameters, you’ve to supply the corresponding </a:t>
            </a:r>
            <a:r>
              <a:rPr lang="en-IN" i="1" dirty="0"/>
              <a:t>arguments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92658-4997-41F4-BDC1-42FB56F991C4}"/>
              </a:ext>
            </a:extLst>
          </p:cNvPr>
          <p:cNvSpPr txBox="1"/>
          <p:nvPr/>
        </p:nvSpPr>
        <p:spPr>
          <a:xfrm>
            <a:off x="940279" y="4623758"/>
            <a:ext cx="257929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2400" dirty="0"/>
              <a:t>int Add(int x, int y){</a:t>
            </a:r>
          </a:p>
          <a:p>
            <a:pPr marL="0" indent="0">
              <a:buNone/>
            </a:pPr>
            <a:r>
              <a:rPr lang="en-IN" sz="2400" dirty="0"/>
              <a:t>	return x + y 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3F053-A9F7-4350-8056-709AB8F97D41}"/>
              </a:ext>
            </a:extLst>
          </p:cNvPr>
          <p:cNvSpPr txBox="1"/>
          <p:nvPr/>
        </p:nvSpPr>
        <p:spPr>
          <a:xfrm>
            <a:off x="5469147" y="4623757"/>
            <a:ext cx="257929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indent="0">
              <a:buNone/>
              <a:defRPr sz="2400"/>
            </a:lvl1pPr>
          </a:lstStyle>
          <a:p>
            <a:r>
              <a:rPr lang="en-IN" dirty="0"/>
              <a:t>Add(3,5) 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0943A-1D66-4066-A5D6-306395671A4A}"/>
              </a:ext>
            </a:extLst>
          </p:cNvPr>
          <p:cNvSpPr txBox="1"/>
          <p:nvPr/>
        </p:nvSpPr>
        <p:spPr>
          <a:xfrm>
            <a:off x="838200" y="4264656"/>
            <a:ext cx="202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D9922-FE87-49A8-8349-22E721C612CE}"/>
              </a:ext>
            </a:extLst>
          </p:cNvPr>
          <p:cNvSpPr txBox="1"/>
          <p:nvPr/>
        </p:nvSpPr>
        <p:spPr>
          <a:xfrm>
            <a:off x="5469147" y="4254426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3769104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Console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basic_ostream</a:t>
            </a:r>
            <a:r>
              <a:rPr lang="en-IN" dirty="0"/>
              <a:t> &amp; std::</a:t>
            </a:r>
            <a:r>
              <a:rPr lang="en-IN" dirty="0" err="1"/>
              <a:t>basic_istream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ostream</a:t>
            </a:r>
            <a:r>
              <a:rPr lang="en-IN" dirty="0"/>
              <a:t> &amp; std::</a:t>
            </a:r>
            <a:r>
              <a:rPr lang="en-IN" dirty="0" err="1"/>
              <a:t>istream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 &amp; std::</a:t>
            </a:r>
            <a:r>
              <a:rPr lang="en-IN" dirty="0" err="1"/>
              <a:t>cin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 for console output through operator &lt;&lt;</a:t>
            </a:r>
          </a:p>
          <a:p>
            <a:r>
              <a:rPr lang="en-IN" dirty="0"/>
              <a:t>std::</a:t>
            </a:r>
            <a:r>
              <a:rPr lang="en-IN" dirty="0" err="1"/>
              <a:t>cin</a:t>
            </a:r>
            <a:r>
              <a:rPr lang="en-IN" dirty="0"/>
              <a:t> for keyboard input through operator &gt;&gt;</a:t>
            </a:r>
          </a:p>
          <a:p>
            <a:r>
              <a:rPr lang="en-IN" dirty="0"/>
              <a:t>&lt;</a:t>
            </a:r>
            <a:r>
              <a:rPr lang="en-IN" dirty="0" err="1"/>
              <a:t>iostream</a:t>
            </a:r>
            <a:r>
              <a:rPr lang="en-IN" dirty="0"/>
              <a:t>&gt; header</a:t>
            </a:r>
          </a:p>
        </p:txBody>
      </p:sp>
    </p:spTree>
    <p:extLst>
      <p:ext uri="{BB962C8B-B14F-4D97-AF65-F5344CB8AC3E}">
        <p14:creationId xmlns:p14="http://schemas.microsoft.com/office/powerpoint/2010/main" val="2488693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Uniform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C++98 provided different ways to initialize types</a:t>
            </a:r>
          </a:p>
          <a:p>
            <a:r>
              <a:rPr lang="en-IN" sz="3200" dirty="0"/>
              <a:t>Scalar types can be initialized with = or ()</a:t>
            </a:r>
          </a:p>
          <a:p>
            <a:r>
              <a:rPr lang="en-IN" sz="3200" dirty="0"/>
              <a:t>Array types have to be initialized with {}</a:t>
            </a:r>
          </a:p>
          <a:p>
            <a:r>
              <a:rPr lang="en-IN" sz="3200" dirty="0"/>
              <a:t>C++11 introduced uniform initialization</a:t>
            </a:r>
          </a:p>
          <a:p>
            <a:r>
              <a:rPr lang="en-IN" sz="3200" dirty="0"/>
              <a:t>Use {} to initialize all types</a:t>
            </a:r>
          </a:p>
        </p:txBody>
      </p:sp>
    </p:spTree>
    <p:extLst>
      <p:ext uri="{BB962C8B-B14F-4D97-AF65-F5344CB8AC3E}">
        <p14:creationId xmlns:p14="http://schemas.microsoft.com/office/powerpoint/2010/main" val="3693194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EDEC-55D4-4FFF-AE1D-E3709E85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9511-DFF7-441B-9349-C43685347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Uniform syntax to initialize all types</a:t>
            </a:r>
          </a:p>
          <a:p>
            <a:r>
              <a:rPr lang="en-IN" dirty="0"/>
              <a:t>Forces initialization of both scalar and array types</a:t>
            </a:r>
          </a:p>
          <a:p>
            <a:r>
              <a:rPr lang="en-IN" dirty="0"/>
              <a:t>Prevents bugs when initializing incompatible types through compiler warnings/errors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961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is this course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600" dirty="0"/>
              <a:t>College grads or software developers</a:t>
            </a:r>
          </a:p>
          <a:p>
            <a:endParaRPr lang="en-IN" sz="3600" dirty="0"/>
          </a:p>
          <a:p>
            <a:r>
              <a:rPr lang="en-IN" sz="3600" dirty="0"/>
              <a:t>Software developers working in Java, C# or other language</a:t>
            </a:r>
          </a:p>
          <a:p>
            <a:endParaRPr lang="en-IN" sz="3600" dirty="0"/>
          </a:p>
          <a:p>
            <a:r>
              <a:rPr lang="en-IN" sz="3600" dirty="0"/>
              <a:t>Software developers working in C++</a:t>
            </a:r>
          </a:p>
          <a:p>
            <a:pPr lvl="1"/>
            <a:r>
              <a:rPr lang="en-IN" sz="3200" dirty="0"/>
              <a:t>refresh concepts</a:t>
            </a:r>
          </a:p>
          <a:p>
            <a:pPr lvl="1"/>
            <a:r>
              <a:rPr lang="en-IN" sz="3200" dirty="0"/>
              <a:t>migrate to modern C++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1D0E2-52A6-44E0-955F-C537F119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1F40E-24C6-44E2-B9AE-D9B51418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56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 Keyword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Indicates storage class of a variable in C &amp; pre-C++11</a:t>
            </a:r>
          </a:p>
          <a:p>
            <a:r>
              <a:rPr lang="en-IN" dirty="0"/>
              <a:t>Remnant of B language (which largely influenced C)</a:t>
            </a:r>
          </a:p>
          <a:p>
            <a:r>
              <a:rPr lang="en-IN" dirty="0"/>
              <a:t>Meaning has been changed in C++11</a:t>
            </a:r>
          </a:p>
          <a:p>
            <a:r>
              <a:rPr lang="en-IN" dirty="0"/>
              <a:t>Allows the compiler to automatically infer the type from the initializer</a:t>
            </a:r>
          </a:p>
          <a:p>
            <a:r>
              <a:rPr lang="en-IN" dirty="0"/>
              <a:t>The initializer is important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auto &lt;identifier&gt; = &lt;initializer&gt; </a:t>
            </a:r>
          </a:p>
          <a:p>
            <a:endParaRPr lang="en-IN" dirty="0"/>
          </a:p>
          <a:p>
            <a:r>
              <a:rPr lang="en-IN" dirty="0"/>
              <a:t>&lt;initializer&gt; could be an expression that returns some value e.g. a literal, mathematical expression or a function call that returns a value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935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Pointer Type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3591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Points to another type</a:t>
            </a:r>
          </a:p>
          <a:p>
            <a:r>
              <a:rPr lang="en-IN" dirty="0"/>
              <a:t>Holds the memory address of another variable</a:t>
            </a:r>
          </a:p>
          <a:p>
            <a:r>
              <a:rPr lang="en-IN" dirty="0"/>
              <a:t>Used for indirect access to other variables</a:t>
            </a:r>
          </a:p>
          <a:p>
            <a:r>
              <a:rPr lang="en-IN" dirty="0"/>
              <a:t>Need not be initialized during declaration</a:t>
            </a:r>
          </a:p>
          <a:p>
            <a:r>
              <a:rPr lang="en-IN" dirty="0"/>
              <a:t>Declared with * operator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* </a:t>
            </a:r>
            <a:r>
              <a:rPr lang="en-IN" i="1" dirty="0" err="1"/>
              <a:t>ptr</a:t>
            </a:r>
            <a:r>
              <a:rPr lang="en-IN" i="1" dirty="0"/>
              <a:t> 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*p1, *p2, *p3 , p4 ;</a:t>
            </a:r>
          </a:p>
        </p:txBody>
      </p:sp>
    </p:spTree>
    <p:extLst>
      <p:ext uri="{BB962C8B-B14F-4D97-AF65-F5344CB8AC3E}">
        <p14:creationId xmlns:p14="http://schemas.microsoft.com/office/powerpoint/2010/main" val="1272056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 Of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&amp; is the address of operator</a:t>
            </a:r>
          </a:p>
          <a:p>
            <a:r>
              <a:rPr lang="en-IN" dirty="0"/>
              <a:t>When applied to any variable, we get the address of that variable (the location where it is stored in the memory)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10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cout</a:t>
            </a:r>
            <a:r>
              <a:rPr lang="en-IN" i="1" dirty="0"/>
              <a:t> &lt;&lt; &amp;x ; //prints the address of x</a:t>
            </a:r>
          </a:p>
        </p:txBody>
      </p:sp>
    </p:spTree>
    <p:extLst>
      <p:ext uri="{BB962C8B-B14F-4D97-AF65-F5344CB8AC3E}">
        <p14:creationId xmlns:p14="http://schemas.microsoft.com/office/powerpoint/2010/main" val="3152702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754433" y="909267"/>
            <a:ext cx="2999874" cy="4331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2606" y="2271252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 = &amp;x ;</a:t>
            </a:r>
          </a:p>
        </p:txBody>
      </p:sp>
      <p:sp>
        <p:nvSpPr>
          <p:cNvPr id="7" name="Rectangle 6"/>
          <p:cNvSpPr/>
          <p:nvPr/>
        </p:nvSpPr>
        <p:spPr>
          <a:xfrm>
            <a:off x="8628986" y="1581889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7963239" y="1777909"/>
            <a:ext cx="936913" cy="351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0x100</a:t>
            </a:r>
          </a:p>
        </p:txBody>
      </p:sp>
      <p:sp>
        <p:nvSpPr>
          <p:cNvPr id="9" name="Rectangle 8"/>
          <p:cNvSpPr/>
          <p:nvPr/>
        </p:nvSpPr>
        <p:spPr>
          <a:xfrm>
            <a:off x="8628986" y="3395940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0x100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63239" y="3482638"/>
            <a:ext cx="993317" cy="49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0x200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896" y="3176484"/>
            <a:ext cx="3539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The pointer p type should be exactly same as the source, except when creating a void pointer</a:t>
            </a:r>
          </a:p>
        </p:txBody>
      </p:sp>
      <p:cxnSp>
        <p:nvCxnSpPr>
          <p:cNvPr id="3" name="Straight Arrow Connector 2"/>
          <p:cNvCxnSpPr>
            <a:cxnSpLocks/>
            <a:stCxn id="9" idx="0"/>
            <a:endCxn id="7" idx="2"/>
          </p:cNvCxnSpPr>
          <p:nvPr/>
        </p:nvCxnSpPr>
        <p:spPr>
          <a:xfrm flipV="1">
            <a:off x="9322161" y="2245567"/>
            <a:ext cx="0" cy="115037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2606" y="187006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x = 10 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12605" y="4451048"/>
            <a:ext cx="198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void *</a:t>
            </a:r>
            <a:r>
              <a:rPr lang="en-IN" dirty="0" err="1"/>
              <a:t>ptr</a:t>
            </a:r>
            <a:r>
              <a:rPr lang="en-IN" dirty="0"/>
              <a:t> = &amp;</a:t>
            </a:r>
            <a:r>
              <a:rPr lang="en-IN" dirty="0" err="1"/>
              <a:t>var</a:t>
            </a:r>
            <a:r>
              <a:rPr lang="en-IN" dirty="0"/>
              <a:t> 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0136" y="5333062"/>
            <a:ext cx="198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4805" y="1794751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4806" y="3558501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</a:t>
            </a:r>
            <a:r>
              <a:rPr lang="en-IN" sz="1600" i="1" dirty="0" err="1"/>
              <a:t>ptr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3416689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6" grpId="0"/>
      <p:bldP spid="17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Dereference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access the value at the address in the pointer, use the * operator</a:t>
            </a:r>
          </a:p>
          <a:p>
            <a:r>
              <a:rPr lang="en-IN" dirty="0"/>
              <a:t>Also called dereference operator</a:t>
            </a:r>
          </a:p>
          <a:p>
            <a:r>
              <a:rPr lang="en-IN" dirty="0"/>
              <a:t>Allows indirect read or write operation on the variable through the pointer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10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</a:t>
            </a:r>
            <a:r>
              <a:rPr lang="en-IN" i="1" dirty="0" err="1"/>
              <a:t>ptr</a:t>
            </a:r>
            <a:r>
              <a:rPr lang="en-IN" i="1" dirty="0"/>
              <a:t> = &amp;x ;</a:t>
            </a:r>
          </a:p>
          <a:p>
            <a:pPr marL="0" indent="0">
              <a:buNone/>
            </a:pPr>
            <a:r>
              <a:rPr lang="en-IN" i="1" dirty="0"/>
              <a:t>	*</a:t>
            </a:r>
            <a:r>
              <a:rPr lang="en-IN" i="1" dirty="0" err="1"/>
              <a:t>ptr</a:t>
            </a:r>
            <a:r>
              <a:rPr lang="en-IN" i="1" dirty="0"/>
              <a:t> = 5 ;	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</a:rPr>
              <a:t>//Assign 5 to address of x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y = *</a:t>
            </a:r>
            <a:r>
              <a:rPr lang="en-IN" i="1" dirty="0" err="1"/>
              <a:t>ptr</a:t>
            </a:r>
            <a:r>
              <a:rPr lang="en-IN" i="1" dirty="0"/>
              <a:t> ; 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</a:rPr>
              <a:t>//Read a value from address of x</a:t>
            </a:r>
          </a:p>
        </p:txBody>
      </p:sp>
    </p:spTree>
    <p:extLst>
      <p:ext uri="{BB962C8B-B14F-4D97-AF65-F5344CB8AC3E}">
        <p14:creationId xmlns:p14="http://schemas.microsoft.com/office/powerpoint/2010/main" val="2278906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NULL is a macro in C &amp; pre-C++11</a:t>
            </a:r>
          </a:p>
          <a:p>
            <a:r>
              <a:rPr lang="en-IN" dirty="0"/>
              <a:t>It is defined as 0 in most compilers</a:t>
            </a:r>
          </a:p>
          <a:p>
            <a:r>
              <a:rPr lang="en-IN" dirty="0"/>
              <a:t>Used to initialize pointer types</a:t>
            </a:r>
          </a:p>
          <a:p>
            <a:r>
              <a:rPr lang="en-IN" dirty="0"/>
              <a:t>C++11 introduced a new type of null called </a:t>
            </a:r>
            <a:r>
              <a:rPr lang="en-IN" i="1" dirty="0" err="1"/>
              <a:t>nullptr</a:t>
            </a:r>
            <a:endParaRPr lang="en-IN" i="1" dirty="0"/>
          </a:p>
          <a:p>
            <a:r>
              <a:rPr lang="en-IN" dirty="0"/>
              <a:t>This is type safe and better than NULL macro</a:t>
            </a:r>
          </a:p>
          <a:p>
            <a:r>
              <a:rPr lang="en-IN" dirty="0"/>
              <a:t>Always use </a:t>
            </a:r>
            <a:r>
              <a:rPr lang="en-IN" i="1" dirty="0" err="1"/>
              <a:t>nullptr</a:t>
            </a:r>
            <a:r>
              <a:rPr lang="en-IN" dirty="0"/>
              <a:t> to initialize a pointer, instead of NULL macro</a:t>
            </a:r>
          </a:p>
        </p:txBody>
      </p:sp>
    </p:spTree>
    <p:extLst>
      <p:ext uri="{BB962C8B-B14F-4D97-AF65-F5344CB8AC3E}">
        <p14:creationId xmlns:p14="http://schemas.microsoft.com/office/powerpoint/2010/main" val="2282076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Defines an alternative name for a variable (an alias)</a:t>
            </a:r>
          </a:p>
          <a:p>
            <a:r>
              <a:rPr lang="en-IN" dirty="0"/>
              <a:t>It is created with the &amp; operator during declaration</a:t>
            </a:r>
          </a:p>
          <a:p>
            <a:r>
              <a:rPr lang="en-IN" dirty="0"/>
              <a:t>Always needs an initializer (called referent)</a:t>
            </a:r>
          </a:p>
          <a:p>
            <a:r>
              <a:rPr lang="en-IN" dirty="0"/>
              <a:t>The referent should be a variable </a:t>
            </a:r>
          </a:p>
          <a:p>
            <a:r>
              <a:rPr lang="en-IN" dirty="0"/>
              <a:t>It is bound to its referent</a:t>
            </a:r>
          </a:p>
          <a:p>
            <a:r>
              <a:rPr lang="en-IN" dirty="0"/>
              <a:t>It can be used to modify a variable indirectly (like a pointer)</a:t>
            </a:r>
          </a:p>
          <a:p>
            <a:r>
              <a:rPr lang="en-IN" dirty="0"/>
              <a:t>A reference is NOT a new variable; it is just another name</a:t>
            </a:r>
          </a:p>
        </p:txBody>
      </p:sp>
    </p:spTree>
    <p:extLst>
      <p:ext uri="{BB962C8B-B14F-4D97-AF65-F5344CB8AC3E}">
        <p14:creationId xmlns:p14="http://schemas.microsoft.com/office/powerpoint/2010/main" val="3170694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639847" y="1870061"/>
            <a:ext cx="2864293" cy="2267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2605" y="2271252"/>
            <a:ext cx="345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&amp;ref = x ; </a:t>
            </a:r>
            <a:r>
              <a:rPr lang="en-IN" i="1" dirty="0"/>
              <a:t>//x is the referent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8378820" y="2542683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7639848" y="2749237"/>
            <a:ext cx="936913" cy="351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2606" y="187006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x = 10 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07023" y="4255604"/>
            <a:ext cx="198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84639" y="2755545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07023" y="2106387"/>
            <a:ext cx="524502" cy="34387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92172" y="2106387"/>
            <a:ext cx="524502" cy="34387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ref</a:t>
            </a:r>
          </a:p>
        </p:txBody>
      </p:sp>
    </p:spTree>
    <p:extLst>
      <p:ext uri="{BB962C8B-B14F-4D97-AF65-F5344CB8AC3E}">
        <p14:creationId xmlns:p14="http://schemas.microsoft.com/office/powerpoint/2010/main" val="3815490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7" grpId="0" animBg="1"/>
      <p:bldP spid="8" grpId="0" animBg="1"/>
      <p:bldP spid="12" grpId="0"/>
      <p:bldP spid="16" grpId="0"/>
      <p:bldP spid="17" grpId="0"/>
      <p:bldP spid="18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Vs Pointer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Always needs an initializer</a:t>
            </a:r>
          </a:p>
          <a:p>
            <a:r>
              <a:rPr lang="en-IN" dirty="0"/>
              <a:t>Initializer should be l-value</a:t>
            </a:r>
          </a:p>
          <a:p>
            <a:r>
              <a:rPr lang="en-IN" dirty="0"/>
              <a:t>Cannot be </a:t>
            </a:r>
            <a:r>
              <a:rPr lang="en-IN" dirty="0" err="1"/>
              <a:t>nullptr</a:t>
            </a:r>
            <a:endParaRPr lang="en-IN" dirty="0"/>
          </a:p>
          <a:p>
            <a:r>
              <a:rPr lang="en-IN" dirty="0"/>
              <a:t>Bound to </a:t>
            </a:r>
            <a:r>
              <a:rPr lang="en-IN"/>
              <a:t>its referent</a:t>
            </a:r>
            <a:endParaRPr lang="en-IN" dirty="0"/>
          </a:p>
          <a:p>
            <a:r>
              <a:rPr lang="en-IN" dirty="0"/>
              <a:t>No storage required, so has same address as that of referent</a:t>
            </a:r>
          </a:p>
          <a:p>
            <a:r>
              <a:rPr lang="en-IN" dirty="0"/>
              <a:t>Dereference not required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Pointer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Initializer is optional</a:t>
            </a:r>
          </a:p>
          <a:p>
            <a:r>
              <a:rPr lang="en-IN" dirty="0"/>
              <a:t>Initializer need not be </a:t>
            </a:r>
            <a:r>
              <a:rPr lang="en-IN" dirty="0" err="1"/>
              <a:t>lvalue</a:t>
            </a:r>
            <a:endParaRPr lang="en-IN" dirty="0"/>
          </a:p>
          <a:p>
            <a:r>
              <a:rPr lang="en-IN" dirty="0"/>
              <a:t>Can be </a:t>
            </a:r>
            <a:r>
              <a:rPr lang="en-IN" dirty="0" err="1"/>
              <a:t>nullptr</a:t>
            </a:r>
            <a:endParaRPr lang="en-IN" dirty="0"/>
          </a:p>
          <a:p>
            <a:r>
              <a:rPr lang="en-IN" dirty="0"/>
              <a:t>Can point to other variables</a:t>
            </a:r>
          </a:p>
          <a:p>
            <a:r>
              <a:rPr lang="en-IN" dirty="0"/>
              <a:t>Has its own storage, so will have a different address</a:t>
            </a:r>
          </a:p>
          <a:p>
            <a:r>
              <a:rPr lang="en-IN" dirty="0"/>
              <a:t>Requires dereference operator to access the value</a:t>
            </a:r>
          </a:p>
        </p:txBody>
      </p:sp>
    </p:spTree>
    <p:extLst>
      <p:ext uri="{BB962C8B-B14F-4D97-AF65-F5344CB8AC3E}">
        <p14:creationId xmlns:p14="http://schemas.microsoft.com/office/powerpoint/2010/main" val="1494850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Basic programming knowledge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C, Java, C#, Python or any other language</a:t>
            </a:r>
          </a:p>
          <a:p>
            <a:endParaRPr lang="en-IN" sz="3600" dirty="0"/>
          </a:p>
          <a:p>
            <a:r>
              <a:rPr lang="en-IN" sz="3600" dirty="0"/>
              <a:t>Visual Studio 2015/2017 Community Edition</a:t>
            </a:r>
          </a:p>
          <a:p>
            <a:endParaRPr lang="en-IN" sz="3600" dirty="0"/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C3455-7993-47CB-ABB7-9AEDA895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06476-F4D2-4C54-BFC6-1E8EE16C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931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Qualifier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Creates a variable that is constant</a:t>
            </a:r>
          </a:p>
          <a:p>
            <a:r>
              <a:rPr lang="en-IN" dirty="0"/>
              <a:t>Value cannot be modified</a:t>
            </a:r>
          </a:p>
          <a:p>
            <a:r>
              <a:rPr lang="en-IN" dirty="0"/>
              <a:t>Attempt to modify will cause compilation error</a:t>
            </a:r>
          </a:p>
          <a:p>
            <a:r>
              <a:rPr lang="en-IN" dirty="0"/>
              <a:t>Qualified to a declaration, but always needs an initializer</a:t>
            </a:r>
          </a:p>
          <a:p>
            <a:r>
              <a:rPr lang="en-IN" dirty="0"/>
              <a:t>Replaces C macros</a:t>
            </a:r>
          </a:p>
          <a:p>
            <a:r>
              <a:rPr lang="en-IN" dirty="0"/>
              <a:t>Commonly used with references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const</a:t>
            </a:r>
            <a:r>
              <a:rPr lang="en-IN" i="1" dirty="0"/>
              <a:t> &lt;type&gt; &lt;variable&gt; { initializer }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const</a:t>
            </a:r>
            <a:r>
              <a:rPr lang="en-IN" i="1" dirty="0"/>
              <a:t> float PI { 3.141f };</a:t>
            </a:r>
          </a:p>
        </p:txBody>
      </p:sp>
    </p:spTree>
    <p:extLst>
      <p:ext uri="{BB962C8B-B14F-4D97-AF65-F5344CB8AC3E}">
        <p14:creationId xmlns:p14="http://schemas.microsoft.com/office/powerpoint/2010/main" val="4096366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Range-based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05216"/>
          </a:xfrm>
        </p:spPr>
        <p:txBody>
          <a:bodyPr>
            <a:normAutofit/>
          </a:bodyPr>
          <a:lstStyle/>
          <a:p>
            <a:r>
              <a:rPr lang="en-IN" dirty="0"/>
              <a:t>Allows iteration over arrays and containers </a:t>
            </a:r>
          </a:p>
          <a:p>
            <a:r>
              <a:rPr lang="en-IN" dirty="0"/>
              <a:t>Doesn’t need index variable</a:t>
            </a:r>
          </a:p>
          <a:p>
            <a:r>
              <a:rPr lang="en-IN" dirty="0"/>
              <a:t>Each iteration returns an element </a:t>
            </a:r>
          </a:p>
          <a:p>
            <a:r>
              <a:rPr lang="en-IN" dirty="0"/>
              <a:t>Can be used with any object that behaves like a range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0851" y="4037129"/>
            <a:ext cx="4728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for(variable declaration : range){</a:t>
            </a:r>
          </a:p>
          <a:p>
            <a:r>
              <a:rPr lang="en-IN" sz="2400" i="1" dirty="0"/>
              <a:t>		statement ;</a:t>
            </a:r>
          </a:p>
          <a:p>
            <a:r>
              <a:rPr lang="en-IN" sz="2400" i="1" dirty="0"/>
              <a:t>}</a:t>
            </a:r>
          </a:p>
          <a:p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10852" y="5432758"/>
            <a:ext cx="4006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err="1"/>
              <a:t>int</a:t>
            </a:r>
            <a:r>
              <a:rPr lang="en-IN" sz="2400" i="1" dirty="0"/>
              <a:t> </a:t>
            </a:r>
            <a:r>
              <a:rPr lang="en-IN" sz="2400" i="1" dirty="0" err="1"/>
              <a:t>arr</a:t>
            </a:r>
            <a:r>
              <a:rPr lang="en-IN" sz="2400" i="1" dirty="0"/>
              <a:t>[] = {1,2,3} ;</a:t>
            </a:r>
          </a:p>
          <a:p>
            <a:r>
              <a:rPr lang="en-IN" sz="2400" i="1" dirty="0"/>
              <a:t>for(</a:t>
            </a:r>
            <a:r>
              <a:rPr lang="en-IN" sz="2400" i="1" dirty="0" err="1"/>
              <a:t>int</a:t>
            </a:r>
            <a:r>
              <a:rPr lang="en-IN" sz="2400" i="1" dirty="0"/>
              <a:t> x : </a:t>
            </a:r>
            <a:r>
              <a:rPr lang="en-IN" sz="2400" i="1" dirty="0" err="1"/>
              <a:t>arr</a:t>
            </a:r>
            <a:r>
              <a:rPr lang="en-IN" sz="2400" i="1" dirty="0"/>
              <a:t>){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05348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vs Range-Based For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Index based iteration</a:t>
            </a:r>
          </a:p>
          <a:p>
            <a:r>
              <a:rPr lang="en-IN" dirty="0"/>
              <a:t>Requires end condition</a:t>
            </a:r>
          </a:p>
          <a:p>
            <a:r>
              <a:rPr lang="en-IN" dirty="0"/>
              <a:t>Index variable needs to be incremented or decremented</a:t>
            </a:r>
          </a:p>
          <a:p>
            <a:r>
              <a:rPr lang="en-IN" dirty="0"/>
              <a:t>Error-prone e.g. wrong end condition, overflow, underflow, incorrect iteration expression</a:t>
            </a:r>
          </a:p>
          <a:p>
            <a:r>
              <a:rPr lang="en-IN" dirty="0"/>
              <a:t>More control over iteration</a:t>
            </a:r>
          </a:p>
          <a:p>
            <a:r>
              <a:rPr lang="en-IN" dirty="0"/>
              <a:t>Use for finer control</a:t>
            </a:r>
          </a:p>
          <a:p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Range-Based For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IN" sz="2600" dirty="0"/>
              <a:t>Does not use index to iterate</a:t>
            </a:r>
          </a:p>
          <a:p>
            <a:r>
              <a:rPr lang="en-IN" sz="2600" dirty="0"/>
              <a:t>End condition is provided by the range</a:t>
            </a:r>
          </a:p>
          <a:p>
            <a:r>
              <a:rPr lang="en-IN" sz="2600" dirty="0"/>
              <a:t>No need to increment or decrement</a:t>
            </a:r>
          </a:p>
          <a:p>
            <a:r>
              <a:rPr lang="en-IN" sz="2600" dirty="0"/>
              <a:t>Lesser chances of errors</a:t>
            </a:r>
          </a:p>
          <a:p>
            <a:r>
              <a:rPr lang="en-IN" sz="2600" dirty="0"/>
              <a:t>No control over iteration</a:t>
            </a:r>
          </a:p>
          <a:p>
            <a:r>
              <a:rPr lang="en-IN" sz="2600" dirty="0"/>
              <a:t>Use with ranges</a:t>
            </a:r>
          </a:p>
        </p:txBody>
      </p:sp>
    </p:spTree>
    <p:extLst>
      <p:ext uri="{BB962C8B-B14F-4D97-AF65-F5344CB8AC3E}">
        <p14:creationId xmlns:p14="http://schemas.microsoft.com/office/powerpoint/2010/main" val="440738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Overloading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Two or more functions declared with the same name</a:t>
            </a:r>
          </a:p>
          <a:p>
            <a:pPr lvl="1"/>
            <a:r>
              <a:rPr lang="en-IN" dirty="0"/>
              <a:t>Arguments should differ in type and/or number</a:t>
            </a:r>
          </a:p>
          <a:p>
            <a:pPr lvl="1"/>
            <a:r>
              <a:rPr lang="en-IN" dirty="0"/>
              <a:t>For pointers &amp; reference arguments, qualifiers participate in overload</a:t>
            </a:r>
          </a:p>
          <a:p>
            <a:pPr lvl="1"/>
            <a:r>
              <a:rPr lang="en-IN" dirty="0"/>
              <a:t>Return type is ignored</a:t>
            </a:r>
          </a:p>
          <a:p>
            <a:pPr lvl="1"/>
            <a:r>
              <a:rPr lang="en-IN" dirty="0"/>
              <a:t>For member functions, qualifiers participate in overload</a:t>
            </a:r>
          </a:p>
          <a:p>
            <a:r>
              <a:rPr lang="en-IN" dirty="0"/>
              <a:t>Different implementations of the same behaviour</a:t>
            </a:r>
          </a:p>
          <a:p>
            <a:r>
              <a:rPr lang="en-IN" dirty="0"/>
              <a:t>The correct implementation is chosen based on the arguments</a:t>
            </a:r>
          </a:p>
          <a:p>
            <a:r>
              <a:rPr lang="en-IN" dirty="0"/>
              <a:t>This is resolved at compile-time</a:t>
            </a:r>
          </a:p>
          <a:p>
            <a:pPr lvl="1"/>
            <a:r>
              <a:rPr lang="en-IN" dirty="0"/>
              <a:t>static polymorphism</a:t>
            </a:r>
          </a:p>
          <a:p>
            <a:r>
              <a:rPr lang="en-IN" dirty="0"/>
              <a:t>Convenience for the caller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514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 Mangling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Unique names generated by the compiler for functions</a:t>
            </a:r>
          </a:p>
          <a:p>
            <a:r>
              <a:rPr lang="en-IN" sz="3200" dirty="0"/>
              <a:t>Allows linker to link the call with the correct overloaded function</a:t>
            </a:r>
          </a:p>
          <a:p>
            <a:r>
              <a:rPr lang="en-IN" sz="3200" dirty="0"/>
              <a:t>Name mangling algorithm varies from compiler to compiler</a:t>
            </a:r>
          </a:p>
          <a:p>
            <a:r>
              <a:rPr lang="en-IN" sz="3200" dirty="0"/>
              <a:t>Depends on the type &amp; number of function arguments</a:t>
            </a:r>
          </a:p>
          <a:p>
            <a:r>
              <a:rPr lang="en-IN" sz="3200" dirty="0"/>
              <a:t>Consequently, C++ functions are not callable from C code</a:t>
            </a:r>
          </a:p>
        </p:txBody>
      </p:sp>
    </p:spTree>
    <p:extLst>
      <p:ext uri="{BB962C8B-B14F-4D97-AF65-F5344CB8AC3E}">
        <p14:creationId xmlns:p14="http://schemas.microsoft.com/office/powerpoint/2010/main" val="132986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extern “C”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Compiler directive applied on global functions and variables</a:t>
            </a:r>
          </a:p>
          <a:p>
            <a:r>
              <a:rPr lang="en-IN" dirty="0"/>
              <a:t>Suppresses name mangling of the type on which it is applied</a:t>
            </a:r>
          </a:p>
          <a:p>
            <a:r>
              <a:rPr lang="en-IN" dirty="0"/>
              <a:t>Can be applied only to one function in a set of overloaded functions</a:t>
            </a:r>
          </a:p>
          <a:p>
            <a:r>
              <a:rPr lang="en-IN" dirty="0"/>
              <a:t>Allows C++ functions to be called from C or other languages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//Apply to both declaration </a:t>
            </a:r>
            <a:r>
              <a:rPr lang="en-IN" i="1"/>
              <a:t>&amp; definition</a:t>
            </a:r>
            <a:endParaRPr lang="en-IN" i="1" dirty="0"/>
          </a:p>
          <a:p>
            <a:pPr marL="0" indent="0">
              <a:buNone/>
            </a:pPr>
            <a:r>
              <a:rPr lang="en-IN" i="1" dirty="0"/>
              <a:t>	extern “C” void Print(</a:t>
            </a:r>
            <a:r>
              <a:rPr lang="en-IN" i="1" dirty="0" err="1"/>
              <a:t>const</a:t>
            </a:r>
            <a:r>
              <a:rPr lang="en-IN" i="1" dirty="0"/>
              <a:t> char *message) 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487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Allows some or all function arguments to have a default value</a:t>
            </a:r>
          </a:p>
          <a:p>
            <a:r>
              <a:rPr lang="en-IN" sz="3200" dirty="0"/>
              <a:t>It becomes optional to pass values to those arguments</a:t>
            </a:r>
          </a:p>
          <a:p>
            <a:pPr lvl="1"/>
            <a:r>
              <a:rPr lang="en-IN" sz="2800" dirty="0"/>
              <a:t>Compiler automatically assigns default value if no explicit value is provided</a:t>
            </a:r>
          </a:p>
          <a:p>
            <a:pPr lvl="1"/>
            <a:r>
              <a:rPr lang="en-IN" sz="2800" dirty="0"/>
              <a:t>Explicit value is preferred over default value</a:t>
            </a:r>
          </a:p>
          <a:p>
            <a:r>
              <a:rPr lang="en-IN" sz="3200" dirty="0"/>
              <a:t>Default arguments should begin from the right side in the list of function arguments</a:t>
            </a:r>
          </a:p>
          <a:p>
            <a:r>
              <a:rPr lang="en-IN" sz="3200" dirty="0"/>
              <a:t>Simplifies the invocation for the caller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63309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function that is marked with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  <a:p>
            <a:r>
              <a:rPr lang="en-IN" dirty="0"/>
              <a:t>Such functions are defined in a header file</a:t>
            </a:r>
          </a:p>
          <a:p>
            <a:r>
              <a:rPr lang="en-IN" dirty="0"/>
              <a:t>Requests the compiler to replace the call with the function body</a:t>
            </a:r>
          </a:p>
          <a:p>
            <a:r>
              <a:rPr lang="en-IN" dirty="0"/>
              <a:t>The overhead of the function call is avoided</a:t>
            </a:r>
          </a:p>
          <a:p>
            <a:pPr lvl="1"/>
            <a:r>
              <a:rPr lang="en-IN" dirty="0"/>
              <a:t>Stack memory for arguments not required</a:t>
            </a:r>
          </a:p>
          <a:p>
            <a:pPr lvl="1"/>
            <a:r>
              <a:rPr lang="en-IN" dirty="0"/>
              <a:t>No need to save the return address</a:t>
            </a:r>
          </a:p>
          <a:p>
            <a:r>
              <a:rPr lang="en-IN" dirty="0"/>
              <a:t>May improve the performance of the code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3000" i="1" dirty="0"/>
              <a:t>inline void Function(arguments){</a:t>
            </a:r>
          </a:p>
          <a:p>
            <a:pPr marL="0" indent="0">
              <a:buNone/>
            </a:pPr>
            <a:r>
              <a:rPr lang="en-IN" sz="3000" i="1" dirty="0"/>
              <a:t>		//Implementation</a:t>
            </a:r>
          </a:p>
          <a:p>
            <a:pPr marL="0" indent="0">
              <a:buNone/>
            </a:pPr>
            <a:r>
              <a:rPr lang="en-IN" sz="3000" i="1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80230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Only a request to the compiler</a:t>
            </a:r>
          </a:p>
          <a:p>
            <a:r>
              <a:rPr lang="en-IN" dirty="0"/>
              <a:t>Certain functions may not be </a:t>
            </a:r>
            <a:r>
              <a:rPr lang="en-IN" dirty="0" err="1"/>
              <a:t>inlined</a:t>
            </a:r>
            <a:endParaRPr lang="en-IN" dirty="0"/>
          </a:p>
          <a:p>
            <a:pPr lvl="1"/>
            <a:r>
              <a:rPr lang="en-IN" dirty="0"/>
              <a:t>large functions</a:t>
            </a:r>
          </a:p>
          <a:p>
            <a:pPr lvl="1"/>
            <a:r>
              <a:rPr lang="en-IN" dirty="0"/>
              <a:t>functions having too many conditional statements</a:t>
            </a:r>
          </a:p>
          <a:p>
            <a:pPr lvl="1"/>
            <a:r>
              <a:rPr lang="en-IN" dirty="0"/>
              <a:t>recursive functions</a:t>
            </a:r>
          </a:p>
          <a:p>
            <a:pPr lvl="1"/>
            <a:r>
              <a:rPr lang="en-IN" dirty="0"/>
              <a:t>functions invoked through pointers</a:t>
            </a:r>
          </a:p>
          <a:p>
            <a:pPr lvl="1"/>
            <a:r>
              <a:rPr lang="en-IN" dirty="0" err="1"/>
              <a:t>etc</a:t>
            </a:r>
            <a:endParaRPr lang="en-IN" dirty="0"/>
          </a:p>
          <a:p>
            <a:r>
              <a:rPr lang="en-IN" dirty="0"/>
              <a:t>Different compilers have different rules</a:t>
            </a:r>
          </a:p>
          <a:p>
            <a:r>
              <a:rPr lang="en-IN" dirty="0"/>
              <a:t>Modern compilers may automatically inline even non-inline functions</a:t>
            </a:r>
          </a:p>
          <a:p>
            <a:r>
              <a:rPr lang="en-IN" dirty="0"/>
              <a:t>Excessive </a:t>
            </a:r>
            <a:r>
              <a:rPr lang="en-IN" dirty="0" err="1"/>
              <a:t>inlining</a:t>
            </a:r>
            <a:r>
              <a:rPr lang="en-IN" dirty="0"/>
              <a:t> may increase binary size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983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Macros Vs Inline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Macro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Works through text substitution</a:t>
            </a:r>
          </a:p>
          <a:p>
            <a:r>
              <a:rPr lang="en-IN" dirty="0"/>
              <a:t>Error prone dues to substitution nature</a:t>
            </a:r>
          </a:p>
          <a:p>
            <a:r>
              <a:rPr lang="en-IN" dirty="0"/>
              <a:t>Does not have an address</a:t>
            </a:r>
          </a:p>
          <a:p>
            <a:r>
              <a:rPr lang="en-IN" dirty="0"/>
              <a:t>Difficult to use with multiple lines of code</a:t>
            </a:r>
          </a:p>
          <a:p>
            <a:r>
              <a:rPr lang="en-IN" dirty="0"/>
              <a:t>Cannot be used for member functions of a class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Inline function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600" dirty="0"/>
              <a:t>The call is replaced with body</a:t>
            </a:r>
          </a:p>
          <a:p>
            <a:r>
              <a:rPr lang="en-IN" sz="2600" dirty="0"/>
              <a:t>Safe to use as it has function semantics</a:t>
            </a:r>
          </a:p>
          <a:p>
            <a:r>
              <a:rPr lang="en-IN" sz="2600" dirty="0"/>
              <a:t>Has an address</a:t>
            </a:r>
          </a:p>
          <a:p>
            <a:r>
              <a:rPr lang="en-IN" sz="2600" dirty="0"/>
              <a:t>Can have multiple lines of code</a:t>
            </a:r>
          </a:p>
          <a:p>
            <a:r>
              <a:rPr lang="en-IN" sz="2600" dirty="0"/>
              <a:t>Class member functions can be inline</a:t>
            </a:r>
          </a:p>
        </p:txBody>
      </p:sp>
    </p:spTree>
    <p:extLst>
      <p:ext uri="{BB962C8B-B14F-4D97-AF65-F5344CB8AC3E}">
        <p14:creationId xmlns:p14="http://schemas.microsoft.com/office/powerpoint/2010/main" val="2595531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 Oriented Programming in C++</a:t>
            </a:r>
          </a:p>
          <a:p>
            <a:r>
              <a:rPr lang="en-IN" dirty="0"/>
              <a:t>Reference, qualifiers, pointers, memory management</a:t>
            </a:r>
          </a:p>
          <a:p>
            <a:r>
              <a:rPr lang="en-IN" dirty="0"/>
              <a:t>Classes, operator overloading, exception handling</a:t>
            </a:r>
          </a:p>
          <a:p>
            <a:r>
              <a:rPr lang="en-IN" dirty="0"/>
              <a:t>Inheritance, composition &amp; polymorphism</a:t>
            </a:r>
          </a:p>
          <a:p>
            <a:r>
              <a:rPr lang="en-IN" dirty="0"/>
              <a:t>Generic programming through templates</a:t>
            </a:r>
          </a:p>
          <a:p>
            <a:r>
              <a:rPr lang="en-IN" dirty="0"/>
              <a:t>Overview of the standard template library (new containers, chrono, threads, filesystem)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EF36A-2582-4B4B-A90E-004951FB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61954-4951-4273-970A-7049928E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67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Pointer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Pointer that holds the address of the function</a:t>
            </a:r>
          </a:p>
          <a:p>
            <a:r>
              <a:rPr lang="en-IN" sz="3200" dirty="0"/>
              <a:t>The type is same as the signature of the function (return type &amp; arguments)</a:t>
            </a:r>
          </a:p>
          <a:p>
            <a:r>
              <a:rPr lang="en-IN" sz="3200" dirty="0"/>
              <a:t>Can be used to indirectly invoke the function even if the function name is not known</a:t>
            </a:r>
          </a:p>
          <a:p>
            <a:r>
              <a:rPr lang="en-IN" sz="3200" dirty="0"/>
              <a:t>Used by algorithms and classes for customization</a:t>
            </a:r>
          </a:p>
          <a:p>
            <a:pPr marL="0" indent="0">
              <a:buNone/>
            </a:pPr>
            <a:r>
              <a:rPr lang="en-IN" sz="3200" dirty="0"/>
              <a:t>		</a:t>
            </a:r>
            <a:r>
              <a:rPr lang="en-IN" i="1" dirty="0"/>
              <a:t>&lt;ret&gt; (*</a:t>
            </a:r>
            <a:r>
              <a:rPr lang="en-IN" i="1" dirty="0" err="1"/>
              <a:t>fnptr</a:t>
            </a:r>
            <a:r>
              <a:rPr lang="en-IN" i="1" dirty="0"/>
              <a:t>)(</a:t>
            </a:r>
            <a:r>
              <a:rPr lang="en-IN" i="1" dirty="0" err="1"/>
              <a:t>args</a:t>
            </a:r>
            <a:r>
              <a:rPr lang="en-IN" i="1" dirty="0"/>
              <a:t>) = &amp;Function</a:t>
            </a:r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int</a:t>
            </a:r>
            <a:r>
              <a:rPr lang="en-IN" i="1" dirty="0"/>
              <a:t> (*</a:t>
            </a:r>
            <a:r>
              <a:rPr lang="en-IN" i="1" dirty="0" err="1"/>
              <a:t>PtrAdd</a:t>
            </a:r>
            <a:r>
              <a:rPr lang="en-IN" i="1" dirty="0"/>
              <a:t>)(</a:t>
            </a:r>
            <a:r>
              <a:rPr lang="en-IN" i="1" dirty="0" err="1"/>
              <a:t>int,int</a:t>
            </a:r>
            <a:r>
              <a:rPr lang="en-IN" i="1" dirty="0"/>
              <a:t>) = &amp;Add	//</a:t>
            </a:r>
            <a:r>
              <a:rPr lang="en-IN" i="1" dirty="0" err="1"/>
              <a:t>int</a:t>
            </a:r>
            <a:r>
              <a:rPr lang="en-IN" i="1" dirty="0"/>
              <a:t> Add(</a:t>
            </a:r>
            <a:r>
              <a:rPr lang="en-IN" i="1" dirty="0" err="1"/>
              <a:t>int,int</a:t>
            </a:r>
            <a:r>
              <a:rPr lang="en-IN" i="1" dirty="0"/>
              <a:t>)</a:t>
            </a:r>
          </a:p>
          <a:p>
            <a:endParaRPr lang="en-IN" i="1" dirty="0"/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51486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Named declarative region used for declaring types</a:t>
            </a:r>
          </a:p>
          <a:p>
            <a:r>
              <a:rPr lang="en-IN" dirty="0"/>
              <a:t>The types are not visible outside the namespace</a:t>
            </a:r>
          </a:p>
          <a:p>
            <a:r>
              <a:rPr lang="en-IN" dirty="0"/>
              <a:t>Standard library is in </a:t>
            </a:r>
            <a:r>
              <a:rPr lang="en-IN" i="1" dirty="0"/>
              <a:t>std</a:t>
            </a:r>
            <a:r>
              <a:rPr lang="en-IN" dirty="0"/>
              <a:t> namespace</a:t>
            </a:r>
          </a:p>
          <a:p>
            <a:r>
              <a:rPr lang="en-IN" dirty="0"/>
              <a:t>Prevents name clashes </a:t>
            </a:r>
          </a:p>
          <a:p>
            <a:r>
              <a:rPr lang="en-IN" dirty="0"/>
              <a:t>Helps modularize code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namespace &lt;name&gt; {</a:t>
            </a:r>
          </a:p>
          <a:p>
            <a:pPr marL="0" indent="0">
              <a:buNone/>
            </a:pPr>
            <a:r>
              <a:rPr lang="en-IN" i="1" dirty="0"/>
              <a:t>		(namespace, class, structure, function, variable, </a:t>
            </a:r>
            <a:r>
              <a:rPr lang="en-IN" i="1" dirty="0" err="1"/>
              <a:t>etc</a:t>
            </a:r>
            <a:r>
              <a:rPr lang="en-IN" i="1" dirty="0"/>
              <a:t>)</a:t>
            </a:r>
          </a:p>
          <a:p>
            <a:pPr marL="0" indent="0">
              <a:buNone/>
            </a:pPr>
            <a:r>
              <a:rPr lang="en-IN" i="1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35929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Namespace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Types inside a namespace have a scope</a:t>
            </a:r>
          </a:p>
          <a:p>
            <a:r>
              <a:rPr lang="en-IN" dirty="0"/>
              <a:t>Cannot be accessed outside the namespace</a:t>
            </a:r>
          </a:p>
          <a:p>
            <a:r>
              <a:rPr lang="en-IN" dirty="0"/>
              <a:t>Either open the namespace or the type</a:t>
            </a:r>
          </a:p>
          <a:p>
            <a:pPr lvl="1"/>
            <a:r>
              <a:rPr lang="en-IN" dirty="0"/>
              <a:t>use the global using declarative and open the entire namespace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using namespace std ;</a:t>
            </a:r>
          </a:p>
          <a:p>
            <a:pPr lvl="1"/>
            <a:r>
              <a:rPr lang="en-IN" dirty="0"/>
              <a:t>use the using declarative and open a specific type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using std::</a:t>
            </a:r>
            <a:r>
              <a:rPr lang="en-IN" i="1" dirty="0" err="1"/>
              <a:t>cout</a:t>
            </a:r>
            <a:r>
              <a:rPr lang="en-IN" i="1" dirty="0"/>
              <a:t> ;</a:t>
            </a:r>
          </a:p>
          <a:p>
            <a:pPr lvl="1"/>
            <a:r>
              <a:rPr lang="en-IN" dirty="0"/>
              <a:t>using the full qualified name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std::</a:t>
            </a:r>
            <a:r>
              <a:rPr lang="en-IN" i="1" dirty="0" err="1"/>
              <a:t>cout</a:t>
            </a:r>
            <a:r>
              <a:rPr lang="en-IN" i="1" dirty="0"/>
              <a:t> &lt;&lt; “C++” &lt;&lt; std::</a:t>
            </a:r>
            <a:r>
              <a:rPr lang="en-IN" i="1" dirty="0" err="1"/>
              <a:t>endl</a:t>
            </a:r>
            <a:r>
              <a:rPr lang="en-IN" i="1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260802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0E80-6EB2-4D24-A781-6EED8AF5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37B2D-DB1E-45A3-9105-E5C5CDC6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C/C++ programs are provided with different types of memory areas</a:t>
            </a:r>
          </a:p>
          <a:p>
            <a:pPr lvl="1"/>
            <a:r>
              <a:rPr lang="en-IN" dirty="0"/>
              <a:t>stack – allocated automatically for local variables</a:t>
            </a:r>
          </a:p>
          <a:p>
            <a:pPr lvl="1"/>
            <a:r>
              <a:rPr lang="en-IN" dirty="0"/>
              <a:t>data section – allocated for global and static data</a:t>
            </a:r>
          </a:p>
          <a:p>
            <a:pPr lvl="1"/>
            <a:r>
              <a:rPr lang="en-IN" dirty="0"/>
              <a:t>heap – allocated at runtime</a:t>
            </a:r>
          </a:p>
          <a:p>
            <a:r>
              <a:rPr lang="en-IN" dirty="0"/>
              <a:t>All the memory is taken from the process address space</a:t>
            </a:r>
          </a:p>
          <a:p>
            <a:r>
              <a:rPr lang="en-IN" dirty="0"/>
              <a:t>C/C++ programs provide support for memory allocation at runtime (also called dynamic memory)</a:t>
            </a:r>
          </a:p>
          <a:p>
            <a:r>
              <a:rPr lang="en-IN" dirty="0"/>
              <a:t>Allocations on the heap have to be managed by the programmer</a:t>
            </a:r>
          </a:p>
          <a:p>
            <a:r>
              <a:rPr lang="en-IN" dirty="0"/>
              <a:t>Stack and data section allocations are managed by the runtime</a:t>
            </a:r>
          </a:p>
        </p:txBody>
      </p:sp>
    </p:spTree>
    <p:extLst>
      <p:ext uri="{BB962C8B-B14F-4D97-AF65-F5344CB8AC3E}">
        <p14:creationId xmlns:p14="http://schemas.microsoft.com/office/powerpoint/2010/main" val="3460429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C provides various functions for allocating memory from the heap</a:t>
            </a:r>
          </a:p>
          <a:p>
            <a:pPr lvl="1"/>
            <a:r>
              <a:rPr lang="en-IN" sz="2800" dirty="0"/>
              <a:t>malloc : allocate raw memory on the heap</a:t>
            </a:r>
          </a:p>
          <a:p>
            <a:pPr lvl="1"/>
            <a:r>
              <a:rPr lang="en-IN" sz="2800" dirty="0" err="1"/>
              <a:t>calloc</a:t>
            </a:r>
            <a:r>
              <a:rPr lang="en-IN" sz="2800" dirty="0"/>
              <a:t> : allocates memory on the heap and initializes it to zero</a:t>
            </a:r>
          </a:p>
          <a:p>
            <a:pPr lvl="1"/>
            <a:r>
              <a:rPr lang="en-IN" sz="2800" dirty="0" err="1"/>
              <a:t>realloc</a:t>
            </a:r>
            <a:r>
              <a:rPr lang="en-IN" sz="2800" dirty="0"/>
              <a:t> : allocates larger chunk of memory for an existing allocation</a:t>
            </a:r>
          </a:p>
          <a:p>
            <a:pPr lvl="1"/>
            <a:r>
              <a:rPr lang="en-IN" sz="2800" dirty="0"/>
              <a:t>free : deallocates/releases the memory allocated through the above functions</a:t>
            </a:r>
          </a:p>
        </p:txBody>
      </p:sp>
    </p:spTree>
    <p:extLst>
      <p:ext uri="{BB962C8B-B14F-4D97-AF65-F5344CB8AC3E}">
        <p14:creationId xmlns:p14="http://schemas.microsoft.com/office/powerpoint/2010/main" val="667386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C++ provides two operators for dynamic memory allocation</a:t>
            </a:r>
          </a:p>
          <a:p>
            <a:r>
              <a:rPr lang="en-IN" i="1" dirty="0"/>
              <a:t>new</a:t>
            </a:r>
            <a:r>
              <a:rPr lang="en-IN" dirty="0"/>
              <a:t> : allocates memory on the heap</a:t>
            </a:r>
          </a:p>
          <a:p>
            <a:r>
              <a:rPr lang="en-IN" i="1" dirty="0"/>
              <a:t>delete</a:t>
            </a:r>
            <a:r>
              <a:rPr lang="en-IN" dirty="0"/>
              <a:t> : deallocates memory</a:t>
            </a:r>
          </a:p>
          <a:p>
            <a:r>
              <a:rPr lang="en-IN" dirty="0"/>
              <a:t>Memory that is allocated through </a:t>
            </a:r>
            <a:r>
              <a:rPr lang="en-IN" i="1" dirty="0"/>
              <a:t>new</a:t>
            </a:r>
            <a:r>
              <a:rPr lang="en-IN" dirty="0"/>
              <a:t> has to be released with </a:t>
            </a:r>
            <a:r>
              <a:rPr lang="en-IN" i="1" dirty="0"/>
              <a:t>delete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i="1" dirty="0"/>
              <a:t>		&lt;</a:t>
            </a:r>
            <a:r>
              <a:rPr lang="en-IN" sz="2600" i="1" dirty="0"/>
              <a:t>type&gt; *&lt;variable&gt; = 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sz="2600" i="1" dirty="0"/>
              <a:t> &lt;type&gt; (optional </a:t>
            </a:r>
            <a:r>
              <a:rPr lang="en-IN" sz="2600" i="1" dirty="0" err="1"/>
              <a:t>args</a:t>
            </a:r>
            <a:r>
              <a:rPr lang="en-IN" sz="2600" i="1" dirty="0"/>
              <a:t>) ;</a:t>
            </a:r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sz="2600" i="1" dirty="0"/>
              <a:t> &lt;variable&gt; ;</a:t>
            </a:r>
          </a:p>
          <a:p>
            <a:pPr marL="0" indent="0">
              <a:buNone/>
            </a:pPr>
            <a:endParaRPr lang="en-IN" sz="2600" i="1" dirty="0"/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 err="1"/>
              <a:t>int</a:t>
            </a:r>
            <a:r>
              <a:rPr lang="en-IN" sz="2600" i="1" dirty="0"/>
              <a:t> *p = 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sz="2600" i="1" dirty="0"/>
              <a:t> </a:t>
            </a:r>
            <a:r>
              <a:rPr lang="en-IN" sz="2600" i="1" dirty="0" err="1"/>
              <a:t>int</a:t>
            </a:r>
            <a:r>
              <a:rPr lang="en-IN" sz="2600" i="1" dirty="0"/>
              <a:t>(value);</a:t>
            </a:r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sz="2600" i="1" dirty="0"/>
              <a:t> p ;</a:t>
            </a:r>
          </a:p>
        </p:txBody>
      </p:sp>
    </p:spTree>
    <p:extLst>
      <p:ext uri="{BB962C8B-B14F-4D97-AF65-F5344CB8AC3E}">
        <p14:creationId xmlns:p14="http://schemas.microsoft.com/office/powerpoint/2010/main" val="2947244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malloc vs new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malloc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2321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Function</a:t>
            </a:r>
          </a:p>
          <a:p>
            <a:r>
              <a:rPr lang="en-IN" dirty="0"/>
              <a:t>Requires size during allocation</a:t>
            </a:r>
          </a:p>
          <a:p>
            <a:r>
              <a:rPr lang="en-IN" dirty="0"/>
              <a:t>Cannot initialize memory</a:t>
            </a:r>
          </a:p>
          <a:p>
            <a:r>
              <a:rPr lang="en-IN" dirty="0"/>
              <a:t>Cannot call constructors</a:t>
            </a:r>
          </a:p>
          <a:p>
            <a:r>
              <a:rPr lang="en-IN" dirty="0"/>
              <a:t>Returns void pointer that needs to be type casted</a:t>
            </a:r>
          </a:p>
          <a:p>
            <a:r>
              <a:rPr lang="en-IN" dirty="0"/>
              <a:t>Cannot be customized</a:t>
            </a:r>
          </a:p>
          <a:p>
            <a:r>
              <a:rPr lang="en-IN" dirty="0"/>
              <a:t>malloc, </a:t>
            </a:r>
            <a:r>
              <a:rPr lang="en-IN" dirty="0" err="1"/>
              <a:t>calloc</a:t>
            </a:r>
            <a:r>
              <a:rPr lang="en-IN" dirty="0"/>
              <a:t> &amp; </a:t>
            </a:r>
            <a:r>
              <a:rPr lang="en-IN" dirty="0" err="1"/>
              <a:t>realloc</a:t>
            </a:r>
            <a:endParaRPr lang="en-IN" dirty="0"/>
          </a:p>
          <a:p>
            <a:r>
              <a:rPr lang="en-IN" dirty="0"/>
              <a:t>Return NULL on failure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new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2321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Operator</a:t>
            </a:r>
          </a:p>
          <a:p>
            <a:r>
              <a:rPr lang="en-IN" dirty="0"/>
              <a:t>Size is ascertained from the type</a:t>
            </a:r>
          </a:p>
          <a:p>
            <a:r>
              <a:rPr lang="en-IN" dirty="0"/>
              <a:t>Can initialize memory</a:t>
            </a:r>
          </a:p>
          <a:p>
            <a:r>
              <a:rPr lang="en-IN" dirty="0"/>
              <a:t>Can call constructors</a:t>
            </a:r>
          </a:p>
          <a:p>
            <a:r>
              <a:rPr lang="en-IN" dirty="0"/>
              <a:t>Returns correct type of pointer</a:t>
            </a:r>
          </a:p>
          <a:p>
            <a:r>
              <a:rPr lang="en-IN" dirty="0"/>
              <a:t>Can be customized through overloading</a:t>
            </a:r>
          </a:p>
          <a:p>
            <a:r>
              <a:rPr lang="en-IN" dirty="0"/>
              <a:t>Has different forms</a:t>
            </a:r>
          </a:p>
          <a:p>
            <a:r>
              <a:rPr lang="en-IN" dirty="0"/>
              <a:t>Throws exception on failure</a:t>
            </a:r>
          </a:p>
        </p:txBody>
      </p:sp>
    </p:spTree>
    <p:extLst>
      <p:ext uri="{BB962C8B-B14F-4D97-AF65-F5344CB8AC3E}">
        <p14:creationId xmlns:p14="http://schemas.microsoft.com/office/powerpoint/2010/main" val="1672508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For Arrays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Another form of new</a:t>
            </a:r>
          </a:p>
          <a:p>
            <a:r>
              <a:rPr lang="en-IN" dirty="0"/>
              <a:t>Used for allocating dynamic arrays</a:t>
            </a:r>
            <a:endParaRPr lang="en-IN" i="1" dirty="0"/>
          </a:p>
          <a:p>
            <a:r>
              <a:rPr lang="en-IN" dirty="0"/>
              <a:t>Written as </a:t>
            </a:r>
            <a:r>
              <a:rPr lang="en-IN" i="1" dirty="0"/>
              <a:t>new[]</a:t>
            </a:r>
          </a:p>
          <a:p>
            <a:r>
              <a:rPr lang="en-IN" dirty="0"/>
              <a:t>Subsequently, use </a:t>
            </a:r>
            <a:r>
              <a:rPr lang="en-IN" i="1" dirty="0"/>
              <a:t>delete [] </a:t>
            </a:r>
            <a:r>
              <a:rPr lang="en-IN" dirty="0"/>
              <a:t>for releasing the memory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&lt;type&gt; *&lt;variable&gt; = 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i="1" dirty="0"/>
              <a:t> &lt;type&gt;[size]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i="1" dirty="0"/>
              <a:t> [] &lt;variable&gt; ;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*p = 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i="1" dirty="0"/>
              <a:t> </a:t>
            </a:r>
            <a:r>
              <a:rPr lang="en-IN" i="1" dirty="0" err="1"/>
              <a:t>int</a:t>
            </a:r>
            <a:r>
              <a:rPr lang="en-IN" i="1" dirty="0"/>
              <a:t>[5] ;//Allocate memory for 5 integers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i="1" dirty="0"/>
              <a:t> []p ;	//Note the usage of [] with delete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908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Points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Always use as a pair</a:t>
            </a:r>
          </a:p>
          <a:p>
            <a:r>
              <a:rPr lang="en-IN" sz="3600" dirty="0"/>
              <a:t>Not calling </a:t>
            </a:r>
            <a:r>
              <a:rPr lang="en-IN" sz="3600" i="1" dirty="0"/>
              <a:t>delete</a:t>
            </a:r>
            <a:r>
              <a:rPr lang="en-IN" sz="3600" dirty="0"/>
              <a:t> causes a memory leak</a:t>
            </a:r>
          </a:p>
          <a:p>
            <a:r>
              <a:rPr lang="en-IN" sz="3600" dirty="0"/>
              <a:t>Responsibility of the programmer to release the memory</a:t>
            </a:r>
          </a:p>
          <a:p>
            <a:r>
              <a:rPr lang="en-IN" sz="3600" dirty="0"/>
              <a:t>Do not mix malloc and new in same code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48542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Uses objects as fundamental building blocks, rather algorithms</a:t>
            </a:r>
          </a:p>
          <a:p>
            <a:endParaRPr lang="en-IN" sz="3200" dirty="0"/>
          </a:p>
          <a:p>
            <a:r>
              <a:rPr lang="en-IN" sz="3200" dirty="0"/>
              <a:t>Program is created as a collection of objects</a:t>
            </a:r>
          </a:p>
          <a:p>
            <a:endParaRPr lang="en-IN" sz="3200" dirty="0"/>
          </a:p>
          <a:p>
            <a:r>
              <a:rPr lang="en-IN" sz="3200" dirty="0"/>
              <a:t>Every object is an instance of some class</a:t>
            </a:r>
          </a:p>
          <a:p>
            <a:endParaRPr lang="en-IN" sz="3200" dirty="0"/>
          </a:p>
          <a:p>
            <a:r>
              <a:rPr lang="en-IN" sz="3200" dirty="0"/>
              <a:t>Classes are united via inheritance relationship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650FB-B4C6-4725-AE5A-4163585F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9CFD9-2E37-41D5-96D3-6CEED34F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819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Salient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Tons of examples</a:t>
            </a:r>
          </a:p>
          <a:p>
            <a:r>
              <a:rPr lang="en-IN" sz="3200" dirty="0"/>
              <a:t>Source code</a:t>
            </a:r>
          </a:p>
          <a:p>
            <a:r>
              <a:rPr lang="en-IN" sz="3200" dirty="0"/>
              <a:t>Short video length</a:t>
            </a:r>
          </a:p>
          <a:p>
            <a:r>
              <a:rPr lang="en-IN" sz="3200" dirty="0"/>
              <a:t>Exercises &amp; quizzes</a:t>
            </a:r>
          </a:p>
          <a:p>
            <a:r>
              <a:rPr lang="en-IN" sz="3200" dirty="0"/>
              <a:t>Understand C++ as an object oriented language</a:t>
            </a:r>
          </a:p>
          <a:p>
            <a:r>
              <a:rPr lang="en-IN" sz="3200" dirty="0"/>
              <a:t>Learn modern C++ (key C++11 features)</a:t>
            </a:r>
          </a:p>
          <a:p>
            <a:r>
              <a:rPr lang="en-IN" sz="3200" dirty="0"/>
              <a:t>Develop applications in modern C++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8B04F-FFB0-449B-93D3-FCD065C8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26C02-E1A3-43EC-81BB-AFB069F8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974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Simulate interactions of objects in real-world systems</a:t>
            </a:r>
          </a:p>
          <a:p>
            <a:endParaRPr lang="en-IN" sz="3200" dirty="0"/>
          </a:p>
          <a:p>
            <a:r>
              <a:rPr lang="en-IN" sz="3200" dirty="0"/>
              <a:t>Allows representation of objects in problem domain as software objects</a:t>
            </a:r>
          </a:p>
          <a:p>
            <a:endParaRPr lang="en-IN" sz="3200" dirty="0"/>
          </a:p>
          <a:p>
            <a:r>
              <a:rPr lang="en-IN" sz="3200" dirty="0"/>
              <a:t>Decreases complexity of software systems</a:t>
            </a:r>
          </a:p>
          <a:p>
            <a:endParaRPr lang="en-IN" sz="3200" dirty="0"/>
          </a:p>
          <a:p>
            <a:r>
              <a:rPr lang="en-IN" sz="3200" dirty="0"/>
              <a:t>Make code reusable, extensible and maintainable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343A0-1651-4562-9AFA-34D9BB70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94304-272A-45A8-B41E-9A1D30D5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016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Basic principles that help us write OO programs</a:t>
            </a:r>
          </a:p>
          <a:p>
            <a:r>
              <a:rPr lang="en-IN" sz="3200" dirty="0"/>
              <a:t>Abstraction</a:t>
            </a:r>
          </a:p>
          <a:p>
            <a:r>
              <a:rPr lang="en-IN" sz="3200" dirty="0"/>
              <a:t>Encapsulation</a:t>
            </a:r>
          </a:p>
          <a:p>
            <a:r>
              <a:rPr lang="en-IN" sz="3200" dirty="0"/>
              <a:t>Inheritance</a:t>
            </a:r>
          </a:p>
          <a:p>
            <a:r>
              <a:rPr lang="en-IN" sz="3200" dirty="0"/>
              <a:t>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F3E1E-99C9-47F6-A19A-501ECD78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76D14-7F2E-42CB-8EC3-A8AFACDE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13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Abstraction focuses on important &amp; necessary details</a:t>
            </a:r>
          </a:p>
          <a:p>
            <a:r>
              <a:rPr lang="en-IN" dirty="0"/>
              <a:t>Unwanted features are left out</a:t>
            </a:r>
          </a:p>
          <a:p>
            <a:r>
              <a:rPr lang="en-IN" dirty="0"/>
              <a:t>e.g. name of a person without other details (age, weight,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r>
              <a:rPr lang="en-IN" dirty="0"/>
              <a:t>Helps focus on important characteristics</a:t>
            </a:r>
          </a:p>
          <a:p>
            <a:r>
              <a:rPr lang="en-IN" dirty="0"/>
              <a:t>Used to represent real-life objects in software, but without the associated complexity</a:t>
            </a:r>
          </a:p>
          <a:p>
            <a:r>
              <a:rPr lang="en-IN" dirty="0"/>
              <a:t>Represented through a class, struct, interface, union or </a:t>
            </a:r>
            <a:r>
              <a:rPr lang="en-IN" dirty="0" err="1"/>
              <a:t>enum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403DC-28DE-4019-BE81-55EC8D0C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4950A-C7D0-4CC9-90C9-830CE5F1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54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Next step after abstraction</a:t>
            </a:r>
          </a:p>
          <a:p>
            <a:r>
              <a:rPr lang="en-IN" dirty="0"/>
              <a:t>Hides the implementation details of a class</a:t>
            </a:r>
          </a:p>
          <a:p>
            <a:r>
              <a:rPr lang="en-IN" dirty="0"/>
              <a:t>The class provides behaviour without revealing the implementation</a:t>
            </a:r>
          </a:p>
          <a:p>
            <a:r>
              <a:rPr lang="en-IN" dirty="0"/>
              <a:t>Objects of such classes are easy to use</a:t>
            </a:r>
          </a:p>
          <a:p>
            <a:r>
              <a:rPr lang="en-IN" dirty="0"/>
              <a:t>The internal implementation can be changed without the users’ knowledge</a:t>
            </a:r>
          </a:p>
          <a:p>
            <a:r>
              <a:rPr lang="en-IN" dirty="0"/>
              <a:t>Implemented through access modifiers in OO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139B3-6A0E-4A90-A573-3D53BA43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C4C16-2091-4359-8101-7B43B0B4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49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Represents a hierarchy of classes</a:t>
            </a:r>
          </a:p>
          <a:p>
            <a:r>
              <a:rPr lang="en-IN" dirty="0"/>
              <a:t>The classes are related through “is-a” relationship</a:t>
            </a:r>
          </a:p>
          <a:p>
            <a:r>
              <a:rPr lang="en-IN" dirty="0"/>
              <a:t>The relation is due to same behaviour of classes</a:t>
            </a:r>
          </a:p>
          <a:p>
            <a:r>
              <a:rPr lang="en-IN" dirty="0"/>
              <a:t>e.g. a dog is an animal</a:t>
            </a:r>
          </a:p>
          <a:p>
            <a:r>
              <a:rPr lang="en-IN" dirty="0"/>
              <a:t>The behaviour &amp; its implementation is inherited by the children from the parent</a:t>
            </a:r>
          </a:p>
          <a:p>
            <a:r>
              <a:rPr lang="en-IN" dirty="0"/>
              <a:t>The child classes may then reuse the behaviour with the same implementation or provide a different implementation</a:t>
            </a:r>
          </a:p>
          <a:p>
            <a:r>
              <a:rPr lang="en-IN" dirty="0"/>
              <a:t>Promotes reuse &amp; extensibility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48432-A6CB-4628-B82B-3E2EA697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C2D65-B36D-4226-9B34-830A923E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59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Signifies relationship between objects</a:t>
            </a:r>
          </a:p>
          <a:p>
            <a:r>
              <a:rPr lang="en-IN" dirty="0"/>
              <a:t>Represented as “has-a” or “part-of” relationship</a:t>
            </a:r>
          </a:p>
          <a:p>
            <a:r>
              <a:rPr lang="en-IN" dirty="0"/>
              <a:t>Promotes reuse of objects</a:t>
            </a:r>
          </a:p>
          <a:p>
            <a:r>
              <a:rPr lang="en-IN" dirty="0"/>
              <a:t>e.g. car has an engine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81009-28F5-489E-98F6-28F9DC0F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E2701-E3DE-4A18-B00B-794E40C2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66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Means different forms</a:t>
            </a:r>
          </a:p>
          <a:p>
            <a:r>
              <a:rPr lang="en-IN" dirty="0"/>
              <a:t>Represents common behaviour with different implementations</a:t>
            </a:r>
          </a:p>
          <a:p>
            <a:r>
              <a:rPr lang="en-IN" dirty="0"/>
              <a:t>Response will be different for each object, either based on its class or the arguments</a:t>
            </a:r>
          </a:p>
          <a:p>
            <a:r>
              <a:rPr lang="en-IN" dirty="0"/>
              <a:t>e.g. car, cycle, person, etc. can move differently</a:t>
            </a:r>
          </a:p>
          <a:p>
            <a:r>
              <a:rPr lang="en-IN" dirty="0"/>
              <a:t>Implemented through function overloading, templates &amp; virtual functions</a:t>
            </a:r>
          </a:p>
          <a:p>
            <a:r>
              <a:rPr lang="en-IN" dirty="0"/>
              <a:t>Used in conjunction with inheritance &amp; composition</a:t>
            </a:r>
          </a:p>
          <a:p>
            <a:r>
              <a:rPr lang="en-IN" dirty="0"/>
              <a:t>Promotes reuse, scalability &amp; extensibility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BA5BA-0A3B-4935-9C7F-7C2A9F6B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964CD-8D3E-4E01-AA7A-4D1398B8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67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Blueprint/template/recipe </a:t>
            </a:r>
          </a:p>
          <a:p>
            <a:r>
              <a:rPr lang="en-IN" sz="3600" dirty="0"/>
              <a:t>Represents an abstraction </a:t>
            </a:r>
          </a:p>
          <a:p>
            <a:r>
              <a:rPr lang="en-IN" sz="3600" dirty="0"/>
              <a:t>Every object is instantiated</a:t>
            </a:r>
          </a:p>
          <a:p>
            <a:r>
              <a:rPr lang="en-IN" sz="3600" dirty="0"/>
              <a:t>Instance of a class</a:t>
            </a:r>
          </a:p>
          <a:p>
            <a:r>
              <a:rPr lang="en-IN" sz="3600" dirty="0"/>
              <a:t>Can have multiple instances</a:t>
            </a:r>
          </a:p>
          <a:p>
            <a:r>
              <a:rPr lang="en-IN" sz="3600" dirty="0"/>
              <a:t>Objects are independent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039EA-1654-4360-A1E8-C0DDD5EE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8CDAA-1F3A-456F-B5D2-98AAF96C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233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i="1" dirty="0"/>
              <a:t>class &lt;name&gt; {</a:t>
            </a:r>
          </a:p>
          <a:p>
            <a:pPr marL="0" indent="0">
              <a:buNone/>
            </a:pPr>
            <a:r>
              <a:rPr lang="en-IN" sz="3600" i="1" dirty="0">
                <a:solidFill>
                  <a:schemeClr val="bg1">
                    <a:lumMod val="50000"/>
                  </a:schemeClr>
                </a:solidFill>
              </a:rPr>
              <a:t>//Members are private by default</a:t>
            </a:r>
          </a:p>
          <a:p>
            <a:pPr marL="0" indent="0">
              <a:buNone/>
            </a:pPr>
            <a:r>
              <a:rPr lang="en-IN" sz="3600" i="1" dirty="0"/>
              <a:t>&lt;modifiers&gt;:</a:t>
            </a:r>
          </a:p>
          <a:p>
            <a:pPr marL="0" indent="0">
              <a:buNone/>
            </a:pPr>
            <a:r>
              <a:rPr lang="en-IN" sz="3600" i="1" dirty="0"/>
              <a:t>	&lt;member variables&gt; </a:t>
            </a:r>
          </a:p>
          <a:p>
            <a:pPr marL="0" indent="0">
              <a:buNone/>
            </a:pPr>
            <a:r>
              <a:rPr lang="en-IN" sz="3600" i="1" dirty="0"/>
              <a:t>	&lt;member functions&gt;</a:t>
            </a:r>
          </a:p>
          <a:p>
            <a:pPr marL="0" indent="0">
              <a:buNone/>
            </a:pPr>
            <a:r>
              <a:rPr lang="en-IN" sz="3600" i="1" dirty="0"/>
              <a:t>} ;	</a:t>
            </a:r>
          </a:p>
          <a:p>
            <a:pPr marL="0" indent="0">
              <a:buNone/>
            </a:pPr>
            <a:endParaRPr lang="en-IN" sz="36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56B3D-AB51-4A53-A0DE-0DBD9E40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DC32E-EB5F-4988-800B-639C0A7F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32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/>
              <a:t>class Car {</a:t>
            </a:r>
          </a:p>
          <a:p>
            <a:pPr marL="0" indent="0">
              <a:buNone/>
            </a:pPr>
            <a:r>
              <a:rPr lang="en-IN" i="1" dirty="0"/>
              <a:t>private:</a:t>
            </a:r>
          </a:p>
          <a:p>
            <a:pPr marL="0" indent="0">
              <a:buNone/>
            </a:pPr>
            <a:r>
              <a:rPr lang="en-IN" i="1" dirty="0"/>
              <a:t>	float fuel ;</a:t>
            </a:r>
          </a:p>
          <a:p>
            <a:pPr marL="0" indent="0">
              <a:buNone/>
            </a:pPr>
            <a:r>
              <a:rPr lang="en-IN" i="1" dirty="0"/>
              <a:t>	float speed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passengers ;</a:t>
            </a:r>
          </a:p>
          <a:p>
            <a:pPr marL="0" indent="0">
              <a:buNone/>
            </a:pPr>
            <a:r>
              <a:rPr lang="en-IN" i="1" dirty="0"/>
              <a:t>public:</a:t>
            </a:r>
          </a:p>
          <a:p>
            <a:pPr marL="0" indent="0">
              <a:buNone/>
            </a:pPr>
            <a:r>
              <a:rPr lang="en-IN" i="1" dirty="0"/>
              <a:t>	void </a:t>
            </a:r>
            <a:r>
              <a:rPr lang="en-IN" i="1" dirty="0" err="1"/>
              <a:t>FillFuel</a:t>
            </a:r>
            <a:r>
              <a:rPr lang="en-IN" i="1" dirty="0"/>
              <a:t>(float amount) ;</a:t>
            </a:r>
          </a:p>
          <a:p>
            <a:pPr marL="0" indent="0">
              <a:buNone/>
            </a:pPr>
            <a:r>
              <a:rPr lang="en-IN" i="1" dirty="0"/>
              <a:t>	void Accelerate() 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4F191-6624-4C3D-BAE1-D7524FB1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5EF42-186A-45DD-B051-B6A65F4A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45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General purpose programming language</a:t>
            </a:r>
          </a:p>
          <a:p>
            <a:r>
              <a:rPr lang="en-IN" sz="3600" dirty="0"/>
              <a:t>Object-oriented, imperative, generic</a:t>
            </a:r>
          </a:p>
          <a:p>
            <a:r>
              <a:rPr lang="en-IN" sz="3600" dirty="0"/>
              <a:t>Created by Bjarne </a:t>
            </a:r>
            <a:r>
              <a:rPr lang="en-IN" sz="3600" dirty="0" err="1"/>
              <a:t>Stroustrup</a:t>
            </a:r>
            <a:endParaRPr lang="en-IN" sz="3600" dirty="0"/>
          </a:p>
          <a:p>
            <a:r>
              <a:rPr lang="en-IN" sz="3600" dirty="0"/>
              <a:t>Emphasis on system programming</a:t>
            </a:r>
          </a:p>
          <a:p>
            <a:r>
              <a:rPr lang="en-IN" sz="3600" dirty="0"/>
              <a:t>Low-level like C, but feature-rich</a:t>
            </a:r>
          </a:p>
        </p:txBody>
      </p:sp>
    </p:spTree>
    <p:extLst>
      <p:ext uri="{BB962C8B-B14F-4D97-AF65-F5344CB8AC3E}">
        <p14:creationId xmlns:p14="http://schemas.microsoft.com/office/powerpoint/2010/main" val="3252063545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Creates a user-defined type through keyword </a:t>
            </a:r>
            <a:r>
              <a:rPr lang="en-IN" sz="3200" i="1" dirty="0"/>
              <a:t>struct</a:t>
            </a:r>
          </a:p>
          <a:p>
            <a:r>
              <a:rPr lang="en-IN" sz="3200" dirty="0"/>
              <a:t>Similar to a class</a:t>
            </a:r>
          </a:p>
          <a:p>
            <a:r>
              <a:rPr lang="en-IN" sz="3200" dirty="0"/>
              <a:t>Default access is public</a:t>
            </a:r>
          </a:p>
          <a:p>
            <a:r>
              <a:rPr lang="en-IN" sz="3200" dirty="0"/>
              <a:t>Frequently used </a:t>
            </a:r>
          </a:p>
          <a:p>
            <a:pPr lvl="1"/>
            <a:r>
              <a:rPr lang="en-IN" sz="2800" dirty="0"/>
              <a:t>to represent simple abstract types such as point, vector3D, etc.</a:t>
            </a:r>
          </a:p>
          <a:p>
            <a:pPr lvl="1"/>
            <a:r>
              <a:rPr lang="en-IN" sz="2800" dirty="0"/>
              <a:t>for implementing function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43C6-5856-4DF7-96AB-A41A2193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2BF43-2738-43E7-9959-EB15B415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95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Non-Static Data Member Initializers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dirty="0"/>
              <a:t>Convenient way of initializing class members with values during declaration</a:t>
            </a:r>
          </a:p>
          <a:p>
            <a:pPr marL="0" indent="0">
              <a:buNone/>
            </a:pPr>
            <a:r>
              <a:rPr lang="en-IN" sz="3200" dirty="0"/>
              <a:t>		</a:t>
            </a:r>
            <a:r>
              <a:rPr lang="en-IN" sz="3200" i="1" dirty="0"/>
              <a:t>class Class{</a:t>
            </a:r>
          </a:p>
          <a:p>
            <a:pPr marL="0" indent="0">
              <a:buNone/>
            </a:pPr>
            <a:r>
              <a:rPr lang="en-IN" sz="3200" i="1" dirty="0"/>
              <a:t>			&lt;type1&gt; &lt;var1&gt; {&lt;initializer&gt; };</a:t>
            </a:r>
          </a:p>
          <a:p>
            <a:pPr marL="0" indent="0">
              <a:buNone/>
            </a:pPr>
            <a:r>
              <a:rPr lang="en-IN" sz="3200" i="1" dirty="0"/>
              <a:t>			&lt;type2&gt; &lt;var2&gt; = &lt;initializer&gt; ;</a:t>
            </a:r>
          </a:p>
          <a:p>
            <a:r>
              <a:rPr lang="en-IN" sz="3200" dirty="0"/>
              <a:t>Ensures the members are initialized with valid values</a:t>
            </a:r>
          </a:p>
          <a:p>
            <a:r>
              <a:rPr lang="en-IN" sz="3200" dirty="0"/>
              <a:t>Can be used to initialize any type</a:t>
            </a:r>
          </a:p>
          <a:p>
            <a:r>
              <a:rPr lang="en-IN" sz="3200" dirty="0"/>
              <a:t>Compiler automatically generates initialization code</a:t>
            </a:r>
          </a:p>
          <a:p>
            <a:r>
              <a:rPr lang="en-IN" sz="3200" dirty="0"/>
              <a:t>Initialization in a user-defined constructor takes precedence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F779C-DA22-4698-A451-5AAEC444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F6055-FE2D-4280-BBE1-16F61D60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408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Invoked automatically during instantiation</a:t>
            </a:r>
          </a:p>
          <a:p>
            <a:r>
              <a:rPr lang="en-IN" dirty="0"/>
              <a:t>Used for initialization</a:t>
            </a:r>
          </a:p>
          <a:p>
            <a:r>
              <a:rPr lang="en-IN" dirty="0"/>
              <a:t>Doesn’t have any return type</a:t>
            </a:r>
          </a:p>
          <a:p>
            <a:r>
              <a:rPr lang="en-IN" dirty="0"/>
              <a:t>Can be overloaded</a:t>
            </a:r>
          </a:p>
          <a:p>
            <a:pPr lvl="1"/>
            <a:r>
              <a:rPr lang="en-IN" dirty="0"/>
              <a:t>Default</a:t>
            </a:r>
          </a:p>
          <a:p>
            <a:pPr lvl="1"/>
            <a:r>
              <a:rPr lang="en-IN" dirty="0"/>
              <a:t>Parameterized</a:t>
            </a:r>
          </a:p>
          <a:p>
            <a:pPr lvl="1"/>
            <a:r>
              <a:rPr lang="en-IN" dirty="0"/>
              <a:t>Copy</a:t>
            </a:r>
          </a:p>
          <a:p>
            <a:pPr lvl="1"/>
            <a:r>
              <a:rPr lang="en-IN" dirty="0"/>
              <a:t>Delegating</a:t>
            </a:r>
          </a:p>
          <a:p>
            <a:pPr lvl="1"/>
            <a:r>
              <a:rPr lang="en-IN" dirty="0"/>
              <a:t>Inheriting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E039E-AF79-43FE-A1E8-171B9645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8B551-9AEE-4EC1-B498-F96BD891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09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Constructor with no arguments</a:t>
            </a:r>
          </a:p>
          <a:p>
            <a:pPr marL="0" indent="0">
              <a:buNone/>
            </a:pPr>
            <a:r>
              <a:rPr lang="en-IN" sz="3200" dirty="0"/>
              <a:t>	</a:t>
            </a:r>
          </a:p>
          <a:p>
            <a:pPr marL="0" indent="0">
              <a:buNone/>
            </a:pPr>
            <a:r>
              <a:rPr lang="en-IN" sz="3200" i="1" dirty="0"/>
              <a:t>	Car c ;//Invokes default constructor</a:t>
            </a:r>
          </a:p>
          <a:p>
            <a:endParaRPr lang="en-IN" sz="3200" dirty="0"/>
          </a:p>
          <a:p>
            <a:r>
              <a:rPr lang="en-IN" sz="3200" dirty="0"/>
              <a:t>Automatically synthesized by the compiler</a:t>
            </a:r>
          </a:p>
          <a:p>
            <a:pPr lvl="1"/>
            <a:r>
              <a:rPr lang="en-IN" sz="2800" dirty="0"/>
              <a:t>if no other user-defined constructor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A25A3-85D2-4052-902D-84E7CFD8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C11D4-FF17-4F06-8688-920A988E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788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Parameterized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Constructor that accepts one or more arguments</a:t>
            </a:r>
          </a:p>
          <a:p>
            <a:r>
              <a:rPr lang="en-IN" dirty="0"/>
              <a:t>Used to initialize the object with user-defined values</a:t>
            </a:r>
          </a:p>
          <a:p>
            <a:r>
              <a:rPr lang="en-IN" dirty="0"/>
              <a:t>Never synthesized by the compiler</a:t>
            </a:r>
          </a:p>
          <a:p>
            <a:r>
              <a:rPr lang="en-IN" dirty="0"/>
              <a:t>Blocks auto generation of default constructor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AB284-E627-4C62-B586-17E16526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21E22-5552-4A0B-B851-F4E5104A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090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that is invoked automatically when an object is destroyed</a:t>
            </a:r>
          </a:p>
          <a:p>
            <a:r>
              <a:rPr lang="en-US" dirty="0"/>
              <a:t>Used for releasing resources that may have been allocated in the constructor</a:t>
            </a:r>
          </a:p>
          <a:p>
            <a:r>
              <a:rPr lang="en-US" dirty="0"/>
              <a:t>Cannot be overloaded</a:t>
            </a:r>
          </a:p>
          <a:p>
            <a:r>
              <a:rPr lang="en-US" dirty="0"/>
              <a:t>No arguments</a:t>
            </a:r>
          </a:p>
          <a:p>
            <a:r>
              <a:rPr lang="en-US" dirty="0"/>
              <a:t>Compiler synthesizes one if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B6D6C-8EE2-4116-8348-58C4ABDD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22B13-2C3D-4025-AC9E-5D9EFB32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68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hidden pointer passed to member function</a:t>
            </a:r>
          </a:p>
          <a:p>
            <a:r>
              <a:rPr lang="en-US" dirty="0"/>
              <a:t>Points to the object that invoked the member function</a:t>
            </a:r>
          </a:p>
          <a:p>
            <a:r>
              <a:rPr lang="en-US" dirty="0"/>
              <a:t>Provided as a keyword that is meaningful only in member functions</a:t>
            </a:r>
          </a:p>
          <a:p>
            <a:r>
              <a:rPr lang="en-US" dirty="0"/>
              <a:t>Can be used to access members inside the member functions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A1B86-EB59-46B3-AB15-E9BB9E1C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2D278-25F3-4A68-859B-7ABB3FBD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17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Member variables qualified with static keyword</a:t>
            </a:r>
          </a:p>
          <a:p>
            <a:r>
              <a:rPr lang="en-US" sz="3600" dirty="0"/>
              <a:t>Not part of the object</a:t>
            </a:r>
          </a:p>
          <a:p>
            <a:r>
              <a:rPr lang="en-US" sz="3600" dirty="0"/>
              <a:t>Belong to the class</a:t>
            </a:r>
          </a:p>
          <a:p>
            <a:r>
              <a:rPr lang="en-US" sz="3600" dirty="0"/>
              <a:t>Only one copy exists</a:t>
            </a:r>
          </a:p>
          <a:p>
            <a:r>
              <a:rPr lang="en-US" sz="3600" dirty="0"/>
              <a:t>Shared between objects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B7C5E-19EA-41E0-BA6D-F43F383D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9C82B-8C91-47B2-923C-C519E055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43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Cannot be initialized inside the class</a:t>
            </a:r>
          </a:p>
          <a:p>
            <a:r>
              <a:rPr lang="en-US" dirty="0"/>
              <a:t>Have to be defined outside the class for initialization</a:t>
            </a:r>
          </a:p>
          <a:p>
            <a:r>
              <a:rPr lang="en-US" dirty="0"/>
              <a:t>Default initialization assigns default value of the type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Car.h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/>
              <a:t>class Car{</a:t>
            </a:r>
          </a:p>
          <a:p>
            <a:pPr marL="0" indent="0">
              <a:buNone/>
            </a:pPr>
            <a:r>
              <a:rPr lang="en-US" i="1" dirty="0"/>
              <a:t>	static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totalCars</a:t>
            </a:r>
            <a:r>
              <a:rPr lang="en-US" i="1" dirty="0"/>
              <a:t>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3800475"/>
            <a:ext cx="6048375" cy="113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//Car.cpp</a:t>
            </a:r>
          </a:p>
          <a:p>
            <a:pPr marL="0" indent="0">
              <a:buNone/>
            </a:pPr>
            <a:r>
              <a:rPr lang="en-US" i="1" dirty="0" err="1"/>
              <a:t>int</a:t>
            </a:r>
            <a:r>
              <a:rPr lang="en-US" i="1" dirty="0"/>
              <a:t> Car::</a:t>
            </a:r>
            <a:r>
              <a:rPr lang="en-US" i="1" dirty="0" err="1"/>
              <a:t>totalCars</a:t>
            </a:r>
            <a:r>
              <a:rPr lang="en-US" i="1" dirty="0"/>
              <a:t> ; //Default </a:t>
            </a:r>
            <a:r>
              <a:rPr lang="en-US" i="1" dirty="0" err="1"/>
              <a:t>init</a:t>
            </a:r>
            <a:r>
              <a:rPr lang="en-US" i="1" dirty="0"/>
              <a:t> to 0</a:t>
            </a:r>
            <a:endParaRPr lang="en-IN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7137-6477-411F-8CF3-DC07C0C0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FAF4-9FE0-4A3F-94D4-82912167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01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qualified with static keyword</a:t>
            </a:r>
          </a:p>
          <a:p>
            <a:r>
              <a:rPr lang="en-US" dirty="0"/>
              <a:t>Required only in declaration</a:t>
            </a:r>
          </a:p>
          <a:p>
            <a:r>
              <a:rPr lang="en-US" dirty="0"/>
              <a:t>Belong to class and not objects</a:t>
            </a:r>
          </a:p>
          <a:p>
            <a:r>
              <a:rPr lang="en-US" dirty="0"/>
              <a:t>Do not receive this pointer</a:t>
            </a:r>
          </a:p>
          <a:p>
            <a:r>
              <a:rPr lang="en-US" dirty="0"/>
              <a:t>Cannot access non-static members of the class</a:t>
            </a:r>
          </a:p>
          <a:p>
            <a:r>
              <a:rPr lang="en-US" dirty="0"/>
              <a:t>Can be invoked directly through the class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5AB3C-CA54-4FE5-908D-5202F3B7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6AEE7-FF87-4C82-84BA-0D63F65C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504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Rvalue</a:t>
            </a:r>
            <a:r>
              <a:rPr lang="en-US" dirty="0"/>
              <a:t> References</a:t>
            </a:r>
          </a:p>
          <a:p>
            <a:r>
              <a:rPr lang="en-US" dirty="0"/>
              <a:t>Move Semantics</a:t>
            </a:r>
          </a:p>
          <a:p>
            <a:r>
              <a:rPr lang="en-US" dirty="0"/>
              <a:t>Non-static data member initializers</a:t>
            </a:r>
          </a:p>
          <a:p>
            <a:r>
              <a:rPr lang="en-US" dirty="0"/>
              <a:t>Initializer lists</a:t>
            </a:r>
          </a:p>
          <a:p>
            <a:r>
              <a:rPr lang="en-US" dirty="0"/>
              <a:t>Delegating constructors</a:t>
            </a:r>
          </a:p>
          <a:p>
            <a:r>
              <a:rPr lang="en-US" dirty="0"/>
              <a:t>Automatic type inference</a:t>
            </a:r>
          </a:p>
          <a:p>
            <a:r>
              <a:rPr lang="en-US" dirty="0"/>
              <a:t>Null pointer constant</a:t>
            </a:r>
          </a:p>
          <a:p>
            <a:r>
              <a:rPr lang="en-US" dirty="0"/>
              <a:t>Range-base for</a:t>
            </a:r>
          </a:p>
          <a:p>
            <a:r>
              <a:rPr lang="en-US" dirty="0"/>
              <a:t>Raw string literals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nullptr</a:t>
            </a:r>
            <a:endParaRPr lang="en-US" dirty="0"/>
          </a:p>
          <a:p>
            <a:r>
              <a:rPr lang="en-US" dirty="0"/>
              <a:t>Lambda expressions</a:t>
            </a:r>
          </a:p>
          <a:p>
            <a:r>
              <a:rPr lang="en-US" dirty="0"/>
              <a:t>Concurrency</a:t>
            </a:r>
          </a:p>
          <a:p>
            <a:r>
              <a:rPr lang="en-US" dirty="0"/>
              <a:t>Variadic templates</a:t>
            </a:r>
          </a:p>
          <a:p>
            <a:r>
              <a:rPr lang="en-US" dirty="0"/>
              <a:t>Type aliases</a:t>
            </a:r>
          </a:p>
          <a:p>
            <a:r>
              <a:rPr lang="en-US" dirty="0"/>
              <a:t>Strongly-typed enums</a:t>
            </a:r>
          </a:p>
          <a:p>
            <a:r>
              <a:rPr lang="en-US" dirty="0"/>
              <a:t>Deleted functions</a:t>
            </a:r>
          </a:p>
          <a:p>
            <a:r>
              <a:rPr lang="en-US" dirty="0"/>
              <a:t>Explicit virtual overrides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C96D-CDA6-4656-9EB2-FB4F3414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Member functions qualified with </a:t>
            </a:r>
            <a:r>
              <a:rPr lang="en-US" sz="3200" dirty="0" err="1"/>
              <a:t>const</a:t>
            </a:r>
            <a:r>
              <a:rPr lang="en-US" sz="3200" dirty="0"/>
              <a:t> keyword</a:t>
            </a:r>
          </a:p>
          <a:p>
            <a:r>
              <a:rPr lang="en-US" sz="3200" dirty="0"/>
              <a:t>Both declaration and definition is qualified</a:t>
            </a:r>
          </a:p>
          <a:p>
            <a:r>
              <a:rPr lang="en-US" sz="3200" dirty="0"/>
              <a:t>Such functions cannot change value of any member variables</a:t>
            </a:r>
          </a:p>
          <a:p>
            <a:r>
              <a:rPr lang="en-US" sz="3200" dirty="0"/>
              <a:t>Useful for creating read-only functions</a:t>
            </a:r>
          </a:p>
          <a:p>
            <a:r>
              <a:rPr lang="en-US" sz="3200" dirty="0"/>
              <a:t>Constant objects can invoke only constant member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43D68-9B8C-4583-89FB-3CEF4BBC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07453-E9C2-49AC-98A2-E802DDC2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349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Similar to a class</a:t>
            </a:r>
          </a:p>
          <a:p>
            <a:r>
              <a:rPr lang="en-IN" sz="3200" dirty="0"/>
              <a:t>Supports everything that a class does</a:t>
            </a:r>
          </a:p>
          <a:p>
            <a:r>
              <a:rPr lang="en-IN" sz="3200" dirty="0"/>
              <a:t>Members are public by default</a:t>
            </a:r>
          </a:p>
          <a:p>
            <a:r>
              <a:rPr lang="en-IN" sz="3200" dirty="0"/>
              <a:t>Used for creating abstract data types &amp; function objects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EDF04-C89D-4C22-B8A9-62D4EF1E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875C7-CC78-4357-925C-6D7D1C00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93938"/>
      </p:ext>
    </p:extLst>
  </p:cSld>
  <p:clrMapOvr>
    <a:masterClrMapping/>
  </p:clrMapOvr>
  <p:transition spd="slow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Delegating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a constructor to invoke another constructor</a:t>
            </a:r>
          </a:p>
          <a:p>
            <a:r>
              <a:rPr lang="en-IN" dirty="0"/>
              <a:t>Replacement for common initialization</a:t>
            </a:r>
          </a:p>
          <a:p>
            <a:r>
              <a:rPr lang="en-IN" dirty="0"/>
              <a:t>Reduces duplicate initialization code in multiple constructors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class Class{</a:t>
            </a:r>
          </a:p>
          <a:p>
            <a:pPr marL="0" indent="0">
              <a:buNone/>
            </a:pPr>
            <a:r>
              <a:rPr lang="en-IN" i="1" dirty="0"/>
              <a:t>		Class():Class(val1, val2){</a:t>
            </a:r>
          </a:p>
          <a:p>
            <a:pPr marL="0" indent="0">
              <a:buNone/>
            </a:pPr>
            <a:r>
              <a:rPr lang="en-IN" i="1" dirty="0"/>
              <a:t>		Class(arg1, arg2){</a:t>
            </a:r>
          </a:p>
          <a:p>
            <a:pPr marL="0" indent="0">
              <a:buNone/>
            </a:pPr>
            <a:r>
              <a:rPr lang="en-IN" i="1" dirty="0"/>
              <a:t>		//Initialization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CE801-992A-41EF-8EB1-6E4FAE02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BD853-D89A-46FB-B2B8-68A5E2DF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646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Creates copy of the object’s state in another object</a:t>
            </a:r>
          </a:p>
          <a:p>
            <a:r>
              <a:rPr lang="en-IN" sz="3200" dirty="0"/>
              <a:t>Synthesized automatically</a:t>
            </a:r>
          </a:p>
          <a:p>
            <a:r>
              <a:rPr lang="en-IN" sz="3200" dirty="0"/>
              <a:t>Default implementation copies values</a:t>
            </a:r>
          </a:p>
          <a:p>
            <a:r>
              <a:rPr lang="en-IN" sz="3200" dirty="0"/>
              <a:t>User-defined implementation required for pointer members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1C6A6-A605-44BB-B4F5-D8472D3F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FC619-85D2-4B6F-8FDA-DECA4A36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857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All should be defined if a user implements any of them</a:t>
            </a:r>
          </a:p>
          <a:p>
            <a:pPr lvl="1"/>
            <a:r>
              <a:rPr lang="en-IN" dirty="0"/>
              <a:t>Destructor</a:t>
            </a:r>
          </a:p>
          <a:p>
            <a:pPr lvl="1"/>
            <a:r>
              <a:rPr lang="en-IN" dirty="0"/>
              <a:t>Copy constructor</a:t>
            </a:r>
          </a:p>
          <a:p>
            <a:pPr lvl="1"/>
            <a:r>
              <a:rPr lang="en-IN" dirty="0"/>
              <a:t>Copy assignment operator</a:t>
            </a:r>
          </a:p>
          <a:p>
            <a:r>
              <a:rPr lang="en-IN" dirty="0"/>
              <a:t>This will be due to allocation of some resource in a constructor</a:t>
            </a:r>
          </a:p>
          <a:p>
            <a:pPr lvl="1"/>
            <a:r>
              <a:rPr lang="en-IN" dirty="0"/>
              <a:t>Destructor will free the resource</a:t>
            </a:r>
          </a:p>
          <a:p>
            <a:pPr lvl="1"/>
            <a:r>
              <a:rPr lang="en-IN" dirty="0"/>
              <a:t>Copy constructor will perform a deep copy</a:t>
            </a:r>
          </a:p>
          <a:p>
            <a:pPr lvl="1"/>
            <a:r>
              <a:rPr lang="en-IN" dirty="0"/>
              <a:t>Copy assignment operation will also perform a deep copy</a:t>
            </a:r>
          </a:p>
          <a:p>
            <a:r>
              <a:rPr lang="en-IN" dirty="0"/>
              <a:t>Not implementing user defined operations can lead to memory leak or shallow copy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E36D9-AF29-4D90-B233-6F6D503D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E0955-6338-40E0-A03A-7DA5C17F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402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L-value &amp; R-value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L-value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Has a name</a:t>
            </a:r>
          </a:p>
          <a:p>
            <a:r>
              <a:rPr lang="en-IN" dirty="0"/>
              <a:t>All variables are l-values</a:t>
            </a:r>
          </a:p>
          <a:p>
            <a:r>
              <a:rPr lang="en-IN" dirty="0"/>
              <a:t>Can be assigned values</a:t>
            </a:r>
          </a:p>
          <a:p>
            <a:r>
              <a:rPr lang="en-IN" dirty="0"/>
              <a:t>Some expressions return l-value</a:t>
            </a:r>
          </a:p>
          <a:p>
            <a:r>
              <a:rPr lang="en-IN" dirty="0"/>
              <a:t>L-value persists beyond the expression</a:t>
            </a:r>
          </a:p>
          <a:p>
            <a:r>
              <a:rPr lang="en-IN" dirty="0"/>
              <a:t>Functions that return by reference return l-value</a:t>
            </a:r>
          </a:p>
          <a:p>
            <a:r>
              <a:rPr lang="en-IN" dirty="0"/>
              <a:t>Reference to l-value (called l-value reference)</a:t>
            </a:r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R-value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Does not have a name</a:t>
            </a:r>
          </a:p>
          <a:p>
            <a:r>
              <a:rPr lang="en-IN" dirty="0"/>
              <a:t>R-value is a temporary value</a:t>
            </a:r>
          </a:p>
          <a:p>
            <a:r>
              <a:rPr lang="en-IN" dirty="0"/>
              <a:t>Cannot be assigned values</a:t>
            </a:r>
          </a:p>
          <a:p>
            <a:r>
              <a:rPr lang="en-IN" dirty="0"/>
              <a:t>Some expressions return </a:t>
            </a:r>
            <a:r>
              <a:rPr lang="en-IN" dirty="0" err="1"/>
              <a:t>r-value</a:t>
            </a:r>
            <a:endParaRPr lang="en-IN" dirty="0"/>
          </a:p>
          <a:p>
            <a:r>
              <a:rPr lang="en-IN" dirty="0"/>
              <a:t>Does not persist beyond the expression</a:t>
            </a:r>
          </a:p>
          <a:p>
            <a:r>
              <a:rPr lang="en-IN" dirty="0"/>
              <a:t>Functions that return by value return </a:t>
            </a:r>
            <a:r>
              <a:rPr lang="en-IN" dirty="0" err="1"/>
              <a:t>r-value</a:t>
            </a:r>
            <a:endParaRPr lang="en-IN" dirty="0"/>
          </a:p>
          <a:p>
            <a:r>
              <a:rPr lang="en-IN" dirty="0"/>
              <a:t>R-value reference to </a:t>
            </a:r>
            <a:r>
              <a:rPr lang="en-IN" dirty="0" err="1"/>
              <a:t>r-value</a:t>
            </a:r>
            <a:r>
              <a:rPr lang="en-IN" dirty="0"/>
              <a:t> (called </a:t>
            </a:r>
            <a:r>
              <a:rPr lang="en-IN" dirty="0" err="1"/>
              <a:t>r-value</a:t>
            </a:r>
            <a:r>
              <a:rPr lang="en-IN" dirty="0"/>
              <a:t> reference)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3B36F3-8E73-413F-AB9D-71F965DC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4BDA8-ABEC-4E0A-ADE8-48245E4B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68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R-Value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reference created to a temporary</a:t>
            </a:r>
          </a:p>
          <a:p>
            <a:r>
              <a:rPr lang="en-IN" dirty="0"/>
              <a:t>Represents a temporary </a:t>
            </a:r>
          </a:p>
          <a:p>
            <a:r>
              <a:rPr lang="en-IN" dirty="0"/>
              <a:t>Created with &amp;&amp; operator</a:t>
            </a:r>
          </a:p>
          <a:p>
            <a:r>
              <a:rPr lang="en-IN" dirty="0"/>
              <a:t>Cannot point to l-values </a:t>
            </a:r>
          </a:p>
          <a:p>
            <a:r>
              <a:rPr lang="en-IN" dirty="0"/>
              <a:t>R-value references always bind to temporaries</a:t>
            </a:r>
          </a:p>
          <a:p>
            <a:r>
              <a:rPr lang="en-IN" dirty="0"/>
              <a:t>L-value references always bind to l-values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&amp;&amp;r1 = 10 ;	 	 //R-value reference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&amp;&amp;r2 = Add(5,8); 	//Add returns by value (temporary)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&amp;&amp;r3 = 7+2 ;	//Expression return a temporary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A0382-A4A4-44A9-A646-EAB30A52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B9F9-4E8F-4F56-B76D-630DC3D6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106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&amp; Move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Copy is implemented through copy constructor</a:t>
            </a:r>
          </a:p>
          <a:p>
            <a:r>
              <a:rPr lang="en-IN" dirty="0"/>
              <a:t>Copy of the object state is created</a:t>
            </a:r>
          </a:p>
          <a:p>
            <a:r>
              <a:rPr lang="en-IN" dirty="0"/>
              <a:t>Wasteful in case copy is created from a temporary</a:t>
            </a:r>
          </a:p>
          <a:p>
            <a:r>
              <a:rPr lang="en-IN" dirty="0"/>
              <a:t>Instead, the state can be moved from the source object</a:t>
            </a:r>
          </a:p>
          <a:p>
            <a:r>
              <a:rPr lang="en-IN" dirty="0"/>
              <a:t>Implemented through move semantics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DA587-2E07-4159-BAE9-FC70744E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2EA35-CB01-4CC7-B614-839CBCAA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192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Semantics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6201" y="2346248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26201" y="2864041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6201" y="3183530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7002024" y="2864041"/>
            <a:ext cx="1905918" cy="638978"/>
            <a:chOff x="5772840" y="2082188"/>
            <a:chExt cx="1905918" cy="638978"/>
          </a:xfrm>
        </p:grpSpPr>
        <p:sp>
          <p:nvSpPr>
            <p:cNvPr id="8" name="Rectangle 7"/>
            <p:cNvSpPr/>
            <p:nvPr/>
          </p:nvSpPr>
          <p:spPr>
            <a:xfrm>
              <a:off x="5772840" y="2082188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72840" y="2401677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87240" y="2082188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87240" y="2401677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738056" y="3343275"/>
            <a:ext cx="226396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26201" y="4086913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26201" y="4604706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26201" y="4924195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3" name="Group 22"/>
          <p:cNvGrpSpPr/>
          <p:nvPr/>
        </p:nvGrpSpPr>
        <p:grpSpPr>
          <a:xfrm>
            <a:off x="6963465" y="4604706"/>
            <a:ext cx="1905918" cy="638978"/>
            <a:chOff x="5772840" y="3822853"/>
            <a:chExt cx="1905918" cy="638978"/>
          </a:xfrm>
        </p:grpSpPr>
        <p:sp>
          <p:nvSpPr>
            <p:cNvPr id="17" name="Rectangle 16"/>
            <p:cNvSpPr/>
            <p:nvPr/>
          </p:nvSpPr>
          <p:spPr>
            <a:xfrm>
              <a:off x="5772840" y="3822853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0x200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72840" y="4142342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0x204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87240" y="3822853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87240" y="4142342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21" name="Straight Arrow Connector 20"/>
          <p:cNvCxnSpPr>
            <a:stCxn id="16" idx="3"/>
            <a:endCxn id="18" idx="1"/>
          </p:cNvCxnSpPr>
          <p:nvPr/>
        </p:nvCxnSpPr>
        <p:spPr>
          <a:xfrm>
            <a:off x="4738056" y="5083940"/>
            <a:ext cx="222540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CA0B5C-FB1F-4C09-91FA-E78D09D3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D68FE4-4B1E-4794-B5F2-1C7E0FFD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33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Move Semantics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5726" y="2365298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5726" y="2883091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5726" y="3202580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6972990" y="2883091"/>
            <a:ext cx="1905918" cy="638978"/>
            <a:chOff x="5772840" y="2082188"/>
            <a:chExt cx="1905918" cy="638978"/>
          </a:xfrm>
        </p:grpSpPr>
        <p:sp>
          <p:nvSpPr>
            <p:cNvPr id="8" name="Rectangle 7"/>
            <p:cNvSpPr/>
            <p:nvPr/>
          </p:nvSpPr>
          <p:spPr>
            <a:xfrm>
              <a:off x="5772840" y="2082188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72840" y="2401677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87240" y="2082188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87240" y="2401677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747581" y="3362325"/>
            <a:ext cx="222540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35726" y="4105963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35726" y="4623756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5726" y="4943245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16" idx="3"/>
            <a:endCxn id="9" idx="1"/>
          </p:cNvCxnSpPr>
          <p:nvPr/>
        </p:nvCxnSpPr>
        <p:spPr>
          <a:xfrm flipV="1">
            <a:off x="4747581" y="3362325"/>
            <a:ext cx="2225409" cy="17406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26" idx="1"/>
          </p:cNvCxnSpPr>
          <p:nvPr/>
        </p:nvCxnSpPr>
        <p:spPr>
          <a:xfrm flipV="1">
            <a:off x="4747581" y="1756224"/>
            <a:ext cx="2225409" cy="159743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972990" y="1596479"/>
            <a:ext cx="1905918" cy="1170673"/>
            <a:chOff x="5772840" y="1434554"/>
            <a:chExt cx="1905918" cy="1170673"/>
          </a:xfrm>
        </p:grpSpPr>
        <p:grpSp>
          <p:nvGrpSpPr>
            <p:cNvPr id="28" name="Group 27"/>
            <p:cNvGrpSpPr/>
            <p:nvPr/>
          </p:nvGrpSpPr>
          <p:grpSpPr>
            <a:xfrm>
              <a:off x="5772840" y="1434554"/>
              <a:ext cx="1905918" cy="319489"/>
              <a:chOff x="5772840" y="1148308"/>
              <a:chExt cx="1905918" cy="31948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772840" y="1148308"/>
                <a:ext cx="991518" cy="31948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0x0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687240" y="1148308"/>
                <a:ext cx="991518" cy="31948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…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 rot="5400000">
              <a:off x="5924978" y="1972540"/>
              <a:ext cx="803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. . . .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C34C7A-3DC6-4F66-9448-763DB134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4CB8B9-4D3D-4754-8C79-BE8BAF17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01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Modern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Encompasses features of C++11 </a:t>
            </a:r>
          </a:p>
          <a:p>
            <a:r>
              <a:rPr lang="en-IN" dirty="0"/>
              <a:t>Move semantics</a:t>
            </a:r>
          </a:p>
          <a:p>
            <a:r>
              <a:rPr lang="en-IN" dirty="0"/>
              <a:t>Smart pointers</a:t>
            </a:r>
          </a:p>
          <a:p>
            <a:r>
              <a:rPr lang="en-IN" dirty="0"/>
              <a:t>Automatic type inference</a:t>
            </a:r>
          </a:p>
          <a:p>
            <a:r>
              <a:rPr lang="en-IN" dirty="0"/>
              <a:t>Threading</a:t>
            </a:r>
          </a:p>
          <a:p>
            <a:r>
              <a:rPr lang="en-IN" dirty="0"/>
              <a:t>Lambda functions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848849"/>
      </p:ext>
    </p:extLst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All should be defined if a user implements any of the following</a:t>
            </a:r>
          </a:p>
          <a:p>
            <a:pPr lvl="1"/>
            <a:r>
              <a:rPr lang="en-IN" sz="2800" dirty="0"/>
              <a:t>Destructor</a:t>
            </a:r>
          </a:p>
          <a:p>
            <a:pPr lvl="1"/>
            <a:r>
              <a:rPr lang="en-IN" sz="2800" dirty="0"/>
              <a:t>Copy constructor</a:t>
            </a:r>
          </a:p>
          <a:p>
            <a:pPr lvl="1"/>
            <a:r>
              <a:rPr lang="en-IN" sz="2800" dirty="0"/>
              <a:t>Copy assignment operator</a:t>
            </a:r>
          </a:p>
          <a:p>
            <a:pPr lvl="1"/>
            <a:r>
              <a:rPr lang="en-IN" sz="2800" dirty="0"/>
              <a:t>Move constructor</a:t>
            </a:r>
          </a:p>
          <a:p>
            <a:pPr lvl="1"/>
            <a:r>
              <a:rPr lang="en-IN" sz="2800" dirty="0"/>
              <a:t>Move assignment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5044C-3618-413F-A200-D61D27B1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E805D-0BE4-44AC-9FF6-81BA81C4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930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 implementation for primitive operators</a:t>
            </a:r>
          </a:p>
          <a:p>
            <a:r>
              <a:rPr lang="en-IN" dirty="0"/>
              <a:t>Allows usage of user-defined objects in mathematical expressions</a:t>
            </a:r>
          </a:p>
          <a:p>
            <a:r>
              <a:rPr lang="en-IN" dirty="0"/>
              <a:t>Overloaded as functions but provide a convenient notation</a:t>
            </a:r>
          </a:p>
          <a:p>
            <a:r>
              <a:rPr lang="en-IN" dirty="0"/>
              <a:t>Implemented as member or global functions</a:t>
            </a:r>
          </a:p>
          <a:p>
            <a:r>
              <a:rPr lang="en-IN" dirty="0"/>
              <a:t>Require usage of the operator keyword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&lt;ret&gt; operator &lt;#&gt; (&lt;arguments&gt;)</a:t>
            </a:r>
          </a:p>
          <a:p>
            <a:pPr marL="0" indent="0">
              <a:buNone/>
            </a:pPr>
            <a:r>
              <a:rPr lang="en-IN" i="1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E6CFB-741E-4DE2-9C65-0A5E9F91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A0A0F-6A79-4A48-B298-7A4DF2FF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759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As global functions, require same no. of arguments as the operands</a:t>
            </a:r>
          </a:p>
          <a:p>
            <a:r>
              <a:rPr lang="en-IN" dirty="0"/>
              <a:t>As member functions, one operand is passed as argument through this pointer</a:t>
            </a:r>
          </a:p>
          <a:p>
            <a:pPr lvl="1"/>
            <a:r>
              <a:rPr lang="en-IN" dirty="0"/>
              <a:t>binary operator will require only one explicit argument</a:t>
            </a:r>
          </a:p>
          <a:p>
            <a:pPr lvl="1"/>
            <a:r>
              <a:rPr lang="en-IN" dirty="0"/>
              <a:t>unary operator will not require any explicit argument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i="1" dirty="0"/>
              <a:t>	Integer operator +(</a:t>
            </a:r>
            <a:r>
              <a:rPr lang="en-IN" i="1" dirty="0" err="1"/>
              <a:t>const</a:t>
            </a:r>
            <a:r>
              <a:rPr lang="en-IN" i="1" dirty="0"/>
              <a:t> Integer &amp;, </a:t>
            </a:r>
            <a:r>
              <a:rPr lang="en-IN" i="1" dirty="0" err="1"/>
              <a:t>const</a:t>
            </a:r>
            <a:r>
              <a:rPr lang="en-IN" i="1" dirty="0"/>
              <a:t> Integer &amp;)</a:t>
            </a:r>
          </a:p>
          <a:p>
            <a:pPr marL="0" indent="0">
              <a:buNone/>
            </a:pPr>
            <a:r>
              <a:rPr lang="en-IN" i="1" dirty="0"/>
              <a:t>	Integer Integer::operator +(</a:t>
            </a:r>
            <a:r>
              <a:rPr lang="en-IN" i="1" dirty="0" err="1"/>
              <a:t>const</a:t>
            </a:r>
            <a:r>
              <a:rPr lang="en-IN" i="1" dirty="0"/>
              <a:t> Integer &amp;)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EC3B9-B08D-4128-B9B9-3913FBB9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F01DB-A82A-40DF-B995-87B342A9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51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Associativity, precedence &amp; arity (operand count) does not change</a:t>
            </a:r>
          </a:p>
          <a:p>
            <a:r>
              <a:rPr lang="en-IN" dirty="0"/>
              <a:t>Operator functions should be non-static</a:t>
            </a:r>
          </a:p>
          <a:p>
            <a:pPr lvl="1"/>
            <a:r>
              <a:rPr lang="en-IN" dirty="0"/>
              <a:t>except for new &amp; delete</a:t>
            </a:r>
          </a:p>
          <a:p>
            <a:r>
              <a:rPr lang="en-IN" dirty="0"/>
              <a:t>One argument should be user defined type</a:t>
            </a:r>
          </a:p>
          <a:p>
            <a:r>
              <a:rPr lang="en-IN" dirty="0"/>
              <a:t>Global overload if first operand is primitive type</a:t>
            </a:r>
          </a:p>
          <a:p>
            <a:r>
              <a:rPr lang="en-IN" dirty="0"/>
              <a:t>Not all operators can be overloaded</a:t>
            </a:r>
          </a:p>
          <a:p>
            <a:pPr lvl="1"/>
            <a:r>
              <a:rPr lang="en-IN" i="1" dirty="0"/>
              <a:t>.   ?:   .*   </a:t>
            </a:r>
            <a:r>
              <a:rPr lang="en-IN" i="1" dirty="0" err="1"/>
              <a:t>sizeof</a:t>
            </a:r>
            <a:endParaRPr lang="en-IN" dirty="0"/>
          </a:p>
          <a:p>
            <a:r>
              <a:rPr lang="en-IN" dirty="0"/>
              <a:t>Cannot define new operators</a:t>
            </a:r>
          </a:p>
          <a:p>
            <a:r>
              <a:rPr lang="en-IN" dirty="0"/>
              <a:t>Overloaded for conventional behaviour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68DEB-DE38-457B-820B-92639F39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9B3B8-07F5-42ED-A757-AE470A3E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26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Conversion between types</a:t>
            </a:r>
          </a:p>
          <a:p>
            <a:r>
              <a:rPr lang="en-IN" dirty="0"/>
              <a:t>Performed through casts</a:t>
            </a:r>
          </a:p>
          <a:p>
            <a:r>
              <a:rPr lang="en-IN" dirty="0"/>
              <a:t>Ordered by compiler (implicit) or user(explicit)</a:t>
            </a:r>
          </a:p>
          <a:p>
            <a:r>
              <a:rPr lang="en-IN" dirty="0"/>
              <a:t>Explicit conversion uses casting operators</a:t>
            </a:r>
          </a:p>
          <a:p>
            <a:r>
              <a:rPr lang="en-IN" dirty="0"/>
              <a:t>Conversion between</a:t>
            </a:r>
          </a:p>
          <a:p>
            <a:pPr lvl="1"/>
            <a:r>
              <a:rPr lang="en-IN" dirty="0"/>
              <a:t>basic &amp; basic</a:t>
            </a:r>
          </a:p>
          <a:p>
            <a:pPr lvl="1"/>
            <a:r>
              <a:rPr lang="en-IN" dirty="0"/>
              <a:t>basic &amp; user-defined</a:t>
            </a:r>
          </a:p>
          <a:p>
            <a:pPr lvl="1"/>
            <a:r>
              <a:rPr lang="en-IN" dirty="0"/>
              <a:t>user-defined &amp; basic</a:t>
            </a:r>
          </a:p>
          <a:p>
            <a:pPr lvl="1"/>
            <a:r>
              <a:rPr lang="en-IN" dirty="0"/>
              <a:t>user-defined &amp; user-defined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5E288-0D49-4ECA-9545-1542A6B2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50178-5206-4B92-96E8-B55DA899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247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 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1795" y="2302626"/>
            <a:ext cx="376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/>
              <a:t>operator &lt;type&gt;()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1795" y="4073237"/>
            <a:ext cx="376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/>
              <a:t>operator </a:t>
            </a:r>
            <a:r>
              <a:rPr lang="en-IN" sz="3200" i="1" dirty="0" err="1"/>
              <a:t>int</a:t>
            </a:r>
            <a:r>
              <a:rPr lang="en-IN" sz="3200" i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8573" y="2233824"/>
            <a:ext cx="3291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/>
              <a:t>No arguments</a:t>
            </a:r>
            <a:endParaRPr lang="en-IN" sz="2400" i="1" dirty="0"/>
          </a:p>
          <a:p>
            <a:r>
              <a:rPr lang="en-IN" sz="2400" i="1" dirty="0"/>
              <a:t>No return type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F9CB8-AEAF-419F-BD4B-11A1DD61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0F8DC-DCB0-4B53-8D71-193A8BAE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604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Enumerated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Type created through </a:t>
            </a:r>
            <a:r>
              <a:rPr lang="en-IN" i="1" dirty="0" err="1"/>
              <a:t>enum</a:t>
            </a:r>
            <a:r>
              <a:rPr lang="en-IN" dirty="0"/>
              <a:t> keyword</a:t>
            </a:r>
          </a:p>
          <a:p>
            <a:r>
              <a:rPr lang="en-IN" dirty="0"/>
              <a:t>Created with restricted range of values, called symbolic constants or enumerators</a:t>
            </a:r>
          </a:p>
          <a:p>
            <a:r>
              <a:rPr lang="en-IN" dirty="0"/>
              <a:t>Enumerators are internally represented as undefined integral types</a:t>
            </a:r>
          </a:p>
          <a:p>
            <a:r>
              <a:rPr lang="en-IN" dirty="0"/>
              <a:t>Can implicitly convert to an integer, but not the other way round</a:t>
            </a:r>
          </a:p>
          <a:p>
            <a:r>
              <a:rPr lang="en-IN" dirty="0"/>
              <a:t>Default value starts from 0, but users can assign any value</a:t>
            </a:r>
          </a:p>
          <a:p>
            <a:r>
              <a:rPr lang="en-IN" dirty="0"/>
              <a:t>Enumerators are visible in the scope in which they’re defined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enum</a:t>
            </a:r>
            <a:r>
              <a:rPr lang="en-IN" i="1" dirty="0"/>
              <a:t> </a:t>
            </a:r>
            <a:r>
              <a:rPr lang="en-IN" i="1" dirty="0" err="1"/>
              <a:t>Color</a:t>
            </a:r>
            <a:r>
              <a:rPr lang="en-IN" i="1" dirty="0"/>
              <a:t>(Red, Green, Blue)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Color</a:t>
            </a:r>
            <a:r>
              <a:rPr lang="en-IN" i="1" dirty="0"/>
              <a:t> c = Red ;</a:t>
            </a:r>
          </a:p>
          <a:p>
            <a:pPr marL="0" indent="0">
              <a:buNone/>
            </a:pPr>
            <a:r>
              <a:rPr lang="en-IN" i="1" dirty="0"/>
              <a:t>	c = 1 ;	//Compiler error, use </a:t>
            </a:r>
            <a:r>
              <a:rPr lang="en-IN" i="1" dirty="0" err="1"/>
              <a:t>static_cast</a:t>
            </a:r>
            <a:r>
              <a:rPr lang="en-IN" i="1" dirty="0"/>
              <a:t> to convert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Green ;//x will contain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9B84A-DDC6-4840-BEE8-9859D351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C9DCE-146E-4DDB-B4D2-723A8336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86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constexpr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Represents an expression that is constant</a:t>
            </a:r>
          </a:p>
          <a:p>
            <a:r>
              <a:rPr lang="en-IN" sz="3600" dirty="0"/>
              <a:t>Such expressions are possibly evaluated at compile time</a:t>
            </a:r>
          </a:p>
          <a:p>
            <a:r>
              <a:rPr lang="en-IN" sz="3600" dirty="0"/>
              <a:t>Can be applied to variable declarations or functions</a:t>
            </a:r>
          </a:p>
          <a:p>
            <a:r>
              <a:rPr lang="en-IN" sz="3600" dirty="0"/>
              <a:t>May increase the performance of the code as computation is done at compile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A4C0F-AE0D-482D-9BE1-96A283C7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7FFE-A652-4AF4-AFD3-068DD4BB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41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vs </a:t>
            </a:r>
            <a:r>
              <a:rPr lang="en-IN" dirty="0" err="1"/>
              <a:t>constexpr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Initialization of a </a:t>
            </a:r>
            <a:r>
              <a:rPr lang="en-IN" sz="3200" i="1" dirty="0" err="1"/>
              <a:t>const</a:t>
            </a:r>
            <a:r>
              <a:rPr lang="en-IN" sz="3200" dirty="0"/>
              <a:t> variable can be deferred until runtime</a:t>
            </a:r>
          </a:p>
          <a:p>
            <a:r>
              <a:rPr lang="en-IN" sz="3200" dirty="0"/>
              <a:t>However, a </a:t>
            </a:r>
            <a:r>
              <a:rPr lang="en-IN" sz="3200" i="1" dirty="0" err="1"/>
              <a:t>constexpr</a:t>
            </a:r>
            <a:r>
              <a:rPr lang="en-IN" sz="3200" dirty="0"/>
              <a:t> variable must be initialized at compile time</a:t>
            </a:r>
          </a:p>
          <a:p>
            <a:r>
              <a:rPr lang="en-IN" sz="3200" dirty="0"/>
              <a:t>All </a:t>
            </a:r>
            <a:r>
              <a:rPr lang="en-IN" sz="3200" i="1" dirty="0" err="1"/>
              <a:t>constexpr</a:t>
            </a:r>
            <a:r>
              <a:rPr lang="en-IN" sz="3200" dirty="0"/>
              <a:t> variables are </a:t>
            </a:r>
            <a:r>
              <a:rPr lang="en-IN" sz="3200" i="1" dirty="0" err="1"/>
              <a:t>const</a:t>
            </a:r>
            <a:r>
              <a:rPr lang="en-IN" sz="3200" dirty="0"/>
              <a:t>, but not the other way round</a:t>
            </a:r>
          </a:p>
          <a:p>
            <a:r>
              <a:rPr lang="en-IN" sz="3200" dirty="0"/>
              <a:t>Use </a:t>
            </a:r>
            <a:r>
              <a:rPr lang="en-IN" sz="3200" i="1" dirty="0" err="1"/>
              <a:t>const</a:t>
            </a:r>
            <a:r>
              <a:rPr lang="en-IN" sz="3200" dirty="0"/>
              <a:t> keyword to indicate the value cannot be modified</a:t>
            </a:r>
          </a:p>
          <a:p>
            <a:r>
              <a:rPr lang="en-IN" sz="3200" dirty="0"/>
              <a:t>Use </a:t>
            </a:r>
            <a:r>
              <a:rPr lang="en-IN" sz="3200" i="1" dirty="0" err="1"/>
              <a:t>constexpr</a:t>
            </a:r>
            <a:r>
              <a:rPr lang="en-IN" sz="3200" dirty="0"/>
              <a:t> to create expressions that can be evaluated at compile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1172F-456F-49EB-933C-000C279C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DCA40-E482-43B0-8279-A51A69F9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911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std</a:t>
            </a:r>
            <a:r>
              <a:rPr lang="en-IN" dirty="0"/>
              <a:t>::</a:t>
            </a:r>
            <a:r>
              <a:rPr lang="en-IN" dirty="0" err="1"/>
              <a:t>initializer_list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Lightweight proxy object that represents an array of objects</a:t>
            </a:r>
          </a:p>
          <a:p>
            <a:r>
              <a:rPr lang="en-IN" dirty="0"/>
              <a:t>Constructed automatically from a braced list of elements</a:t>
            </a:r>
          </a:p>
          <a:p>
            <a:pPr lvl="1"/>
            <a:r>
              <a:rPr lang="en-IN" dirty="0"/>
              <a:t>auto</a:t>
            </a:r>
          </a:p>
          <a:p>
            <a:pPr lvl="1"/>
            <a:r>
              <a:rPr lang="en-IN" dirty="0"/>
              <a:t>ranged for loop</a:t>
            </a:r>
          </a:p>
          <a:p>
            <a:pPr lvl="1"/>
            <a:r>
              <a:rPr lang="en-IN" dirty="0"/>
              <a:t>constructor</a:t>
            </a:r>
          </a:p>
          <a:p>
            <a:pPr lvl="1"/>
            <a:r>
              <a:rPr lang="en-IN"/>
              <a:t>function</a:t>
            </a:r>
            <a:endParaRPr lang="en-IN" dirty="0"/>
          </a:p>
          <a:p>
            <a:r>
              <a:rPr lang="en-IN" dirty="0"/>
              <a:t>Not a true container, but has similar behaviour</a:t>
            </a:r>
          </a:p>
          <a:p>
            <a:r>
              <a:rPr lang="en-IN" dirty="0"/>
              <a:t>Provides access to its elements through iterators</a:t>
            </a:r>
          </a:p>
          <a:p>
            <a:r>
              <a:rPr lang="en-IN" dirty="0"/>
              <a:t>Defined in </a:t>
            </a:r>
            <a:r>
              <a:rPr lang="en-IN" i="1" dirty="0"/>
              <a:t>&lt;</a:t>
            </a:r>
            <a:r>
              <a:rPr lang="en-IN" i="1" dirty="0" err="1"/>
              <a:t>initializer_list</a:t>
            </a:r>
            <a:r>
              <a:rPr lang="en-IN" i="1" dirty="0"/>
              <a:t>&gt; </a:t>
            </a:r>
            <a:r>
              <a:rPr lang="en-IN" dirty="0"/>
              <a:t>header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C5FEB-E29E-42F9-9921-4006516D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A7C93-CF7B-4EE6-8492-B33EA9DC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64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o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49006</TotalTime>
  <Words>12815</Words>
  <Application>Microsoft Office PowerPoint</Application>
  <PresentationFormat>Widescreen</PresentationFormat>
  <Paragraphs>2421</Paragraphs>
  <Slides>226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226</vt:i4>
      </vt:variant>
    </vt:vector>
  </HeadingPairs>
  <TitlesOfParts>
    <vt:vector size="233" baseType="lpstr">
      <vt:lpstr>Arial</vt:lpstr>
      <vt:lpstr>Calibri</vt:lpstr>
      <vt:lpstr>Calibri Light</vt:lpstr>
      <vt:lpstr>Consolas</vt:lpstr>
      <vt:lpstr>Times New Roman</vt:lpstr>
      <vt:lpstr>Poash</vt:lpstr>
      <vt:lpstr>Office Theme</vt:lpstr>
      <vt:lpstr>Complete Modern C++</vt:lpstr>
      <vt:lpstr>Instructor</vt:lpstr>
      <vt:lpstr>Who is this course for</vt:lpstr>
      <vt:lpstr>Prerequisites</vt:lpstr>
      <vt:lpstr>Course Objectives</vt:lpstr>
      <vt:lpstr>Salient Features</vt:lpstr>
      <vt:lpstr>What is C++</vt:lpstr>
      <vt:lpstr>New Features</vt:lpstr>
      <vt:lpstr>What is Modern C++</vt:lpstr>
      <vt:lpstr>ISO Standard Committee</vt:lpstr>
      <vt:lpstr>Where is C++ used</vt:lpstr>
      <vt:lpstr>Why is C++ used</vt:lpstr>
      <vt:lpstr>First C++ Program</vt:lpstr>
      <vt:lpstr>Visual Studio Project Structure</vt:lpstr>
      <vt:lpstr>C++ Build Steps</vt:lpstr>
      <vt:lpstr>Primitive Types</vt:lpstr>
      <vt:lpstr>Modifiers</vt:lpstr>
      <vt:lpstr>Datatype Size</vt:lpstr>
      <vt:lpstr>Range Of Fundamental Types</vt:lpstr>
      <vt:lpstr>&lt;climits&gt; (or &lt;limits.h&gt;</vt:lpstr>
      <vt:lpstr>&lt;cfloat&gt; (or float.h)</vt:lpstr>
      <vt:lpstr>Variable Declaration</vt:lpstr>
      <vt:lpstr>Functions</vt:lpstr>
      <vt:lpstr>Why Functions</vt:lpstr>
      <vt:lpstr>Structure</vt:lpstr>
      <vt:lpstr>Structure</vt:lpstr>
      <vt:lpstr>Console I/O</vt:lpstr>
      <vt:lpstr>Uniform Initialization</vt:lpstr>
      <vt:lpstr>Advantages</vt:lpstr>
      <vt:lpstr>auto Keyword</vt:lpstr>
      <vt:lpstr>Pointer Type</vt:lpstr>
      <vt:lpstr>Pointer</vt:lpstr>
      <vt:lpstr>Address Of Operator</vt:lpstr>
      <vt:lpstr>Pointer Type</vt:lpstr>
      <vt:lpstr>Dereference Operator</vt:lpstr>
      <vt:lpstr>Null Pointer</vt:lpstr>
      <vt:lpstr>Reference Type</vt:lpstr>
      <vt:lpstr>Reference Type</vt:lpstr>
      <vt:lpstr>Reference Vs Pointer</vt:lpstr>
      <vt:lpstr>const Qualifier</vt:lpstr>
      <vt:lpstr>Range-based for loop</vt:lpstr>
      <vt:lpstr>For vs Range-Based For</vt:lpstr>
      <vt:lpstr>Function Overloading</vt:lpstr>
      <vt:lpstr>Name Mangling</vt:lpstr>
      <vt:lpstr>extern “C”</vt:lpstr>
      <vt:lpstr>Default Function Arguments</vt:lpstr>
      <vt:lpstr>Inline Function</vt:lpstr>
      <vt:lpstr>Points</vt:lpstr>
      <vt:lpstr>Macros Vs Inline Functions</vt:lpstr>
      <vt:lpstr>Function Pointer</vt:lpstr>
      <vt:lpstr>Namespace</vt:lpstr>
      <vt:lpstr>Namespace Access</vt:lpstr>
      <vt:lpstr>Memory Management</vt:lpstr>
      <vt:lpstr>Dynamic Memory Allocation in C</vt:lpstr>
      <vt:lpstr>Dynamic Memory Allocation in C++</vt:lpstr>
      <vt:lpstr>malloc vs new</vt:lpstr>
      <vt:lpstr>new For Arrays</vt:lpstr>
      <vt:lpstr>Important Points</vt:lpstr>
      <vt:lpstr>Object Oriented Programming</vt:lpstr>
      <vt:lpstr>Object Oriented Programming</vt:lpstr>
      <vt:lpstr>Object Model</vt:lpstr>
      <vt:lpstr>Abstraction</vt:lpstr>
      <vt:lpstr>Encapsulation</vt:lpstr>
      <vt:lpstr>Inheritance</vt:lpstr>
      <vt:lpstr>Composition</vt:lpstr>
      <vt:lpstr>Polymorphism</vt:lpstr>
      <vt:lpstr>class</vt:lpstr>
      <vt:lpstr>Syntax</vt:lpstr>
      <vt:lpstr>Example</vt:lpstr>
      <vt:lpstr>Structure</vt:lpstr>
      <vt:lpstr>Non-Static Data Member Initializers</vt:lpstr>
      <vt:lpstr>Constructor</vt:lpstr>
      <vt:lpstr>Default Constructor</vt:lpstr>
      <vt:lpstr>Parameterized Constructor</vt:lpstr>
      <vt:lpstr>Destructor</vt:lpstr>
      <vt:lpstr>this Pointer</vt:lpstr>
      <vt:lpstr>Static Member Variables</vt:lpstr>
      <vt:lpstr>Static Member Variables</vt:lpstr>
      <vt:lpstr>Static Member Functions</vt:lpstr>
      <vt:lpstr>Constant Member Functions</vt:lpstr>
      <vt:lpstr>struct</vt:lpstr>
      <vt:lpstr>Delegating Constructor</vt:lpstr>
      <vt:lpstr>Copy Constructor</vt:lpstr>
      <vt:lpstr>Rule Of 3</vt:lpstr>
      <vt:lpstr>L-value &amp; R-value</vt:lpstr>
      <vt:lpstr>R-Value References</vt:lpstr>
      <vt:lpstr>Copy &amp; Move Semantics</vt:lpstr>
      <vt:lpstr>Copy Semantics</vt:lpstr>
      <vt:lpstr>Move Semantics</vt:lpstr>
      <vt:lpstr>Rule Of 5</vt:lpstr>
      <vt:lpstr>Operator Overloading</vt:lpstr>
      <vt:lpstr>Operator Overloading</vt:lpstr>
      <vt:lpstr>Rules</vt:lpstr>
      <vt:lpstr>Type Conversions</vt:lpstr>
      <vt:lpstr>Type Conversion Operator</vt:lpstr>
      <vt:lpstr>Enumerated Type</vt:lpstr>
      <vt:lpstr>constexpr</vt:lpstr>
      <vt:lpstr>const vs constexpr</vt:lpstr>
      <vt:lpstr>std::initializer_list</vt:lpstr>
      <vt:lpstr>std::weak_ptr</vt:lpstr>
      <vt:lpstr>Circular Reference</vt:lpstr>
      <vt:lpstr>Circular Reference</vt:lpstr>
      <vt:lpstr>Object Oriented Programming</vt:lpstr>
      <vt:lpstr>Composition</vt:lpstr>
      <vt:lpstr>Inheritance</vt:lpstr>
      <vt:lpstr>Syntax</vt:lpstr>
      <vt:lpstr>Access Modifiers</vt:lpstr>
      <vt:lpstr>Access Modifiers</vt:lpstr>
      <vt:lpstr>Object Construction</vt:lpstr>
      <vt:lpstr>Banking Application</vt:lpstr>
      <vt:lpstr>Banking Application</vt:lpstr>
      <vt:lpstr>Polymorphism</vt:lpstr>
      <vt:lpstr>Vtable &amp; Vptr</vt:lpstr>
      <vt:lpstr>Virtual Mechanism</vt:lpstr>
      <vt:lpstr>Abstract Class</vt:lpstr>
      <vt:lpstr>Pure Virtual Function</vt:lpstr>
      <vt:lpstr> Multiple Inheritance</vt:lpstr>
      <vt:lpstr>Diamond Inheritance</vt:lpstr>
      <vt:lpstr>Diamond Inheritance</vt:lpstr>
      <vt:lpstr>Exception Handling</vt:lpstr>
      <vt:lpstr>Mechanism</vt:lpstr>
      <vt:lpstr>noexcept</vt:lpstr>
      <vt:lpstr>Raw String Literals</vt:lpstr>
      <vt:lpstr>&lt;filesystem&gt;</vt:lpstr>
      <vt:lpstr>File I/O</vt:lpstr>
      <vt:lpstr>Stream Classes</vt:lpstr>
      <vt:lpstr>Stream Class Typedefs</vt:lpstr>
      <vt:lpstr>File Open Modes</vt:lpstr>
      <vt:lpstr>Stream State Flags</vt:lpstr>
      <vt:lpstr>Templates</vt:lpstr>
      <vt:lpstr>Function Templates</vt:lpstr>
      <vt:lpstr>Template Argument Deduction</vt:lpstr>
      <vt:lpstr>Template Instantiation</vt:lpstr>
      <vt:lpstr>Explicit Specialization</vt:lpstr>
      <vt:lpstr>Nontype Template Arguments</vt:lpstr>
      <vt:lpstr>Type Definition (typedef)</vt:lpstr>
      <vt:lpstr>Example</vt:lpstr>
      <vt:lpstr>Type Alias</vt:lpstr>
      <vt:lpstr>Example</vt:lpstr>
      <vt:lpstr>Function Object</vt:lpstr>
      <vt:lpstr>Function Pointer Vs Function Object</vt:lpstr>
      <vt:lpstr>Lambda Expressions</vt:lpstr>
      <vt:lpstr>Lambda Expressions</vt:lpstr>
      <vt:lpstr>Syntax</vt:lpstr>
      <vt:lpstr>Capture List Modes</vt:lpstr>
      <vt:lpstr>Generalized Capture (C++14)</vt:lpstr>
      <vt:lpstr>Standard Template Library</vt:lpstr>
      <vt:lpstr>Core Components</vt:lpstr>
      <vt:lpstr>Why use the STL?</vt:lpstr>
      <vt:lpstr>Container Types</vt:lpstr>
      <vt:lpstr>Iterators</vt:lpstr>
      <vt:lpstr>std::array</vt:lpstr>
      <vt:lpstr>std::vector</vt:lpstr>
      <vt:lpstr>std::deque</vt:lpstr>
      <vt:lpstr>std::list</vt:lpstr>
      <vt:lpstr>std::forward_list</vt:lpstr>
      <vt:lpstr>std::set/std::multi_set</vt:lpstr>
      <vt:lpstr>std::map/std::multi_map</vt:lpstr>
      <vt:lpstr>Unordered Containers</vt:lpstr>
      <vt:lpstr>Implementation</vt:lpstr>
      <vt:lpstr>Complexity</vt:lpstr>
      <vt:lpstr>Container Changes</vt:lpstr>
      <vt:lpstr>Complexity of Operations</vt:lpstr>
      <vt:lpstr>Summary</vt:lpstr>
      <vt:lpstr>User Objects &amp; Containers</vt:lpstr>
      <vt:lpstr>Algorithms</vt:lpstr>
      <vt:lpstr>C++ Concurrency</vt:lpstr>
      <vt:lpstr>std::thread</vt:lpstr>
      <vt:lpstr>Joined &amp; Detached Threads</vt:lpstr>
      <vt:lpstr>std::async</vt:lpstr>
      <vt:lpstr>std::future</vt:lpstr>
      <vt:lpstr>Removed Features</vt:lpstr>
      <vt:lpstr>register Keyword</vt:lpstr>
      <vt:lpstr>operator++(bool)</vt:lpstr>
      <vt:lpstr>Trigraphs</vt:lpstr>
      <vt:lpstr>Exception Specifications</vt:lpstr>
      <vt:lpstr>std::auto_ptr</vt:lpstr>
      <vt:lpstr>Library Functions</vt:lpstr>
      <vt:lpstr>Changes</vt:lpstr>
      <vt:lpstr>Direct List Initialization</vt:lpstr>
      <vt:lpstr>Range-Based For Loop</vt:lpstr>
      <vt:lpstr>Expansion</vt:lpstr>
      <vt:lpstr>Type Traits</vt:lpstr>
      <vt:lpstr>Type Traits</vt:lpstr>
      <vt:lpstr>static_assert</vt:lpstr>
      <vt:lpstr>Evaluation Order</vt:lpstr>
      <vt:lpstr>Evaluation Order</vt:lpstr>
      <vt:lpstr>Exception Specification</vt:lpstr>
      <vt:lpstr>Structured Bindings</vt:lpstr>
      <vt:lpstr>Structured Bindings</vt:lpstr>
      <vt:lpstr>Example</vt:lpstr>
      <vt:lpstr>if-switch Initialization</vt:lpstr>
      <vt:lpstr>Global Variables</vt:lpstr>
      <vt:lpstr>Inline Variables</vt:lpstr>
      <vt:lpstr>Inline Static Variables</vt:lpstr>
      <vt:lpstr>Nested Namespace</vt:lpstr>
      <vt:lpstr>Attributes</vt:lpstr>
      <vt:lpstr>Common Attributes</vt:lpstr>
      <vt:lpstr>Lambdas</vt:lpstr>
      <vt:lpstr>Feature Test Macro (C++17)</vt:lpstr>
      <vt:lpstr>Class Template Argument Deduction</vt:lpstr>
      <vt:lpstr>Folding</vt:lpstr>
      <vt:lpstr>Fold Expressions</vt:lpstr>
      <vt:lpstr>Fold Expressions</vt:lpstr>
      <vt:lpstr>Fold Expressions</vt:lpstr>
      <vt:lpstr>Compile-Time if</vt:lpstr>
      <vt:lpstr>Compile-Time if</vt:lpstr>
      <vt:lpstr>std::optional</vt:lpstr>
      <vt:lpstr>Properties</vt:lpstr>
      <vt:lpstr>Unions in C++</vt:lpstr>
      <vt:lpstr>std::variant</vt:lpstr>
      <vt:lpstr>std::variant</vt:lpstr>
      <vt:lpstr>Type Safety</vt:lpstr>
      <vt:lpstr>std::any</vt:lpstr>
      <vt:lpstr>std::string_view</vt:lpstr>
      <vt:lpstr>Properties</vt:lpstr>
      <vt:lpstr>When to use std::string_view</vt:lpstr>
      <vt:lpstr>Filesystem</vt:lpstr>
      <vt:lpstr>Filesystem</vt:lpstr>
      <vt:lpstr>Parallel STL Algorithms</vt:lpstr>
      <vt:lpstr>Syntax</vt:lpstr>
      <vt:lpstr>Execution Policies</vt:lpstr>
      <vt:lpstr>Parallelized Algorithms</vt:lpstr>
      <vt:lpstr>New Algorithms</vt:lpstr>
      <vt:lpstr>Exception Handling</vt:lpstr>
      <vt:lpstr>Parallel Algorithms Everywhere?</vt:lpstr>
    </vt:vector>
  </TitlesOfParts>
  <Company>Poash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</dc:title>
  <dc:subject>C++</dc:subject>
  <dc:creator>Umar Lone</dc:creator>
  <dc:description>Email suggestions to umar.lone@poash.com</dc:description>
  <cp:lastModifiedBy>Umar Lone</cp:lastModifiedBy>
  <cp:revision>871</cp:revision>
  <dcterms:created xsi:type="dcterms:W3CDTF">2016-11-29T05:46:31Z</dcterms:created>
  <dcterms:modified xsi:type="dcterms:W3CDTF">2022-07-11T03:09:30Z</dcterms:modified>
</cp:coreProperties>
</file>