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Montserrat SemiBold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Varela Round"/>
      <p:regular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MontserratSemiBold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regular.fntdata"/><Relationship Id="rId30" Type="http://schemas.openxmlformats.org/officeDocument/2006/relationships/font" Target="fonts/VarelaRound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24867f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24867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24867f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c24867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24867f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c24867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24867f8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24867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bbcbbf5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bbcbbf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7f4439a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7f443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7f4439a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7f4439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f4439a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7f4439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7f4439af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7f4439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1"/>
            <a:ext cx="68490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32" name="Google Shape;32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Google Shape;35;p4"/>
          <p:cNvCxnSpPr>
            <a:endCxn id="33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4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ctrTitle"/>
          </p:nvPr>
        </p:nvSpPr>
        <p:spPr>
          <a:xfrm>
            <a:off x="1072925" y="1800575"/>
            <a:ext cx="7868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VPN </a:t>
            </a:r>
            <a:r>
              <a:rPr lang="en" sz="4800">
                <a:solidFill>
                  <a:srgbClr val="434343"/>
                </a:solidFill>
              </a:rPr>
              <a:t>Myths Debunked</a:t>
            </a:r>
            <a:endParaRPr sz="4800">
              <a:solidFill>
                <a:srgbClr val="434343"/>
              </a:solidFill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3700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Confidentiality</a:t>
            </a:r>
            <a:endParaRPr/>
          </a:p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1546025" y="2782913"/>
            <a:ext cx="58326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Limits access to information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Ensures privacy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2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1546025" y="2782913"/>
            <a:ext cx="58326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Maintains the consistency, accuracy and trustworthiness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 </a:t>
            </a:r>
            <a:r>
              <a:rPr lang="en"/>
              <a:t>METHODS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User Access Controls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Checksums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3</a:t>
            </a:r>
            <a:r>
              <a:rPr lang="en" sz="6000">
                <a:solidFill>
                  <a:srgbClr val="CFD8DC"/>
                </a:solidFill>
              </a:rPr>
              <a:t>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1546025" y="2782913"/>
            <a:ext cx="58326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Ensures that data is available at all times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r>
              <a:rPr lang="en"/>
              <a:t> METHODS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Backups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Hardware maintenance and repairs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Disaster recovery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CIA Summary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Confidentiality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Set of rules limiting access to information.</a:t>
            </a:r>
            <a:endParaRPr/>
          </a:p>
        </p:txBody>
      </p:sp>
      <p:sp>
        <p:nvSpPr>
          <p:cNvPr id="187" name="Google Shape;187;p26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Integrity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assurance that information has not been compromised.</a:t>
            </a:r>
            <a:endParaRPr/>
          </a:p>
        </p:txBody>
      </p:sp>
      <p:sp>
        <p:nvSpPr>
          <p:cNvPr id="188" name="Google Shape;188;p26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Availability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guarantee of reliable access to the information by authorized people.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3970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000"/>
              <a:buFont typeface="Montserrat Medium"/>
              <a:buAutoNum type="arabicPeriod"/>
            </a:pPr>
            <a:r>
              <a:rPr lang="en" sz="3000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Free VPN = Paid VPN</a:t>
            </a:r>
            <a:endParaRPr sz="3000">
              <a:solidFill>
                <a:srgbClr val="2632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86150" y="1647050"/>
            <a:ext cx="75717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Bigger data allowances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Faster speeds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128-bit encryption </a:t>
            </a: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&lt;</a:t>
            </a: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 256-bit encryption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You get what you pay for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50" y="4256750"/>
            <a:ext cx="886750" cy="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3970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  VPNs </a:t>
            </a:r>
            <a:r>
              <a:rPr lang="en" sz="3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</a:t>
            </a:r>
            <a:r>
              <a:rPr lang="en" sz="3000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Internet Speeds</a:t>
            </a:r>
            <a:endParaRPr sz="3000">
              <a:solidFill>
                <a:srgbClr val="2632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786150" y="1647050"/>
            <a:ext cx="75717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VPN encryption can slow down speeds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Paid VPN speed almost as good as an unencrypted connection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In certain conditions, VPNs actually </a:t>
            </a: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increase </a:t>
            </a: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speeds.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50" y="4256750"/>
            <a:ext cx="886750" cy="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3970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lang="en" sz="3000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  </a:t>
            </a:r>
            <a:r>
              <a:rPr lang="en" sz="3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Complete</a:t>
            </a:r>
            <a:r>
              <a:rPr lang="en" sz="3000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Anonymity</a:t>
            </a:r>
            <a:endParaRPr sz="3000">
              <a:solidFill>
                <a:srgbClr val="2632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786150" y="1647050"/>
            <a:ext cx="75717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256-bit encryptions are very difficult to crack but can still be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Logs of the user activity are kept and can be </a:t>
            </a: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subpoenaed</a:t>
            </a: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  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Use of a VPN can be established by an observer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Using a VPN can have your account suspended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50" y="4256750"/>
            <a:ext cx="886750" cy="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3970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  </a:t>
            </a:r>
            <a:r>
              <a:rPr lang="en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 VPNs are </a:t>
            </a:r>
            <a:r>
              <a:rPr lang="en" sz="3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Equal &amp; Safe</a:t>
            </a:r>
            <a:endParaRPr sz="30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86150" y="1647050"/>
            <a:ext cx="75717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Price &amp; Speeds are not the same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Support for different platforms varies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Latency levels vary due to number of available servers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A VPN is not an all in one security solution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Not a substitute for an anti-virus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50" y="4256750"/>
            <a:ext cx="886750" cy="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3970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r>
              <a:rPr lang="en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  Only for </a:t>
            </a:r>
            <a:r>
              <a:rPr lang="en" sz="3000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Advanced</a:t>
            </a:r>
            <a:r>
              <a:rPr lang="en" sz="30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Users</a:t>
            </a:r>
            <a:endParaRPr sz="3000">
              <a:solidFill>
                <a:srgbClr val="FF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786150" y="1647050"/>
            <a:ext cx="75717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Not for novice users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VPNs are actually quite easy to set up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50" y="4256750"/>
            <a:ext cx="886750" cy="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39700" y="559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</a:t>
            </a:r>
            <a:r>
              <a:rPr lang="en">
                <a:solidFill>
                  <a:srgbClr val="FF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VPN </a:t>
            </a:r>
            <a:r>
              <a:rPr lang="en">
                <a:solidFill>
                  <a:srgbClr val="2632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a solution that allows users to send and receive data while maintaining the secrecy of a private network</a:t>
            </a:r>
            <a:endParaRPr>
              <a:solidFill>
                <a:srgbClr val="2632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86150" y="1647050"/>
            <a:ext cx="75717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More powerful than a proxy server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Creates an </a:t>
            </a:r>
            <a:r>
              <a:rPr lang="en" sz="24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encrypted tunnel</a:t>
            </a: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 that secures the traffic between the client and VPN server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In theory, VPN can provide optimal but not total privacy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❏"/>
            </a:pPr>
            <a:r>
              <a:rPr lang="en" sz="2400">
                <a:latin typeface="Varela Round"/>
                <a:ea typeface="Varela Round"/>
                <a:cs typeface="Varela Round"/>
                <a:sym typeface="Varela Round"/>
              </a:rPr>
              <a:t>Useful for accessing a firm’s intranet while away </a:t>
            </a:r>
            <a:endParaRPr sz="2400">
              <a:solidFill>
                <a:srgbClr val="FF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50" y="4256750"/>
            <a:ext cx="886750" cy="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Topology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2502700" y="2111911"/>
            <a:ext cx="1653300" cy="1422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>
            <a:endCxn id="112" idx="1"/>
          </p:cNvCxnSpPr>
          <p:nvPr/>
        </p:nvCxnSpPr>
        <p:spPr>
          <a:xfrm flipH="1" rot="10800000">
            <a:off x="5633500" y="2112711"/>
            <a:ext cx="1330800" cy="15981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233073"/>
            <a:ext cx="1654825" cy="16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300" y="1233074"/>
            <a:ext cx="1759275" cy="17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226" y="2690549"/>
            <a:ext cx="1584075" cy="15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 rot="2532159">
            <a:off x="2564344" y="2314872"/>
            <a:ext cx="1530022" cy="501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351400" y="4143600"/>
            <a:ext cx="122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Anonymizer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 rot="2514264">
            <a:off x="2249827" y="2674848"/>
            <a:ext cx="1496654" cy="6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192.74.111.56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 rot="-3097722">
            <a:off x="5781336" y="2898922"/>
            <a:ext cx="1470145" cy="360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100.34.89.203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 rot="-3134683">
            <a:off x="5149929" y="2194878"/>
            <a:ext cx="2380244" cy="493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Anonymized Request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0525" y="0"/>
            <a:ext cx="913475" cy="9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786162" y="901825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Single Point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Passes your surfing through a single point to protect your identity e.g </a:t>
            </a:r>
            <a:r>
              <a:rPr lang="en" sz="1800">
                <a:solidFill>
                  <a:srgbClr val="980000"/>
                </a:solidFill>
                <a:latin typeface="Varela Round"/>
                <a:ea typeface="Varela Round"/>
                <a:cs typeface="Varela Round"/>
                <a:sym typeface="Varela Round"/>
              </a:rPr>
              <a:t>proxy server</a:t>
            </a:r>
            <a:endParaRPr sz="1800">
              <a:solidFill>
                <a:srgbClr val="98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786150" y="1207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Types of Anonymizers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4682559" y="901825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Networked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Transfers your communication through a network of computers e.g </a:t>
            </a:r>
            <a:r>
              <a:rPr lang="en" sz="1800">
                <a:solidFill>
                  <a:srgbClr val="980000"/>
                </a:solidFill>
                <a:latin typeface="Varela Round"/>
                <a:ea typeface="Varela Round"/>
                <a:cs typeface="Varela Round"/>
                <a:sym typeface="Varela Round"/>
              </a:rPr>
              <a:t>Tor </a:t>
            </a:r>
            <a:endParaRPr sz="1800">
              <a:solidFill>
                <a:srgbClr val="98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500" y="3979000"/>
            <a:ext cx="1164500" cy="1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50" y="2566575"/>
            <a:ext cx="70260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925" y="2610300"/>
            <a:ext cx="658875" cy="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8675" y="3597850"/>
            <a:ext cx="70260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275" y="2954250"/>
            <a:ext cx="792950" cy="7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50" y="2999425"/>
            <a:ext cx="70260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3225" y="2608700"/>
            <a:ext cx="618350" cy="61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>
            <a:stCxn id="129" idx="2"/>
            <a:endCxn id="131" idx="1"/>
          </p:cNvCxnSpPr>
          <p:nvPr/>
        </p:nvCxnSpPr>
        <p:spPr>
          <a:xfrm>
            <a:off x="482750" y="3269175"/>
            <a:ext cx="12159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31" idx="3"/>
            <a:endCxn id="130" idx="2"/>
          </p:cNvCxnSpPr>
          <p:nvPr/>
        </p:nvCxnSpPr>
        <p:spPr>
          <a:xfrm flipH="1" rot="10800000">
            <a:off x="2401275" y="3269050"/>
            <a:ext cx="896100" cy="6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0938" y="3875775"/>
            <a:ext cx="618350" cy="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9500" y="2834900"/>
            <a:ext cx="618350" cy="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4188" y="3507412"/>
            <a:ext cx="618350" cy="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1150" y="4252075"/>
            <a:ext cx="618350" cy="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8800" y="4406125"/>
            <a:ext cx="618350" cy="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2200" y="3702025"/>
            <a:ext cx="618350" cy="61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0"/>
          <p:cNvCxnSpPr>
            <a:stCxn id="133" idx="3"/>
            <a:endCxn id="134" idx="0"/>
          </p:cNvCxnSpPr>
          <p:nvPr/>
        </p:nvCxnSpPr>
        <p:spPr>
          <a:xfrm flipH="1" rot="10800000">
            <a:off x="5307250" y="2608825"/>
            <a:ext cx="8250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>
            <a:stCxn id="134" idx="2"/>
            <a:endCxn id="137" idx="0"/>
          </p:cNvCxnSpPr>
          <p:nvPr/>
        </p:nvCxnSpPr>
        <p:spPr>
          <a:xfrm flipH="1">
            <a:off x="5680000" y="3227050"/>
            <a:ext cx="452400" cy="6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>
            <a:stCxn id="137" idx="0"/>
            <a:endCxn id="138" idx="0"/>
          </p:cNvCxnSpPr>
          <p:nvPr/>
        </p:nvCxnSpPr>
        <p:spPr>
          <a:xfrm flipH="1" rot="10800000">
            <a:off x="5680113" y="2834775"/>
            <a:ext cx="12885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>
            <a:stCxn id="138" idx="0"/>
            <a:endCxn id="139" idx="0"/>
          </p:cNvCxnSpPr>
          <p:nvPr/>
        </p:nvCxnSpPr>
        <p:spPr>
          <a:xfrm flipH="1">
            <a:off x="6643475" y="2834900"/>
            <a:ext cx="3252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stCxn id="139" idx="2"/>
            <a:endCxn id="140" idx="2"/>
          </p:cNvCxnSpPr>
          <p:nvPr/>
        </p:nvCxnSpPr>
        <p:spPr>
          <a:xfrm flipH="1">
            <a:off x="6350263" y="4125763"/>
            <a:ext cx="293100" cy="7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>
            <a:stCxn id="140" idx="2"/>
            <a:endCxn id="141" idx="0"/>
          </p:cNvCxnSpPr>
          <p:nvPr/>
        </p:nvCxnSpPr>
        <p:spPr>
          <a:xfrm flipH="1" rot="10800000">
            <a:off x="6350325" y="4406025"/>
            <a:ext cx="8577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42" idx="2"/>
            <a:endCxn id="132" idx="0"/>
          </p:cNvCxnSpPr>
          <p:nvPr/>
        </p:nvCxnSpPr>
        <p:spPr>
          <a:xfrm flipH="1" rot="10800000">
            <a:off x="7821375" y="2954175"/>
            <a:ext cx="7404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1" idx="2"/>
            <a:endCxn id="142" idx="0"/>
          </p:cNvCxnSpPr>
          <p:nvPr/>
        </p:nvCxnSpPr>
        <p:spPr>
          <a:xfrm flipH="1" rot="10800000">
            <a:off x="7207975" y="3702075"/>
            <a:ext cx="613500" cy="13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