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Varela Round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22" Type="http://schemas.openxmlformats.org/officeDocument/2006/relationships/font" Target="fonts/VarelaRound-regular.fntdata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6c564ce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f6c564ce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f6c564ce2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438dff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e438dff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e438dff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438dffd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e438dffd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e438dffd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6e0e85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f6e0e85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f6e0e856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54c2bb5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554c2bb5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554c2bb56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54c2bb5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554c2bb5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54c2bb5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6f52ed5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f6f52ed5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f6f52ed5a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6f52ed5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f6f52ed5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f6f52ed5a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7222" y="6744680"/>
            <a:ext cx="384048" cy="1037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3916175"/>
            <a:ext cx="6381300" cy="2262900"/>
          </a:xfrm>
          <a:prstGeom prst="homePlate">
            <a:avLst>
              <a:gd fmla="val 50000" name="adj"/>
            </a:avLst>
          </a:prstGeom>
          <a:solidFill>
            <a:srgbClr val="0000D7">
              <a:alpha val="60000"/>
            </a:srgbClr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74350" y="4531750"/>
            <a:ext cx="6271500" cy="1415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ROOTKITS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 rot="10800000">
            <a:off x="955040" y="4135120"/>
            <a:ext cx="0" cy="17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67807" y="62924"/>
            <a:ext cx="1701479" cy="46166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VIRUSES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2"/>
          <p:cNvGrpSpPr/>
          <p:nvPr/>
        </p:nvGrpSpPr>
        <p:grpSpPr>
          <a:xfrm>
            <a:off x="203572" y="1863439"/>
            <a:ext cx="2567754" cy="4474300"/>
            <a:chOff x="203572" y="1863439"/>
            <a:chExt cx="2567754" cy="4474300"/>
          </a:xfrm>
        </p:grpSpPr>
        <p:sp>
          <p:nvSpPr>
            <p:cNvPr id="207" name="Google Shape;207;p22"/>
            <p:cNvSpPr/>
            <p:nvPr/>
          </p:nvSpPr>
          <p:spPr>
            <a:xfrm>
              <a:off x="321894" y="4413531"/>
              <a:ext cx="2440488" cy="1924208"/>
            </a:xfrm>
            <a:prstGeom prst="rect">
              <a:avLst/>
            </a:prstGeom>
            <a:solidFill>
              <a:srgbClr val="0000D7">
                <a:alpha val="49803"/>
              </a:srgbClr>
            </a:solidFill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321894" y="4450394"/>
              <a:ext cx="2433955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Viruses typically attach themselves to executable files and Word documents.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9" name="Google Shape;20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1900" y="2034125"/>
              <a:ext cx="2449426" cy="2441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2"/>
            <p:cNvSpPr/>
            <p:nvPr/>
          </p:nvSpPr>
          <p:spPr>
            <a:xfrm>
              <a:off x="203572" y="1863439"/>
              <a:ext cx="548700" cy="5487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434343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3082822" y="1863439"/>
            <a:ext cx="2665278" cy="4474300"/>
            <a:chOff x="3082822" y="1863439"/>
            <a:chExt cx="2665278" cy="4474300"/>
          </a:xfrm>
        </p:grpSpPr>
        <p:sp>
          <p:nvSpPr>
            <p:cNvPr id="212" name="Google Shape;212;p22"/>
            <p:cNvSpPr/>
            <p:nvPr/>
          </p:nvSpPr>
          <p:spPr>
            <a:xfrm>
              <a:off x="3303147" y="4413531"/>
              <a:ext cx="2440488" cy="1924208"/>
            </a:xfrm>
            <a:prstGeom prst="rect">
              <a:avLst/>
            </a:prstGeom>
            <a:solidFill>
              <a:srgbClr val="0000D7">
                <a:alpha val="49803"/>
              </a:srgbClr>
            </a:solidFill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3309680" y="4449555"/>
              <a:ext cx="2433955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They spread via email attachments, infected websites and flash drives.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14" name="Google Shape;21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98675" y="1990450"/>
              <a:ext cx="2449425" cy="244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2"/>
            <p:cNvSpPr/>
            <p:nvPr/>
          </p:nvSpPr>
          <p:spPr>
            <a:xfrm>
              <a:off x="3082822" y="1863439"/>
              <a:ext cx="548700" cy="5487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434343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6120192" y="1794160"/>
            <a:ext cx="2853408" cy="4543565"/>
            <a:chOff x="6120192" y="1794160"/>
            <a:chExt cx="2853408" cy="4543565"/>
          </a:xfrm>
        </p:grpSpPr>
        <p:sp>
          <p:nvSpPr>
            <p:cNvPr id="217" name="Google Shape;217;p22"/>
            <p:cNvSpPr/>
            <p:nvPr/>
          </p:nvSpPr>
          <p:spPr>
            <a:xfrm>
              <a:off x="6284400" y="4413525"/>
              <a:ext cx="2689200" cy="1924200"/>
            </a:xfrm>
            <a:prstGeom prst="rect">
              <a:avLst/>
            </a:prstGeom>
            <a:solidFill>
              <a:srgbClr val="0000D7">
                <a:alpha val="49803"/>
              </a:srgbClr>
            </a:solidFill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6293925" y="4475525"/>
              <a:ext cx="26775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virus will remain dormant until the infected file or system is activated.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19" name="Google Shape;219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84400" y="1990425"/>
              <a:ext cx="2675426" cy="244145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220" name="Google Shape;220;p22"/>
            <p:cNvSpPr/>
            <p:nvPr/>
          </p:nvSpPr>
          <p:spPr>
            <a:xfrm>
              <a:off x="6120192" y="1794160"/>
              <a:ext cx="548700" cy="5487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434343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9096887" y="1794139"/>
            <a:ext cx="2647093" cy="4548546"/>
            <a:chOff x="9096887" y="1794139"/>
            <a:chExt cx="2647093" cy="4548546"/>
          </a:xfrm>
        </p:grpSpPr>
        <p:sp>
          <p:nvSpPr>
            <p:cNvPr id="222" name="Google Shape;222;p22"/>
            <p:cNvSpPr/>
            <p:nvPr/>
          </p:nvSpPr>
          <p:spPr>
            <a:xfrm>
              <a:off x="9265653" y="4418477"/>
              <a:ext cx="2440488" cy="1924208"/>
            </a:xfrm>
            <a:prstGeom prst="rect">
              <a:avLst/>
            </a:prstGeom>
            <a:solidFill>
              <a:srgbClr val="0000D7">
                <a:alpha val="49803"/>
              </a:srgbClr>
            </a:solidFill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2"/>
            <p:cNvSpPr txBox="1"/>
            <p:nvPr/>
          </p:nvSpPr>
          <p:spPr>
            <a:xfrm>
              <a:off x="9310024" y="4449555"/>
              <a:ext cx="2433955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Once activated, the virus causes destruction.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24" name="Google Shape;224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236700" y="1990450"/>
              <a:ext cx="2498400" cy="2441398"/>
            </a:xfrm>
            <a:prstGeom prst="rect">
              <a:avLst/>
            </a:prstGeom>
            <a:noFill/>
            <a:ln cap="flat" cmpd="sng" w="1270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225" name="Google Shape;225;p22"/>
            <p:cNvSpPr/>
            <p:nvPr/>
          </p:nvSpPr>
          <p:spPr>
            <a:xfrm>
              <a:off x="9096887" y="1794139"/>
              <a:ext cx="548700" cy="5487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434343">
                  <a:alpha val="6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6780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67807" y="62924"/>
            <a:ext cx="1701600" cy="46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WORMS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23"/>
          <p:cNvGrpSpPr/>
          <p:nvPr/>
        </p:nvGrpSpPr>
        <p:grpSpPr>
          <a:xfrm>
            <a:off x="166597" y="1826464"/>
            <a:ext cx="4066407" cy="4511261"/>
            <a:chOff x="166597" y="1826464"/>
            <a:chExt cx="4066407" cy="4511261"/>
          </a:xfrm>
        </p:grpSpPr>
        <p:sp>
          <p:nvSpPr>
            <p:cNvPr id="234" name="Google Shape;234;p23"/>
            <p:cNvSpPr/>
            <p:nvPr/>
          </p:nvSpPr>
          <p:spPr>
            <a:xfrm>
              <a:off x="321904" y="4413525"/>
              <a:ext cx="3911100" cy="1924200"/>
            </a:xfrm>
            <a:prstGeom prst="rect">
              <a:avLst/>
            </a:prstGeom>
            <a:solidFill>
              <a:srgbClr val="0000D7">
                <a:alpha val="49800"/>
              </a:srgbClr>
            </a:solidFill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3"/>
            <p:cNvSpPr txBox="1"/>
            <p:nvPr/>
          </p:nvSpPr>
          <p:spPr>
            <a:xfrm>
              <a:off x="321904" y="4450400"/>
              <a:ext cx="39111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Worms enter systems via network connection or a downloaded file.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36" name="Google Shape;23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1900" y="1933525"/>
              <a:ext cx="3911101" cy="24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3"/>
            <p:cNvSpPr/>
            <p:nvPr/>
          </p:nvSpPr>
          <p:spPr>
            <a:xfrm>
              <a:off x="166597" y="1826464"/>
              <a:ext cx="548700" cy="5487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434343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>
            <a:off x="4967851" y="1826471"/>
            <a:ext cx="4248168" cy="4511140"/>
            <a:chOff x="4967967" y="1826485"/>
            <a:chExt cx="4257108" cy="4511140"/>
          </a:xfrm>
        </p:grpSpPr>
        <p:sp>
          <p:nvSpPr>
            <p:cNvPr id="239" name="Google Shape;239;p23"/>
            <p:cNvSpPr/>
            <p:nvPr/>
          </p:nvSpPr>
          <p:spPr>
            <a:xfrm>
              <a:off x="5289500" y="4475525"/>
              <a:ext cx="3911100" cy="1862100"/>
            </a:xfrm>
            <a:prstGeom prst="rect">
              <a:avLst/>
            </a:prstGeom>
            <a:solidFill>
              <a:srgbClr val="0000D7">
                <a:alpha val="49800"/>
              </a:srgbClr>
            </a:solidFill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3"/>
            <p:cNvSpPr txBox="1"/>
            <p:nvPr/>
          </p:nvSpPr>
          <p:spPr>
            <a:xfrm>
              <a:off x="5240550" y="4475525"/>
              <a:ext cx="39600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They then make copies of themselves and can spread via a network / internet connection.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41" name="Google Shape;24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65025" y="1947675"/>
              <a:ext cx="3960050" cy="252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23"/>
            <p:cNvSpPr/>
            <p:nvPr/>
          </p:nvSpPr>
          <p:spPr>
            <a:xfrm>
              <a:off x="4967967" y="1826485"/>
              <a:ext cx="548700" cy="5487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rgbClr val="434343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1" y="0"/>
            <a:ext cx="9294300" cy="6858000"/>
          </a:xfrm>
          <a:prstGeom prst="rect">
            <a:avLst/>
          </a:prstGeom>
          <a:solidFill>
            <a:srgbClr val="0000D7">
              <a:alpha val="49800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485626" y="1472400"/>
            <a:ext cx="607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Viruses can vary widely in their objectives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are purely destructive i.e destroy files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Others can slow down system performance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viruses are non destructive i.e latent viruses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742643" y="258527"/>
            <a:ext cx="370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Viruses &amp; Worms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4"/>
          <p:cNvCxnSpPr/>
          <p:nvPr/>
        </p:nvCxnSpPr>
        <p:spPr>
          <a:xfrm>
            <a:off x="741668" y="1053853"/>
            <a:ext cx="337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1" y="0"/>
            <a:ext cx="9294300" cy="6858000"/>
          </a:xfrm>
          <a:prstGeom prst="rect">
            <a:avLst/>
          </a:prstGeom>
          <a:solidFill>
            <a:srgbClr val="0000D7">
              <a:alpha val="49800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485626" y="1472400"/>
            <a:ext cx="607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Antivirus and Antimalware products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Restrict use of flash drives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Scan Email Attachments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629924" y="275850"/>
            <a:ext cx="641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Fight Against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Viruses &amp; Worms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25"/>
          <p:cNvCxnSpPr/>
          <p:nvPr/>
        </p:nvCxnSpPr>
        <p:spPr>
          <a:xfrm flipH="1" rot="10800000">
            <a:off x="698918" y="1164078"/>
            <a:ext cx="5110500" cy="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" y="0"/>
            <a:ext cx="9294300" cy="6858000"/>
          </a:xfrm>
          <a:prstGeom prst="rect">
            <a:avLst/>
          </a:prstGeom>
          <a:solidFill>
            <a:srgbClr val="0000D7">
              <a:alpha val="60000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99350" y="1264475"/>
            <a:ext cx="7270500" cy="4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“The burglar hiding in the attic”.</a:t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Hardest malware of all to detect and remove.</a:t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It allows viruses and other malware to “hide in plain sight” by disguising them as real essential files.</a:t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Can bypass encryption and evade anti-malware programs</a:t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Run when the system starts to boot</a:t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Recommended solution will be to wipe out the hard drive.</a:t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42643" y="258527"/>
            <a:ext cx="370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Rootkits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741668" y="1053853"/>
            <a:ext cx="337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 rot="10800000">
            <a:off x="2928395" y="4479404"/>
            <a:ext cx="1516283" cy="13542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09" name="Google Shape;109;p15"/>
          <p:cNvCxnSpPr/>
          <p:nvPr/>
        </p:nvCxnSpPr>
        <p:spPr>
          <a:xfrm rot="10800000">
            <a:off x="3326564" y="3882821"/>
            <a:ext cx="1858895" cy="7902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0" name="Google Shape;110;p15"/>
          <p:cNvCxnSpPr/>
          <p:nvPr/>
        </p:nvCxnSpPr>
        <p:spPr>
          <a:xfrm rot="10800000">
            <a:off x="3517546" y="3386363"/>
            <a:ext cx="208382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1" name="Google Shape;111;p15"/>
          <p:cNvCxnSpPr/>
          <p:nvPr/>
        </p:nvCxnSpPr>
        <p:spPr>
          <a:xfrm flipH="1">
            <a:off x="3517546" y="2103303"/>
            <a:ext cx="1667914" cy="61896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2" name="Google Shape;112;p15"/>
          <p:cNvCxnSpPr/>
          <p:nvPr/>
        </p:nvCxnSpPr>
        <p:spPr>
          <a:xfrm flipH="1">
            <a:off x="3009419" y="1034726"/>
            <a:ext cx="1435259" cy="120883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13" name="Google Shape;113;p15"/>
          <p:cNvSpPr/>
          <p:nvPr/>
        </p:nvSpPr>
        <p:spPr>
          <a:xfrm>
            <a:off x="526648" y="1670413"/>
            <a:ext cx="3200400" cy="3200400"/>
          </a:xfrm>
          <a:prstGeom prst="ellipse">
            <a:avLst/>
          </a:prstGeom>
          <a:solidFill>
            <a:srgbClr val="0000D7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ROOTKITS</a:t>
            </a:r>
            <a:endParaRPr b="1" sz="3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229389" y="224164"/>
            <a:ext cx="1097280" cy="109728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052735" y="1437194"/>
            <a:ext cx="1097280" cy="109728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052735" y="4311946"/>
            <a:ext cx="1097280" cy="109728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229389" y="5524976"/>
            <a:ext cx="1097280" cy="109728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414637" y="2837723"/>
            <a:ext cx="1097280" cy="109728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837829" y="229990"/>
            <a:ext cx="4474588" cy="1097280"/>
          </a:xfrm>
          <a:prstGeom prst="rect">
            <a:avLst/>
          </a:prstGeom>
          <a:solidFill>
            <a:srgbClr val="0000D7">
              <a:alpha val="49803"/>
            </a:srgbClr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Kernel Level - They have the highest privilege and can inject code in the core of the OS.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244594" y="1514833"/>
            <a:ext cx="4474588" cy="1097280"/>
          </a:xfrm>
          <a:prstGeom prst="rect">
            <a:avLst/>
          </a:prstGeom>
          <a:solidFill>
            <a:srgbClr val="0000D7">
              <a:alpha val="49803"/>
            </a:srgbClr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Application Level - Can modify the behaviour of existing applications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7477375" y="2838058"/>
            <a:ext cx="4474588" cy="1097280"/>
          </a:xfrm>
          <a:prstGeom prst="rect">
            <a:avLst/>
          </a:prstGeom>
          <a:solidFill>
            <a:srgbClr val="0000D7">
              <a:alpha val="49803"/>
            </a:srgbClr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Library Level - Can hook, patch or replace system calls with malicious code to hide its presence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7244594" y="4165328"/>
            <a:ext cx="4474588" cy="1097280"/>
          </a:xfrm>
          <a:prstGeom prst="rect">
            <a:avLst/>
          </a:prstGeom>
          <a:solidFill>
            <a:srgbClr val="0000D7">
              <a:alpha val="49803"/>
            </a:srgbClr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Hypervisor Level - They target the boot sequence and load themselves as an hypervisor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6837829" y="5487284"/>
            <a:ext cx="4474588" cy="1097280"/>
          </a:xfrm>
          <a:prstGeom prst="rect">
            <a:avLst/>
          </a:prstGeom>
          <a:solidFill>
            <a:srgbClr val="0000D7">
              <a:alpha val="49803"/>
            </a:srgbClr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Firmware Level - Overwrite the BIOS of the PC. Allows the rootkit to install and hide malware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7807" y="62924"/>
            <a:ext cx="1701479" cy="46166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5"/>
          <p:cNvCxnSpPr>
            <a:stCxn id="114" idx="6"/>
            <a:endCxn id="119" idx="1"/>
          </p:cNvCxnSpPr>
          <p:nvPr/>
        </p:nvCxnSpPr>
        <p:spPr>
          <a:xfrm>
            <a:off x="5326669" y="772804"/>
            <a:ext cx="15111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>
            <a:stCxn id="115" idx="6"/>
            <a:endCxn id="120" idx="1"/>
          </p:cNvCxnSpPr>
          <p:nvPr/>
        </p:nvCxnSpPr>
        <p:spPr>
          <a:xfrm>
            <a:off x="6150015" y="1985834"/>
            <a:ext cx="1094700" cy="7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7" name="Google Shape;127;p15"/>
          <p:cNvCxnSpPr>
            <a:stCxn id="118" idx="6"/>
            <a:endCxn id="121" idx="1"/>
          </p:cNvCxnSpPr>
          <p:nvPr/>
        </p:nvCxnSpPr>
        <p:spPr>
          <a:xfrm>
            <a:off x="6511917" y="3386363"/>
            <a:ext cx="9654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>
            <a:stCxn id="116" idx="6"/>
            <a:endCxn id="122" idx="1"/>
          </p:cNvCxnSpPr>
          <p:nvPr/>
        </p:nvCxnSpPr>
        <p:spPr>
          <a:xfrm flipH="1" rot="10800000">
            <a:off x="6150015" y="4713886"/>
            <a:ext cx="1094700" cy="14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Google Shape;129;p15"/>
          <p:cNvCxnSpPr>
            <a:stCxn id="117" idx="6"/>
            <a:endCxn id="123" idx="1"/>
          </p:cNvCxnSpPr>
          <p:nvPr/>
        </p:nvCxnSpPr>
        <p:spPr>
          <a:xfrm flipH="1" rot="10800000">
            <a:off x="5326669" y="6035816"/>
            <a:ext cx="1511100" cy="3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" y="0"/>
            <a:ext cx="9294300" cy="6858000"/>
          </a:xfrm>
          <a:prstGeom prst="rect">
            <a:avLst/>
          </a:prstGeom>
          <a:solidFill>
            <a:srgbClr val="0000D7">
              <a:alpha val="60000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499350" y="1264475"/>
            <a:ext cx="8559300" cy="4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Char char="●"/>
            </a:pPr>
            <a:r>
              <a:rPr lang="en-US"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Antimalware doesn’t work anymore</a:t>
            </a:r>
            <a:endParaRPr sz="2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Char char="●"/>
            </a:pPr>
            <a:r>
              <a:rPr lang="en-US"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Windows settings change e.g pinned items changing, background images</a:t>
            </a:r>
            <a:endParaRPr sz="2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Char char="●"/>
            </a:pPr>
            <a:r>
              <a:rPr lang="en-US"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Frozen input devices like mouse and keyboard</a:t>
            </a:r>
            <a:endParaRPr sz="2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Char char="●"/>
            </a:pPr>
            <a:r>
              <a:rPr lang="en-US"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High network usage on idle computer</a:t>
            </a:r>
            <a:endParaRPr sz="2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742643" y="258527"/>
            <a:ext cx="370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Symptoms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741668" y="1053853"/>
            <a:ext cx="337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" y="0"/>
            <a:ext cx="9294300" cy="6858000"/>
          </a:xfrm>
          <a:prstGeom prst="rect">
            <a:avLst/>
          </a:prstGeom>
          <a:solidFill>
            <a:srgbClr val="0000D7">
              <a:alpha val="60000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85625" y="1472400"/>
            <a:ext cx="6077700" cy="4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Pretends to be a good program to remove malware but is in fact a malware itself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Very often will turn off any real security software available.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Gotten from websites offering better security.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install security software from known vendors.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742652" y="258525"/>
            <a:ext cx="4562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Rogue Security Software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>
            <a:off x="741668" y="1053853"/>
            <a:ext cx="337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 rot="10800000">
            <a:off x="955040" y="4135120"/>
            <a:ext cx="0" cy="17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3" name="Google Shape;163;p19"/>
          <p:cNvSpPr/>
          <p:nvPr/>
        </p:nvSpPr>
        <p:spPr>
          <a:xfrm>
            <a:off x="4234179" y="1873357"/>
            <a:ext cx="3657600" cy="3657600"/>
          </a:xfrm>
          <a:prstGeom prst="diamond">
            <a:avLst/>
          </a:prstGeom>
          <a:solidFill>
            <a:schemeClr val="dk1"/>
          </a:solidFill>
          <a:ln cap="flat" cmpd="sng" w="127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916186" y="3440547"/>
            <a:ext cx="2387951" cy="52322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Ransomware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19"/>
          <p:cNvGrpSpPr/>
          <p:nvPr/>
        </p:nvGrpSpPr>
        <p:grpSpPr>
          <a:xfrm>
            <a:off x="6062979" y="3702158"/>
            <a:ext cx="5029200" cy="2743201"/>
            <a:chOff x="6062979" y="3702158"/>
            <a:chExt cx="5029200" cy="2743201"/>
          </a:xfrm>
        </p:grpSpPr>
        <p:sp>
          <p:nvSpPr>
            <p:cNvPr id="166" name="Google Shape;166;p19"/>
            <p:cNvSpPr/>
            <p:nvPr/>
          </p:nvSpPr>
          <p:spPr>
            <a:xfrm rot="10800000">
              <a:off x="6062979" y="3702158"/>
              <a:ext cx="5029200" cy="2743201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0000D7">
                <a:alpha val="80000"/>
              </a:srgbClr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521401" y="4218710"/>
              <a:ext cx="3200400" cy="195349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CTB Locker - Early 2014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Includes multilingual capabilities and is one of the first ransomware to be sold as a service in underground forums.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6062979" y="958958"/>
            <a:ext cx="5029200" cy="2743201"/>
            <a:chOff x="6062979" y="958958"/>
            <a:chExt cx="5029200" cy="2743201"/>
          </a:xfrm>
        </p:grpSpPr>
        <p:sp>
          <p:nvSpPr>
            <p:cNvPr id="169" name="Google Shape;169;p19"/>
            <p:cNvSpPr/>
            <p:nvPr/>
          </p:nvSpPr>
          <p:spPr>
            <a:xfrm>
              <a:off x="6062979" y="958958"/>
              <a:ext cx="5029200" cy="2743201"/>
            </a:xfrm>
            <a:prstGeom prst="round1Rect">
              <a:avLst>
                <a:gd fmla="val 16667" name="adj"/>
              </a:avLst>
            </a:prstGeom>
            <a:solidFill>
              <a:srgbClr val="0000D7">
                <a:alpha val="6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7521401" y="1353812"/>
              <a:ext cx="3200400" cy="195349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TorrentLocker - Early 2014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Encrypted files and relied on spam emails for distribution. Used geographical targeting.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1033779" y="958958"/>
            <a:ext cx="5029200" cy="2743201"/>
            <a:chOff x="1033779" y="958958"/>
            <a:chExt cx="5029200" cy="2743201"/>
          </a:xfrm>
        </p:grpSpPr>
        <p:sp>
          <p:nvSpPr>
            <p:cNvPr id="172" name="Google Shape;172;p19"/>
            <p:cNvSpPr/>
            <p:nvPr/>
          </p:nvSpPr>
          <p:spPr>
            <a:xfrm>
              <a:off x="1033779" y="958958"/>
              <a:ext cx="5029200" cy="2743201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0000D7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845319" y="1475509"/>
              <a:ext cx="3200400" cy="195349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WannaCry - May 2017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Infected over 200,000 computers in 150 countries. Used a vulnerability in Windows operating system.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1033779" y="3702159"/>
            <a:ext cx="5029200" cy="2743201"/>
            <a:chOff x="1033779" y="3702159"/>
            <a:chExt cx="5029200" cy="2743201"/>
          </a:xfrm>
        </p:grpSpPr>
        <p:sp>
          <p:nvSpPr>
            <p:cNvPr id="175" name="Google Shape;175;p19"/>
            <p:cNvSpPr/>
            <p:nvPr/>
          </p:nvSpPr>
          <p:spPr>
            <a:xfrm rot="10800000">
              <a:off x="1033779" y="3702159"/>
              <a:ext cx="5029200" cy="2743201"/>
            </a:xfrm>
            <a:prstGeom prst="round1Rect">
              <a:avLst>
                <a:gd fmla="val 16667" name="adj"/>
              </a:avLst>
            </a:prstGeom>
            <a:solidFill>
              <a:srgbClr val="0000D7">
                <a:alpha val="60000"/>
              </a:srgbClr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845319" y="4218709"/>
              <a:ext cx="3200400" cy="195349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Locky - February 2016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Extorted $17,000 from a hospital in Hollywood. Continues to spread across the world.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9"/>
          <p:cNvSpPr txBox="1"/>
          <p:nvPr/>
        </p:nvSpPr>
        <p:spPr>
          <a:xfrm>
            <a:off x="67801" y="62925"/>
            <a:ext cx="3278100" cy="46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Ransomware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" y="0"/>
            <a:ext cx="9294300" cy="6858000"/>
          </a:xfrm>
          <a:prstGeom prst="rect">
            <a:avLst/>
          </a:prstGeom>
          <a:solidFill>
            <a:srgbClr val="0000D7">
              <a:alpha val="60000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85626" y="1472400"/>
            <a:ext cx="607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742643" y="258527"/>
            <a:ext cx="370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0"/>
          <p:cNvCxnSpPr/>
          <p:nvPr/>
        </p:nvCxnSpPr>
        <p:spPr>
          <a:xfrm>
            <a:off x="741668" y="1053853"/>
            <a:ext cx="337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943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9999" l="0" r="0" t="-9999"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1" y="0"/>
            <a:ext cx="9294300" cy="6858000"/>
          </a:xfrm>
          <a:prstGeom prst="rect">
            <a:avLst/>
          </a:prstGeom>
          <a:solidFill>
            <a:srgbClr val="0000D7">
              <a:alpha val="49803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85626" y="1472400"/>
            <a:ext cx="607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anti-malware products.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updates when available.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 files from only trusted websites.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742643" y="258527"/>
            <a:ext cx="37089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Fight Against Trojans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1"/>
          <p:cNvCxnSpPr/>
          <p:nvPr/>
        </p:nvCxnSpPr>
        <p:spPr>
          <a:xfrm>
            <a:off x="741668" y="1053853"/>
            <a:ext cx="337528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