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Varela Round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uni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Lato-bold.fntdata"/><Relationship Id="rId10" Type="http://schemas.openxmlformats.org/officeDocument/2006/relationships/slide" Target="slides/slide6.xml"/><Relationship Id="rId32" Type="http://schemas.openxmlformats.org/officeDocument/2006/relationships/font" Target="fonts/Lato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Italic.fntdata"/><Relationship Id="rId12" Type="http://schemas.openxmlformats.org/officeDocument/2006/relationships/slide" Target="slides/slide8.xml"/><Relationship Id="rId34" Type="http://schemas.openxmlformats.org/officeDocument/2006/relationships/font" Target="fonts/La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VarelaRoun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73d67f20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73d67f2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3d67f20a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3d67f2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d8c35911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d8c359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d8c35911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d8c359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0fe1dbff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0fe1db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4b294f4f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4b294f4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b294f4fb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4b294f4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d8c35911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d8c3591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3d718a1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73d718a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3d718a1e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3d718a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3d718a1e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3d718a1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3d718a1e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73d718a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73d718a1e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73d718a1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3d718a1e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3d718a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73d718a1e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73d718a1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32" name="Google Shape;132;p13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0" name="Google Shape;140;p14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i="1"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 i="1"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 i="1"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 i="1"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 i="1"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 i="1"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 i="1"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 i="1"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i="1"/>
            </a:lvl9pPr>
          </a:lstStyle>
          <a:p/>
        </p:txBody>
      </p:sp>
      <p:sp>
        <p:nvSpPr>
          <p:cNvPr id="145" name="Google Shape;145;p15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rgbClr val="2185C5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8" name="Google Shape;158;p1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9" name="Google Shape;159;p1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60" name="Google Shape;160;p1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69" name="Google Shape;169;p18"/>
          <p:cNvSpPr txBox="1"/>
          <p:nvPr/>
        </p:nvSpPr>
        <p:spPr>
          <a:xfrm>
            <a:off x="0" y="4051025"/>
            <a:ext cx="3106800" cy="10905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PHISHING</a:t>
            </a:r>
            <a:endParaRPr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46271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18775" y="4268725"/>
            <a:ext cx="7339800" cy="1023000"/>
          </a:xfrm>
          <a:prstGeom prst="rect">
            <a:avLst/>
          </a:prstGeom>
          <a:gradFill>
            <a:gsLst>
              <a:gs pos="0">
                <a:srgbClr val="344055"/>
              </a:gs>
              <a:gs pos="100000">
                <a:srgbClr val="03030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12120000" dist="19050">
              <a:srgbClr val="000000">
                <a:alpha val="35000"/>
              </a:srgbClr>
            </a:outerShdw>
            <a:reflection blurRad="0" dir="5400000" dist="514350" endA="0" fadeDir="5400012" kx="0" rotWithShape="0" algn="bl" stA="16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SOCIAL ENGINEERING</a:t>
            </a:r>
            <a:endParaRPr sz="4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/>
        </p:nvSpPr>
        <p:spPr>
          <a:xfrm>
            <a:off x="164600" y="80250"/>
            <a:ext cx="56682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164600" y="171675"/>
            <a:ext cx="7334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THE CEO WIRE FRAUD ATTACK</a:t>
            </a:r>
            <a:endParaRPr sz="36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/>
        </p:nvSpPr>
        <p:spPr>
          <a:xfrm>
            <a:off x="360050" y="1170750"/>
            <a:ext cx="8548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Attacker sends an email ‘spoofed’ to look like it was sent by top ranking executive and asks to have funds transferred to a financial institution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9900"/>
                </a:solidFill>
                <a:latin typeface="Varela Round"/>
                <a:ea typeface="Varela Round"/>
                <a:cs typeface="Varela Round"/>
                <a:sym typeface="Varela Round"/>
              </a:rPr>
              <a:t>Ubiquiti Networks Inc </a:t>
            </a: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lost $46.7 million 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●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PS: Have you taken the beginners course yet?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8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9144000" cy="514148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 txBox="1"/>
          <p:nvPr/>
        </p:nvSpPr>
        <p:spPr>
          <a:xfrm>
            <a:off x="164600" y="80250"/>
            <a:ext cx="56682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164600" y="171675"/>
            <a:ext cx="7334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PREVENTION</a:t>
            </a:r>
            <a:endParaRPr sz="36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360050" y="1170750"/>
            <a:ext cx="8548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Never download attachments or click on links from unknown sources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Its okay to open phishing emails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Double check before transferring funds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9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9144000" cy="514148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 txBox="1"/>
          <p:nvPr/>
        </p:nvSpPr>
        <p:spPr>
          <a:xfrm>
            <a:off x="164600" y="80250"/>
            <a:ext cx="56682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174875" y="378550"/>
            <a:ext cx="7334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Receiving Email</a:t>
            </a: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Ports &amp; Protocols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378775" y="1006425"/>
            <a:ext cx="8548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arela Round"/>
              <a:buChar char="➢"/>
            </a:pP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IMAP port 143 (unencrypted)</a:t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arela Round"/>
              <a:buChar char="➢"/>
            </a:pP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POP port 110 (unencrypted)</a:t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arela Round"/>
              <a:buChar char="➢"/>
            </a:pP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IMAP port 993 (SSL/TLS encrypted)</a:t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arela Round"/>
              <a:buChar char="➢"/>
            </a:pP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POP port 995 (SSL/TLS encrypted)</a:t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arela Round"/>
              <a:buChar char="➢"/>
            </a:pPr>
            <a:r>
              <a:rPr lang="en" sz="18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IMAP</a:t>
            </a: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(Internet Message Access Protocol) - emails are </a:t>
            </a: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synced</a:t>
            </a: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between the mail client and mail server. Less secure but more </a:t>
            </a: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convenient</a:t>
            </a: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arela Round"/>
              <a:buChar char="➢"/>
            </a:pPr>
            <a:r>
              <a:rPr lang="en" sz="18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POP</a:t>
            </a: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(Post Office Protocol) - emails are stored only on the client. More secure but less convenient.</a:t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0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9144000" cy="514148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/>
          <p:nvPr/>
        </p:nvSpPr>
        <p:spPr>
          <a:xfrm>
            <a:off x="164600" y="80250"/>
            <a:ext cx="56682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174875" y="378550"/>
            <a:ext cx="7334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Sending</a:t>
            </a:r>
            <a:r>
              <a:rPr lang="en" sz="24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 Email</a:t>
            </a: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Ports &amp; Protocols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378775" y="1006425"/>
            <a:ext cx="8548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arela Round"/>
              <a:buChar char="➢"/>
            </a:pP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SMTP</a:t>
            </a: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port 25 (unencrypted)</a:t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arela Round"/>
              <a:buChar char="➢"/>
            </a:pP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SMTP port 465 (SSL/TLS encrypted)</a:t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arela Round"/>
              <a:buChar char="➢"/>
            </a:pP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STARTTLS port 587 (SSL/TLS encrypted)</a:t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arela Round"/>
              <a:buChar char="➢"/>
            </a:pPr>
            <a:r>
              <a:rPr lang="en" sz="18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S</a:t>
            </a:r>
            <a:r>
              <a:rPr lang="en" sz="18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MTP</a:t>
            </a: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(Simple Message Transfer Protocol) </a:t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arela Round"/>
              <a:buChar char="➢"/>
            </a:pPr>
            <a:r>
              <a:rPr lang="en" sz="18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STARTTLS</a:t>
            </a: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- can turn an insecure connection to a secure one</a:t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1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9144000" cy="514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175" y="316325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1"/>
          <p:cNvCxnSpPr/>
          <p:nvPr/>
        </p:nvCxnSpPr>
        <p:spPr>
          <a:xfrm>
            <a:off x="4630400" y="726700"/>
            <a:ext cx="2662500" cy="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5" name="Google Shape;275;p31"/>
          <p:cNvSpPr txBox="1"/>
          <p:nvPr/>
        </p:nvSpPr>
        <p:spPr>
          <a:xfrm>
            <a:off x="3073000" y="2400400"/>
            <a:ext cx="1913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2.</a:t>
            </a: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 DNS lookup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2055525" y="4334425"/>
            <a:ext cx="1219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DNS Server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6429375" y="2156875"/>
            <a:ext cx="1398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POP / IMAP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78" name="Google Shape;278;p31"/>
          <p:cNvCxnSpPr/>
          <p:nvPr/>
        </p:nvCxnSpPr>
        <p:spPr>
          <a:xfrm>
            <a:off x="4089150" y="2749625"/>
            <a:ext cx="18600" cy="60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" name="Google Shape;279;p31"/>
          <p:cNvGrpSpPr/>
          <p:nvPr/>
        </p:nvGrpSpPr>
        <p:grpSpPr>
          <a:xfrm>
            <a:off x="9375" y="16875"/>
            <a:ext cx="8867275" cy="4919925"/>
            <a:chOff x="9375" y="16875"/>
            <a:chExt cx="8867275" cy="4919925"/>
          </a:xfrm>
        </p:grpSpPr>
        <p:pic>
          <p:nvPicPr>
            <p:cNvPr id="280" name="Google Shape;280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073000" y="3227625"/>
              <a:ext cx="1669550" cy="166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86488" y="3363325"/>
              <a:ext cx="1184175" cy="1184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Google Shape;282;p31"/>
            <p:cNvSpPr txBox="1"/>
            <p:nvPr/>
          </p:nvSpPr>
          <p:spPr>
            <a:xfrm>
              <a:off x="196975" y="1322275"/>
              <a:ext cx="20142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1</a:t>
              </a:r>
              <a:r>
                <a:rPr lang="en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.Dwight sending an email to Meg </a:t>
              </a:r>
              <a:r>
                <a:rPr lang="en">
                  <a:latin typeface="Varela Round"/>
                  <a:ea typeface="Varela Round"/>
                  <a:cs typeface="Varela Round"/>
                  <a:sym typeface="Varela Round"/>
                </a:rPr>
                <a:t>- </a:t>
              </a:r>
              <a:r>
                <a:rPr lang="en">
                  <a:solidFill>
                    <a:srgbClr val="0000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meg@ghostmail.com</a:t>
              </a:r>
              <a:endParaRPr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pic>
          <p:nvPicPr>
            <p:cNvPr id="283" name="Google Shape;283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53450" y="31632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4" name="Google Shape;284;p31"/>
            <p:cNvCxnSpPr/>
            <p:nvPr/>
          </p:nvCxnSpPr>
          <p:spPr>
            <a:xfrm>
              <a:off x="3632350" y="1574950"/>
              <a:ext cx="9300" cy="891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31"/>
            <p:cNvCxnSpPr/>
            <p:nvPr/>
          </p:nvCxnSpPr>
          <p:spPr>
            <a:xfrm rot="10800000">
              <a:off x="4057950" y="1522600"/>
              <a:ext cx="31200" cy="996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86" name="Google Shape;286;p31"/>
            <p:cNvSpPr txBox="1"/>
            <p:nvPr/>
          </p:nvSpPr>
          <p:spPr>
            <a:xfrm>
              <a:off x="9375" y="354800"/>
              <a:ext cx="3463500" cy="6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 txBox="1"/>
            <p:nvPr/>
          </p:nvSpPr>
          <p:spPr>
            <a:xfrm>
              <a:off x="2794175" y="16875"/>
              <a:ext cx="2227200" cy="2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Dwight’s ISP mail server</a:t>
              </a:r>
              <a:endPara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88" name="Google Shape;288;p31"/>
            <p:cNvSpPr txBox="1"/>
            <p:nvPr/>
          </p:nvSpPr>
          <p:spPr>
            <a:xfrm>
              <a:off x="6649450" y="39375"/>
              <a:ext cx="2227200" cy="16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Meg’s ISP mail server</a:t>
              </a:r>
              <a:endPara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9" name="Google Shape;289;p31"/>
            <p:cNvSpPr txBox="1"/>
            <p:nvPr/>
          </p:nvSpPr>
          <p:spPr>
            <a:xfrm>
              <a:off x="5369600" y="354800"/>
              <a:ext cx="1184100" cy="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3. </a:t>
              </a:r>
              <a:r>
                <a:rPr lang="en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SMTP</a:t>
              </a:r>
              <a:endPara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90" name="Google Shape;290;p31"/>
            <p:cNvSpPr txBox="1"/>
            <p:nvPr/>
          </p:nvSpPr>
          <p:spPr>
            <a:xfrm>
              <a:off x="6833800" y="4570800"/>
              <a:ext cx="18585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4.</a:t>
              </a:r>
              <a:r>
                <a:rPr lang="en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 Meg receives the email</a:t>
              </a:r>
              <a:endPara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291" name="Google Shape;291;p31"/>
            <p:cNvCxnSpPr/>
            <p:nvPr/>
          </p:nvCxnSpPr>
          <p:spPr>
            <a:xfrm>
              <a:off x="3646450" y="2723063"/>
              <a:ext cx="14100" cy="654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92" name="Google Shape;292;p31"/>
            <p:cNvCxnSpPr>
              <a:stCxn id="283" idx="2"/>
            </p:cNvCxnSpPr>
            <p:nvPr/>
          </p:nvCxnSpPr>
          <p:spPr>
            <a:xfrm flipH="1">
              <a:off x="7740850" y="1535525"/>
              <a:ext cx="22200" cy="1936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pic>
        <p:nvPicPr>
          <p:cNvPr id="293" name="Google Shape;29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075" y="247400"/>
            <a:ext cx="987425" cy="98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1"/>
          <p:cNvCxnSpPr/>
          <p:nvPr/>
        </p:nvCxnSpPr>
        <p:spPr>
          <a:xfrm flipH="1" rot="10800000">
            <a:off x="1374900" y="711400"/>
            <a:ext cx="2097900" cy="1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5" name="Google Shape;295;p31"/>
          <p:cNvSpPr txBox="1"/>
          <p:nvPr/>
        </p:nvSpPr>
        <p:spPr>
          <a:xfrm>
            <a:off x="1848475" y="316325"/>
            <a:ext cx="10512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SMTP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BROWSING INCOGNITO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893700" y="606038"/>
            <a:ext cx="6462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</a:t>
            </a:r>
            <a:r>
              <a:rPr lang="en" sz="3600"/>
              <a:t>What isn’t stored</a:t>
            </a:r>
            <a:endParaRPr sz="3600"/>
          </a:p>
        </p:txBody>
      </p:sp>
      <p:sp>
        <p:nvSpPr>
          <p:cNvPr id="306" name="Google Shape;306;p33"/>
          <p:cNvSpPr/>
          <p:nvPr/>
        </p:nvSpPr>
        <p:spPr>
          <a:xfrm>
            <a:off x="3190800" y="1771650"/>
            <a:ext cx="2724300" cy="2043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History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33"/>
          <p:cNvSpPr/>
          <p:nvPr/>
        </p:nvSpPr>
        <p:spPr>
          <a:xfrm>
            <a:off x="408575" y="1771650"/>
            <a:ext cx="2724300" cy="2043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Searches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5973025" y="1771650"/>
            <a:ext cx="2724300" cy="2043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Cookies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893700" y="606038"/>
            <a:ext cx="6462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What is stored</a:t>
            </a:r>
            <a:endParaRPr sz="3600"/>
          </a:p>
        </p:txBody>
      </p:sp>
      <p:sp>
        <p:nvSpPr>
          <p:cNvPr id="314" name="Google Shape;314;p34"/>
          <p:cNvSpPr/>
          <p:nvPr/>
        </p:nvSpPr>
        <p:spPr>
          <a:xfrm>
            <a:off x="3902800" y="1771650"/>
            <a:ext cx="2724300" cy="2043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Downloads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1120600" y="1771650"/>
            <a:ext cx="2724300" cy="2043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Bookmarks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Employer and ISP can still Recognize You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1" name="Google Shape;321;p35"/>
          <p:cNvSpPr txBox="1"/>
          <p:nvPr>
            <p:ph idx="1" type="body"/>
          </p:nvPr>
        </p:nvSpPr>
        <p:spPr>
          <a:xfrm>
            <a:off x="1384950" y="2036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Routers and remote servers are unaffected by browsing mode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Searches for illegal downloads can be monitored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Employer eye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Websites </a:t>
            </a:r>
            <a:r>
              <a:rPr lang="en" sz="3600"/>
              <a:t>and Apps can still Recognize You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7" name="Google Shape;327;p36"/>
          <p:cNvSpPr txBox="1"/>
          <p:nvPr>
            <p:ph idx="1" type="body"/>
          </p:nvPr>
        </p:nvSpPr>
        <p:spPr>
          <a:xfrm>
            <a:off x="1384950" y="2036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Sites with login requirements will recognize you e.g FaceBook, Amazon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Apps e.g Keyloggers, security software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Browser extensions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/>
        </p:nvSpPr>
        <p:spPr>
          <a:xfrm>
            <a:off x="164600" y="80250"/>
            <a:ext cx="56682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2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164600" y="315700"/>
            <a:ext cx="5400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SOCIAL ENGINEERING</a:t>
            </a:r>
            <a:endParaRPr sz="36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360050" y="1170750"/>
            <a:ext cx="8548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The art of gaining </a:t>
            </a: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unauthorized</a:t>
            </a: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access to buildings &amp; systems through the exploitation of human psychology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Targets the weakest link in a security model/system - the human element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The term was popularized by </a:t>
            </a:r>
            <a:r>
              <a:rPr lang="en" sz="24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Kevin Mitnick</a:t>
            </a:r>
            <a:endParaRPr sz="24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/>
        </p:nvSpPr>
        <p:spPr>
          <a:xfrm>
            <a:off x="164600" y="80250"/>
            <a:ext cx="56682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2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164600" y="147050"/>
            <a:ext cx="5400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Types of SE Attacks</a:t>
            </a:r>
            <a:endParaRPr sz="36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369400" y="936525"/>
            <a:ext cx="8548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Phishing *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Vishing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Smishing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Sextortion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Insider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Phony recruiters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/>
        </p:nvSpPr>
        <p:spPr>
          <a:xfrm>
            <a:off x="164600" y="80250"/>
            <a:ext cx="56682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2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164600" y="315700"/>
            <a:ext cx="5400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Vishing</a:t>
            </a:r>
            <a:endParaRPr sz="36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360050" y="1170750"/>
            <a:ext cx="8548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Attacker calls the target and pretends to be from Microsoft or from the target’s company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Attacker claims the victim’s computer has been infected with malware and has the solution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Attacker directs the victim to perform certain operations on the computer </a:t>
            </a: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in order</a:t>
            </a: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to grant the attacker access</a:t>
            </a:r>
            <a:endParaRPr sz="24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/>
        </p:nvSpPr>
        <p:spPr>
          <a:xfrm>
            <a:off x="164600" y="80250"/>
            <a:ext cx="56682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2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/>
        </p:nvSpPr>
        <p:spPr>
          <a:xfrm>
            <a:off x="164600" y="315700"/>
            <a:ext cx="5400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Smishing</a:t>
            </a:r>
            <a:endParaRPr sz="36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360050" y="1170750"/>
            <a:ext cx="8548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Attacker uses text messages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The text will contain either a link or a phone number that can be used to lure the victim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/>
        </p:nvSpPr>
        <p:spPr>
          <a:xfrm>
            <a:off x="164600" y="80250"/>
            <a:ext cx="56682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2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/>
        </p:nvSpPr>
        <p:spPr>
          <a:xfrm>
            <a:off x="164600" y="315700"/>
            <a:ext cx="5400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Sextortion</a:t>
            </a:r>
            <a:endParaRPr sz="36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360050" y="1170750"/>
            <a:ext cx="8548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Attacker poses as a potential sex partner and lures the victim to share compromising videos or pictures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The videos/photos are then used to blackmail the victim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Senior officials or top executives are often targets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/>
        </p:nvSpPr>
        <p:spPr>
          <a:xfrm>
            <a:off x="164600" y="80250"/>
            <a:ext cx="56682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2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164600" y="315700"/>
            <a:ext cx="5400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Insider</a:t>
            </a:r>
            <a:endParaRPr sz="36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360050" y="1170750"/>
            <a:ext cx="8548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Attacker infiltrates a company through a job offer or connects with a disgruntled employee of the target company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164600" y="80250"/>
            <a:ext cx="56682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2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 txBox="1"/>
          <p:nvPr/>
        </p:nvSpPr>
        <p:spPr>
          <a:xfrm>
            <a:off x="164600" y="315700"/>
            <a:ext cx="5400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Phony Recruiters</a:t>
            </a:r>
            <a:endParaRPr sz="36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360050" y="1170750"/>
            <a:ext cx="8548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Attacker pretends to be a </a:t>
            </a: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headhunter</a:t>
            </a: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and lures the victim to provide confidential data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Attacker can get enough data to figure out who to attack in the company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/>
        </p:nvSpPr>
        <p:spPr>
          <a:xfrm>
            <a:off x="164600" y="80250"/>
            <a:ext cx="56682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2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164600" y="315700"/>
            <a:ext cx="5400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Prevention</a:t>
            </a:r>
            <a:endParaRPr sz="36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360050" y="1170750"/>
            <a:ext cx="8548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Vigilance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➢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Training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Char char="●"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Social </a:t>
            </a: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engineering</a:t>
            </a: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attacks rely on </a:t>
            </a:r>
            <a:r>
              <a:rPr lang="en" sz="24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fear</a:t>
            </a: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and </a:t>
            </a:r>
            <a:r>
              <a:rPr lang="en" sz="24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curiosity</a:t>
            </a:r>
            <a:endParaRPr sz="24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