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2" roundtripDataSignature="AMtx7mhZuHr7Lg+zb9UHEgXw4JX8sJbL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ustomXml" Target="../customXml/item1.xml"/><Relationship Id="rId3" Type="http://schemas.openxmlformats.org/officeDocument/2006/relationships/presProps" Target="presProps.xml"/><Relationship Id="rId12" Type="http://customschemas.google.com/relationships/presentationmetadata" Target="metadata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11" Type="http://schemas.openxmlformats.org/officeDocument/2006/relationships/slide" Target="slides/slide6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15" Type="http://schemas.openxmlformats.org/officeDocument/2006/relationships/customXml" Target="../customXml/item3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ae16bda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24ae16bda1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ae16bda1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4ae16bda1b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82e65b8f23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282e65b8f23_1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15"/>
          <p:cNvSpPr txBox="1"/>
          <p:nvPr>
            <p:ph type="ctrTitle"/>
          </p:nvPr>
        </p:nvSpPr>
        <p:spPr>
          <a:xfrm>
            <a:off x="762000" y="3200400"/>
            <a:ext cx="75438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Impact"/>
              <a:buNone/>
              <a:defRPr sz="8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" type="subTitle"/>
          </p:nvPr>
        </p:nvSpPr>
        <p:spPr>
          <a:xfrm>
            <a:off x="762000" y="47244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dk2"/>
                </a:solidFill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" name="Google Shape;17;p15"/>
          <p:cNvSpPr txBox="1"/>
          <p:nvPr>
            <p:ph idx="10" type="dt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1" type="ftr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2" type="sldNum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15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4"/>
          <p:cNvSpPr txBox="1"/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" type="body"/>
          </p:nvPr>
        </p:nvSpPr>
        <p:spPr>
          <a:xfrm rot="5400000">
            <a:off x="2590800" y="-990600"/>
            <a:ext cx="3886200" cy="7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0" type="dt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1" type="ftr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2" type="sldNum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/>
          <p:nvPr>
            <p:ph type="title"/>
          </p:nvPr>
        </p:nvSpPr>
        <p:spPr>
          <a:xfrm rot="5400000">
            <a:off x="-1028699" y="2476500"/>
            <a:ext cx="5410199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" type="body"/>
          </p:nvPr>
        </p:nvSpPr>
        <p:spPr>
          <a:xfrm rot="5400000">
            <a:off x="3009900" y="266701"/>
            <a:ext cx="487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0" type="dt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5"/>
          <p:cNvSpPr txBox="1"/>
          <p:nvPr>
            <p:ph idx="11" type="ftr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5"/>
          <p:cNvSpPr txBox="1"/>
          <p:nvPr>
            <p:ph idx="12" type="sldNum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" name="Google Shape;29;p17"/>
          <p:cNvSpPr txBox="1"/>
          <p:nvPr>
            <p:ph type="title"/>
          </p:nvPr>
        </p:nvSpPr>
        <p:spPr>
          <a:xfrm>
            <a:off x="762000" y="3276600"/>
            <a:ext cx="75438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Impact"/>
              <a:buNone/>
              <a:defRPr b="0" sz="5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762000" y="49530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7"/>
          <p:cNvSpPr txBox="1"/>
          <p:nvPr>
            <p:ph idx="10" type="dt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1" type="ftr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2" type="sldNum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/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" type="body"/>
          </p:nvPr>
        </p:nvSpPr>
        <p:spPr>
          <a:xfrm>
            <a:off x="762000" y="609601"/>
            <a:ext cx="3657600" cy="3767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18"/>
          <p:cNvSpPr txBox="1"/>
          <p:nvPr>
            <p:ph idx="2" type="body"/>
          </p:nvPr>
        </p:nvSpPr>
        <p:spPr>
          <a:xfrm>
            <a:off x="4648200" y="609601"/>
            <a:ext cx="3657600" cy="3767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39" name="Google Shape;39;p18"/>
          <p:cNvSpPr txBox="1"/>
          <p:nvPr>
            <p:ph idx="10" type="dt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1" type="ftr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2" type="sldNum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9"/>
          <p:cNvSpPr txBox="1"/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Impact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" type="body"/>
          </p:nvPr>
        </p:nvSpPr>
        <p:spPr>
          <a:xfrm>
            <a:off x="758952" y="609600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0" sz="2800">
                <a:latin typeface="Impact"/>
                <a:ea typeface="Impact"/>
                <a:cs typeface="Impact"/>
                <a:sym typeface="Impact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9"/>
          <p:cNvSpPr txBox="1"/>
          <p:nvPr>
            <p:ph idx="2" type="body"/>
          </p:nvPr>
        </p:nvSpPr>
        <p:spPr>
          <a:xfrm>
            <a:off x="758952" y="1329264"/>
            <a:ext cx="36576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9"/>
          <p:cNvSpPr txBox="1"/>
          <p:nvPr>
            <p:ph idx="3" type="body"/>
          </p:nvPr>
        </p:nvSpPr>
        <p:spPr>
          <a:xfrm>
            <a:off x="4645152" y="609600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0" sz="2800">
                <a:latin typeface="Impact"/>
                <a:ea typeface="Impact"/>
                <a:cs typeface="Impact"/>
                <a:sym typeface="Impact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9"/>
          <p:cNvSpPr txBox="1"/>
          <p:nvPr>
            <p:ph idx="4" type="body"/>
          </p:nvPr>
        </p:nvSpPr>
        <p:spPr>
          <a:xfrm>
            <a:off x="4645152" y="1329264"/>
            <a:ext cx="36576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19"/>
          <p:cNvSpPr txBox="1"/>
          <p:nvPr>
            <p:ph idx="10" type="dt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1" type="ftr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2" type="sldNum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1" name="Google Shape;51;p19"/>
          <p:cNvCxnSpPr/>
          <p:nvPr/>
        </p:nvCxnSpPr>
        <p:spPr>
          <a:xfrm>
            <a:off x="758952" y="1249362"/>
            <a:ext cx="3657600" cy="1588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" name="Google Shape;52;p19"/>
          <p:cNvCxnSpPr/>
          <p:nvPr/>
        </p:nvCxnSpPr>
        <p:spPr>
          <a:xfrm>
            <a:off x="4645152" y="1249362"/>
            <a:ext cx="3657600" cy="1588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/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0" type="dt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idx="10" type="dt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1" type="ftr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2" type="sldNum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"/>
          <p:cNvSpPr txBox="1"/>
          <p:nvPr>
            <p:ph type="title"/>
          </p:nvPr>
        </p:nvSpPr>
        <p:spPr>
          <a:xfrm>
            <a:off x="762000" y="4572000"/>
            <a:ext cx="678484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Impact"/>
              <a:buNone/>
              <a:defRPr b="0"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3710866" y="457200"/>
            <a:ext cx="4594934" cy="411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68300" lvl="1" marL="914400" algn="l">
              <a:spcBef>
                <a:spcPts val="440"/>
              </a:spcBef>
              <a:spcAft>
                <a:spcPts val="0"/>
              </a:spcAft>
              <a:buSzPts val="2200"/>
              <a:buChar char="•"/>
              <a:defRPr sz="22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22"/>
          <p:cNvSpPr txBox="1"/>
          <p:nvPr>
            <p:ph idx="2" type="body"/>
          </p:nvPr>
        </p:nvSpPr>
        <p:spPr>
          <a:xfrm>
            <a:off x="762001" y="457200"/>
            <a:ext cx="267365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22"/>
          <p:cNvSpPr txBox="1"/>
          <p:nvPr>
            <p:ph idx="10" type="dt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1" type="ftr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2"/>
          <p:cNvSpPr txBox="1"/>
          <p:nvPr>
            <p:ph idx="12" type="sldNum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9" name="Google Shape;69;p22"/>
          <p:cNvCxnSpPr/>
          <p:nvPr/>
        </p:nvCxnSpPr>
        <p:spPr>
          <a:xfrm rot="5400000">
            <a:off x="1677194" y="2514600"/>
            <a:ext cx="3810000" cy="1588"/>
          </a:xfrm>
          <a:prstGeom prst="straightConnector1">
            <a:avLst/>
          </a:prstGeom>
          <a:noFill/>
          <a:ln cap="flat" cmpd="sng" w="15875">
            <a:solidFill>
              <a:srgbClr val="97979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3"/>
          <p:cNvSpPr txBox="1"/>
          <p:nvPr>
            <p:ph type="title"/>
          </p:nvPr>
        </p:nvSpPr>
        <p:spPr>
          <a:xfrm>
            <a:off x="758952" y="4572000"/>
            <a:ext cx="678484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Impact"/>
              <a:buNone/>
              <a:defRPr b="0"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/>
          <p:nvPr>
            <p:ph idx="2" type="pic"/>
          </p:nvPr>
        </p:nvSpPr>
        <p:spPr>
          <a:xfrm>
            <a:off x="777240" y="457200"/>
            <a:ext cx="7543800" cy="289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23"/>
          <p:cNvSpPr txBox="1"/>
          <p:nvPr>
            <p:ph idx="1" type="body"/>
          </p:nvPr>
        </p:nvSpPr>
        <p:spPr>
          <a:xfrm>
            <a:off x="850392" y="3505200"/>
            <a:ext cx="7391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23"/>
          <p:cNvSpPr txBox="1"/>
          <p:nvPr>
            <p:ph idx="10" type="dt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1" type="ftr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2" type="sldNum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Impact"/>
              <a:buNone/>
              <a:defRPr b="0" i="0" sz="54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4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14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ctrTitle"/>
          </p:nvPr>
        </p:nvSpPr>
        <p:spPr>
          <a:xfrm>
            <a:off x="762000" y="3200400"/>
            <a:ext cx="7543800" cy="14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Impact"/>
              <a:buNone/>
            </a:pPr>
            <a:r>
              <a:rPr lang="en-US" sz="4800"/>
              <a:t>Cypress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Impact"/>
              <a:buNone/>
            </a:pPr>
            <a:r>
              <a:rPr lang="en-US" sz="3000"/>
              <a:t>NextGen Automation Framework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ae16bda1b_0_0"/>
          <p:cNvSpPr txBox="1"/>
          <p:nvPr>
            <p:ph type="title"/>
          </p:nvPr>
        </p:nvSpPr>
        <p:spPr>
          <a:xfrm>
            <a:off x="772394" y="438411"/>
            <a:ext cx="75333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Impact"/>
              <a:buNone/>
            </a:pPr>
            <a:r>
              <a:rPr lang="en-US" sz="4800"/>
              <a:t>Cypress Introduction</a:t>
            </a:r>
            <a:endParaRPr sz="4800"/>
          </a:p>
        </p:txBody>
      </p:sp>
      <p:sp>
        <p:nvSpPr>
          <p:cNvPr id="99" name="Google Shape;99;g24ae16bda1b_0_0"/>
          <p:cNvSpPr txBox="1"/>
          <p:nvPr>
            <p:ph idx="1" type="body"/>
          </p:nvPr>
        </p:nvSpPr>
        <p:spPr>
          <a:xfrm>
            <a:off x="762000" y="1788200"/>
            <a:ext cx="7533300" cy="4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generation frontend automation testing tool for modern web applications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existing tools like, Selenium WebDriver, Protractor, WebDriverIO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Cypress?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Cypress is different from other tools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Cypress addresses the key pain points developers and QA engineers face when testing modern applications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ae16bda1b_0_53"/>
          <p:cNvSpPr txBox="1"/>
          <p:nvPr>
            <p:ph type="title"/>
          </p:nvPr>
        </p:nvSpPr>
        <p:spPr>
          <a:xfrm>
            <a:off x="772394" y="438411"/>
            <a:ext cx="75333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Impact"/>
              <a:buNone/>
            </a:pPr>
            <a:r>
              <a:rPr lang="en-US" sz="4800"/>
              <a:t>Cypress Features</a:t>
            </a:r>
            <a:endParaRPr sz="4800"/>
          </a:p>
        </p:txBody>
      </p:sp>
      <p:sp>
        <p:nvSpPr>
          <p:cNvPr id="105" name="Google Shape;105;g24ae16bda1b_0_53"/>
          <p:cNvSpPr txBox="1"/>
          <p:nvPr>
            <p:ph idx="1" type="body"/>
          </p:nvPr>
        </p:nvSpPr>
        <p:spPr>
          <a:xfrm>
            <a:off x="762000" y="1788200"/>
            <a:ext cx="7533300" cy="4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Automatic Waiting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Debuggability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Supports multiple types of testing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Travel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Traffic Control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 Orchestration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Flake Detection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https://docs.cypress.io/guides/overview/why-cypress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type="title"/>
          </p:nvPr>
        </p:nvSpPr>
        <p:spPr>
          <a:xfrm>
            <a:off x="772394" y="438411"/>
            <a:ext cx="6781800" cy="9869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Impact"/>
              <a:buNone/>
            </a:pPr>
            <a:r>
              <a:rPr lang="en-US"/>
              <a:t>WebDriver Architecture</a:t>
            </a:r>
            <a:endParaRPr/>
          </a:p>
        </p:txBody>
      </p:sp>
      <p:pic>
        <p:nvPicPr>
          <p:cNvPr descr="AA002733.png" id="111" name="Google Shape;111;p2"/>
          <p:cNvPicPr preferRelativeResize="0"/>
          <p:nvPr/>
        </p:nvPicPr>
        <p:blipFill rotWithShape="1">
          <a:blip r:embed="rId3">
            <a:alphaModFix/>
          </a:blip>
          <a:srcRect b="-412744" l="-20454" r="-305840" t="3"/>
          <a:stretch/>
        </p:blipFill>
        <p:spPr>
          <a:xfrm>
            <a:off x="6561769" y="657694"/>
            <a:ext cx="7543800" cy="426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80677"/>
            <a:ext cx="9144002" cy="435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82e65b8f23_1_18"/>
          <p:cNvSpPr txBox="1"/>
          <p:nvPr>
            <p:ph type="title"/>
          </p:nvPr>
        </p:nvSpPr>
        <p:spPr>
          <a:xfrm>
            <a:off x="772394" y="438411"/>
            <a:ext cx="75333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Impact"/>
              <a:buNone/>
            </a:pPr>
            <a:r>
              <a:rPr lang="en-US"/>
              <a:t>Cypress Architecture</a:t>
            </a:r>
            <a:endParaRPr sz="4800"/>
          </a:p>
        </p:txBody>
      </p:sp>
      <p:grpSp>
        <p:nvGrpSpPr>
          <p:cNvPr id="118" name="Google Shape;118;g282e65b8f23_1_18"/>
          <p:cNvGrpSpPr/>
          <p:nvPr/>
        </p:nvGrpSpPr>
        <p:grpSpPr>
          <a:xfrm>
            <a:off x="84250" y="1738350"/>
            <a:ext cx="8490800" cy="4034525"/>
            <a:chOff x="84250" y="1738350"/>
            <a:chExt cx="8490800" cy="4034525"/>
          </a:xfrm>
        </p:grpSpPr>
        <p:sp>
          <p:nvSpPr>
            <p:cNvPr id="119" name="Google Shape;119;g282e65b8f23_1_18"/>
            <p:cNvSpPr/>
            <p:nvPr/>
          </p:nvSpPr>
          <p:spPr>
            <a:xfrm>
              <a:off x="3613350" y="2359775"/>
              <a:ext cx="4961700" cy="34131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0" name="Google Shape;120;g282e65b8f23_1_18"/>
            <p:cNvSpPr/>
            <p:nvPr/>
          </p:nvSpPr>
          <p:spPr>
            <a:xfrm>
              <a:off x="3833425" y="2578175"/>
              <a:ext cx="1349700" cy="2976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1" name="Google Shape;121;g282e65b8f23_1_18"/>
            <p:cNvSpPr/>
            <p:nvPr/>
          </p:nvSpPr>
          <p:spPr>
            <a:xfrm>
              <a:off x="5423075" y="2578175"/>
              <a:ext cx="2882700" cy="2976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2" name="Google Shape;122;g282e65b8f23_1_18"/>
            <p:cNvSpPr/>
            <p:nvPr/>
          </p:nvSpPr>
          <p:spPr>
            <a:xfrm>
              <a:off x="1046300" y="2359775"/>
              <a:ext cx="2001600" cy="34131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" name="Google Shape;123;g282e65b8f23_1_18"/>
            <p:cNvSpPr/>
            <p:nvPr/>
          </p:nvSpPr>
          <p:spPr>
            <a:xfrm>
              <a:off x="1489850" y="4498250"/>
              <a:ext cx="1114500" cy="811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4" name="Google Shape;124;g282e65b8f23_1_18"/>
            <p:cNvSpPr txBox="1"/>
            <p:nvPr/>
          </p:nvSpPr>
          <p:spPr>
            <a:xfrm>
              <a:off x="1587650" y="1917450"/>
              <a:ext cx="918900" cy="32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NodeJS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5" name="Google Shape;125;g282e65b8f23_1_18"/>
            <p:cNvSpPr txBox="1"/>
            <p:nvPr/>
          </p:nvSpPr>
          <p:spPr>
            <a:xfrm>
              <a:off x="1587650" y="2578175"/>
              <a:ext cx="918900" cy="32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Cypress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6" name="Google Shape;126;g282e65b8f23_1_18"/>
            <p:cNvSpPr txBox="1"/>
            <p:nvPr/>
          </p:nvSpPr>
          <p:spPr>
            <a:xfrm>
              <a:off x="1713800" y="4626775"/>
              <a:ext cx="666600" cy="32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Proxy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7" name="Google Shape;127;g282e65b8f23_1_18"/>
            <p:cNvSpPr txBox="1"/>
            <p:nvPr/>
          </p:nvSpPr>
          <p:spPr>
            <a:xfrm>
              <a:off x="4048825" y="2783700"/>
              <a:ext cx="918900" cy="64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Tests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(iframe)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" name="Google Shape;128;g282e65b8f23_1_18"/>
            <p:cNvSpPr txBox="1"/>
            <p:nvPr/>
          </p:nvSpPr>
          <p:spPr>
            <a:xfrm>
              <a:off x="5718200" y="2904875"/>
              <a:ext cx="2330100" cy="104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App (iframe)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DOM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Local Storage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9" name="Google Shape;129;g282e65b8f23_1_18"/>
            <p:cNvSpPr txBox="1"/>
            <p:nvPr/>
          </p:nvSpPr>
          <p:spPr>
            <a:xfrm>
              <a:off x="4048825" y="1738350"/>
              <a:ext cx="3999600" cy="50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457200" lvl="0" marL="13716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Browser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9144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Using same domain with proxy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0" name="Google Shape;130;g282e65b8f23_1_18"/>
            <p:cNvSpPr/>
            <p:nvPr/>
          </p:nvSpPr>
          <p:spPr>
            <a:xfrm>
              <a:off x="84250" y="4008350"/>
              <a:ext cx="612000" cy="811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Web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Times New Roman"/>
                  <a:ea typeface="Times New Roman"/>
                  <a:cs typeface="Times New Roman"/>
                  <a:sym typeface="Times New Roman"/>
                </a:rPr>
                <a:t>OS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1" name="Google Shape;131;g282e65b8f23_1_18"/>
            <p:cNvSpPr/>
            <p:nvPr/>
          </p:nvSpPr>
          <p:spPr>
            <a:xfrm>
              <a:off x="2823275" y="2960225"/>
              <a:ext cx="918900" cy="115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2" name="Google Shape;132;g282e65b8f23_1_18"/>
            <p:cNvSpPr/>
            <p:nvPr/>
          </p:nvSpPr>
          <p:spPr>
            <a:xfrm rot="10800000">
              <a:off x="2823275" y="3313200"/>
              <a:ext cx="918900" cy="115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3" name="Google Shape;133;g282e65b8f23_1_18"/>
            <p:cNvSpPr/>
            <p:nvPr/>
          </p:nvSpPr>
          <p:spPr>
            <a:xfrm>
              <a:off x="605075" y="4145375"/>
              <a:ext cx="756300" cy="115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" name="Google Shape;134;g282e65b8f23_1_18"/>
            <p:cNvSpPr/>
            <p:nvPr/>
          </p:nvSpPr>
          <p:spPr>
            <a:xfrm rot="10800000">
              <a:off x="605075" y="4498250"/>
              <a:ext cx="756300" cy="115800"/>
            </a:xfrm>
            <a:prstGeom prst="rightArrow">
              <a:avLst>
                <a:gd fmla="val 41926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 txBox="1"/>
          <p:nvPr>
            <p:ph type="title"/>
          </p:nvPr>
        </p:nvSpPr>
        <p:spPr>
          <a:xfrm>
            <a:off x="772394" y="438411"/>
            <a:ext cx="7533406" cy="9869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Impact"/>
              <a:buNone/>
            </a:pPr>
            <a:r>
              <a:rPr lang="en-US" sz="4800"/>
              <a:t>Cypress vs Selenium</a:t>
            </a:r>
            <a:endParaRPr sz="4800"/>
          </a:p>
        </p:txBody>
      </p:sp>
      <p:sp>
        <p:nvSpPr>
          <p:cNvPr id="140" name="Google Shape;140;p13"/>
          <p:cNvSpPr txBox="1"/>
          <p:nvPr>
            <p:ph idx="1" type="body"/>
          </p:nvPr>
        </p:nvSpPr>
        <p:spPr>
          <a:xfrm>
            <a:off x="762000" y="1788200"/>
            <a:ext cx="3767700" cy="4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Pros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Framework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 (Uses JavaScript)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Stable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programming knowledge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APIs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Mock APIs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/>
          </a:p>
        </p:txBody>
      </p:sp>
      <p:sp>
        <p:nvSpPr>
          <p:cNvPr id="141" name="Google Shape;141;p13"/>
          <p:cNvSpPr txBox="1"/>
          <p:nvPr>
            <p:ph idx="1" type="body"/>
          </p:nvPr>
        </p:nvSpPr>
        <p:spPr>
          <a:xfrm>
            <a:off x="4685750" y="1788200"/>
            <a:ext cx="3767700" cy="4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IE and Safari not supported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Asynchronous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Mobile App Automation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domain and single tab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friendly with iframes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wsprint">
  <a:themeElements>
    <a:clrScheme name="NewsPrint">
      <a:dk1>
        <a:srgbClr val="000000"/>
      </a:dk1>
      <a:lt1>
        <a:srgbClr val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  <SharedWithUsers xmlns="92e4be8c-5aca-45ec-8e17-deab1f90d7c8">
      <UserInfo>
        <DisplayName/>
        <AccountId xsi:nil="true"/>
        <AccountType/>
      </UserInfo>
    </SharedWithUsers>
    <MediaLengthInSeconds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FC43943D-070D-4998-9F96-F152982F5FBC}"/>
</file>

<file path=customXml/itemProps2.xml><?xml version="1.0" encoding="utf-8"?>
<ds:datastoreItem xmlns:ds="http://schemas.openxmlformats.org/officeDocument/2006/customXml" ds:itemID="{A9FBCEC2-A872-4F88-AE15-291B37C4AD38}"/>
</file>

<file path=customXml/itemProps3.xml><?xml version="1.0" encoding="utf-8"?>
<ds:datastoreItem xmlns:ds="http://schemas.openxmlformats.org/officeDocument/2006/customXml" ds:itemID="{7BBD23B0-35B5-40FB-BFF8-A9DCBA250773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Anil Tomar</dc:creator>
  <dcterms:created xsi:type="dcterms:W3CDTF">2018-04-20T04:26:40Z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  <property fmtid="{D5CDD505-2E9C-101B-9397-08002B2CF9AE}" pid="3" name="Order">
    <vt:r8>17557600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