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2" r:id="rId2"/>
    <p:sldId id="304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2" r:id="rId18"/>
    <p:sldId id="297" r:id="rId19"/>
    <p:sldId id="298" r:id="rId20"/>
    <p:sldId id="300" r:id="rId21"/>
    <p:sldId id="301" r:id="rId22"/>
    <p:sldId id="30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7507B5-ECE8-4710-856D-70D432FF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" y="0"/>
            <a:ext cx="12169132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EBC9FED-3185-4238-B99D-A01BDFA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34" y="218114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</p:spTree>
    <p:extLst>
      <p:ext uri="{BB962C8B-B14F-4D97-AF65-F5344CB8AC3E}">
        <p14:creationId xmlns:p14="http://schemas.microsoft.com/office/powerpoint/2010/main" val="391167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pPr algn="just"/>
            <a:r>
              <a:rPr lang="en-US" dirty="0"/>
              <a:t> </a:t>
            </a:r>
            <a:r>
              <a:rPr lang="en-US" sz="7200" dirty="0">
                <a:solidFill>
                  <a:srgbClr val="C00000"/>
                </a:solidFill>
                <a:highlight>
                  <a:srgbClr val="000000"/>
                </a:highlight>
              </a:rPr>
              <a:t>B : Ok, from where?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0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Ok, from where?</a:t>
            </a:r>
          </a:p>
          <a:p>
            <a:pPr algn="just"/>
            <a:r>
              <a:rPr lang="en-US" dirty="0"/>
              <a:t> </a:t>
            </a:r>
            <a:r>
              <a:rPr lang="en-US" sz="6600" dirty="0">
                <a:solidFill>
                  <a:srgbClr val="00B050"/>
                </a:solidFill>
                <a:highlight>
                  <a:srgbClr val="000000"/>
                </a:highlight>
              </a:rPr>
              <a:t>A : From the sales records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Ok, from where?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From the sales records</a:t>
            </a:r>
          </a:p>
          <a:p>
            <a:pPr algn="just"/>
            <a:r>
              <a:rPr lang="en-US" dirty="0"/>
              <a:t> </a:t>
            </a:r>
            <a:r>
              <a:rPr lang="en-US" sz="6500" dirty="0">
                <a:solidFill>
                  <a:srgbClr val="C00000"/>
                </a:solidFill>
                <a:highlight>
                  <a:srgbClr val="000000"/>
                </a:highlight>
              </a:rPr>
              <a:t>B : Oh, ok, what should I do with the email that I have picked?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0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Ok, from where?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From the sales records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Oh, ok, what should I do with the email that I have picked?</a:t>
            </a:r>
          </a:p>
          <a:p>
            <a:pPr algn="just"/>
            <a:r>
              <a:rPr lang="en-US" sz="7100" dirty="0">
                <a:solidFill>
                  <a:srgbClr val="00B050"/>
                </a:solidFill>
                <a:highlight>
                  <a:srgbClr val="000000"/>
                </a:highlight>
              </a:rPr>
              <a:t> A : Write it in priority records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0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Ok, from where?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From the sales records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Oh, ok, what should I do with the email that I have picked?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Write it in priority records</a:t>
            </a:r>
          </a:p>
          <a:p>
            <a:pPr algn="just"/>
            <a:r>
              <a:rPr lang="en-US" dirty="0"/>
              <a:t> </a:t>
            </a:r>
            <a:r>
              <a:rPr lang="en-US" sz="7100" dirty="0">
                <a:solidFill>
                  <a:srgbClr val="C00000"/>
                </a:solidFill>
                <a:highlight>
                  <a:srgbClr val="000000"/>
                </a:highlight>
              </a:rPr>
              <a:t>B : That’s it? That’s all your job?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After every 8 hours, pick the email of the costumer with maximum sales.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Ok, from where?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From the sales records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Oh, ok, what should I do with the email that I have picked?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Write it in priority records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That’s all your job?</a:t>
            </a:r>
          </a:p>
          <a:p>
            <a:pPr algn="just"/>
            <a:r>
              <a:rPr lang="en-US" dirty="0"/>
              <a:t> </a:t>
            </a:r>
            <a:r>
              <a:rPr lang="en-US" sz="10300" dirty="0">
                <a:solidFill>
                  <a:srgbClr val="00B050"/>
                </a:solidFill>
                <a:highlight>
                  <a:srgbClr val="000000"/>
                </a:highlight>
              </a:rPr>
              <a:t>A : (So relaxed) Yes.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4393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A leaves and later that day, receives a call from B </a:t>
            </a:r>
            <a:r>
              <a:rPr lang="en-US" sz="3200" dirty="0">
                <a:solidFill>
                  <a:srgbClr val="C00000"/>
                </a:solidFill>
                <a:highlight>
                  <a:srgbClr val="000000"/>
                </a:highlight>
              </a:rPr>
              <a:t>( I don’t really know what to do… Can you tell me step by step what to do? I have sales records with me having all the records for the last 8 hours)</a:t>
            </a:r>
            <a:endParaRPr lang="en-US" dirty="0">
              <a:solidFill>
                <a:srgbClr val="C0000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42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A leaves and later that day, receives a call from B </a:t>
            </a:r>
            <a:r>
              <a:rPr lang="en-US" sz="2000" dirty="0">
                <a:solidFill>
                  <a:srgbClr val="C00000"/>
                </a:solidFill>
              </a:rPr>
              <a:t>( I don’t really know what to do… Can you tell me step by step what to do? I have sales records with me having all the records for the last 8 hours)</a:t>
            </a:r>
            <a:endParaRPr lang="en-US" sz="1600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 </a:t>
            </a:r>
            <a:r>
              <a:rPr lang="en-US" sz="2800" dirty="0">
                <a:solidFill>
                  <a:srgbClr val="00B050"/>
                </a:solidFill>
                <a:highlight>
                  <a:srgbClr val="000000"/>
                </a:highlight>
              </a:rPr>
              <a:t>A 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Start from the first record and focus just on sales column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Go to each next record and find the record with maximum sales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If there are more than 1 records with maximum sales then pick the first one from top to bottom and ignore the rest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Focus on the email column of the record you found in step 3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See the email address and write it in the priority records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  <a:highlight>
                  <a:srgbClr val="000000"/>
                </a:highlight>
              </a:rPr>
              <a:t> Repeat steps 1-to-5 for every 8 hours</a:t>
            </a:r>
          </a:p>
        </p:txBody>
      </p:sp>
    </p:spTree>
    <p:extLst>
      <p:ext uri="{BB962C8B-B14F-4D97-AF65-F5344CB8AC3E}">
        <p14:creationId xmlns:p14="http://schemas.microsoft.com/office/powerpoint/2010/main" val="417844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A17559-C16F-46B6-AFDA-B25185229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8" y="1162348"/>
            <a:ext cx="5595456" cy="5446529"/>
          </a:xfrm>
        </p:spPr>
      </p:pic>
    </p:spTree>
    <p:extLst>
      <p:ext uri="{BB962C8B-B14F-4D97-AF65-F5344CB8AC3E}">
        <p14:creationId xmlns:p14="http://schemas.microsoft.com/office/powerpoint/2010/main" val="364568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C1D33F-92C0-4C06-BEA4-703867E96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36" y="1094070"/>
            <a:ext cx="4530054" cy="5694926"/>
          </a:xfrm>
        </p:spPr>
      </p:pic>
    </p:spTree>
    <p:extLst>
      <p:ext uri="{BB962C8B-B14F-4D97-AF65-F5344CB8AC3E}">
        <p14:creationId xmlns:p14="http://schemas.microsoft.com/office/powerpoint/2010/main" val="343250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6600" dirty="0"/>
              <a:t>Let say you are </a:t>
            </a:r>
            <a:r>
              <a:rPr lang="en-US" sz="6600" dirty="0">
                <a:solidFill>
                  <a:srgbClr val="00B050"/>
                </a:solidFill>
              </a:rPr>
              <a:t>A</a:t>
            </a:r>
            <a:r>
              <a:rPr lang="en-US" sz="6600" dirty="0"/>
              <a:t> and your friend is </a:t>
            </a:r>
            <a:r>
              <a:rPr lang="en-US" sz="6600" dirty="0">
                <a:solidFill>
                  <a:srgbClr val="C00000"/>
                </a:solidFill>
              </a:rPr>
              <a:t>B (who is always willing to help you)</a:t>
            </a:r>
            <a:r>
              <a:rPr lang="en-US" sz="6600" dirty="0"/>
              <a:t>.</a:t>
            </a: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7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29841-2DB3-41C7-8BA2-EE8C4608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63"/>
            <a:ext cx="10515600" cy="52211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Search Minimum:  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searchMinFromList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L,n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 err="1"/>
              <a:t>minValue</a:t>
            </a:r>
            <a:r>
              <a:rPr lang="en-US" sz="2300" dirty="0"/>
              <a:t> = L[1]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/>
              <a:t>idx</a:t>
            </a:r>
            <a:r>
              <a:rPr lang="en-US" sz="2300" dirty="0"/>
              <a:t> = 1</a:t>
            </a:r>
          </a:p>
          <a:p>
            <a:pPr marL="0" indent="0">
              <a:buNone/>
            </a:pPr>
            <a:r>
              <a:rPr lang="en-US" sz="2300" dirty="0"/>
              <a:t>	counter = 2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>
                <a:highlight>
                  <a:srgbClr val="00FFFF"/>
                </a:highlight>
              </a:rPr>
              <a:t>while (counter &lt;= n)</a:t>
            </a:r>
          </a:p>
          <a:p>
            <a:pPr marL="0" indent="0">
              <a:buNone/>
            </a:pPr>
            <a:r>
              <a:rPr lang="en-US" sz="2300" dirty="0"/>
              <a:t>		v = L[counter]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>
                <a:highlight>
                  <a:srgbClr val="C0C0C0"/>
                </a:highlight>
              </a:rPr>
              <a:t>if ( v &lt; </a:t>
            </a:r>
            <a:r>
              <a:rPr lang="en-US" sz="2300" dirty="0" err="1">
                <a:highlight>
                  <a:srgbClr val="C0C0C0"/>
                </a:highlight>
              </a:rPr>
              <a:t>minValue</a:t>
            </a:r>
            <a:r>
              <a:rPr lang="en-US" sz="2300" dirty="0">
                <a:highlight>
                  <a:srgbClr val="C0C0C0"/>
                </a:highlight>
              </a:rPr>
              <a:t> )</a:t>
            </a:r>
          </a:p>
          <a:p>
            <a:pPr marL="0" indent="0">
              <a:buNone/>
            </a:pPr>
            <a:r>
              <a:rPr lang="en-US" sz="2300" dirty="0"/>
              <a:t>			</a:t>
            </a:r>
            <a:r>
              <a:rPr lang="en-US" sz="2300" dirty="0" err="1"/>
              <a:t>minValue</a:t>
            </a:r>
            <a:r>
              <a:rPr lang="en-US" sz="2300" dirty="0"/>
              <a:t> = v</a:t>
            </a:r>
          </a:p>
          <a:p>
            <a:pPr marL="0" indent="0">
              <a:buNone/>
            </a:pPr>
            <a:r>
              <a:rPr lang="en-US" sz="2300" dirty="0"/>
              <a:t>			</a:t>
            </a:r>
            <a:r>
              <a:rPr lang="en-US" sz="2300" dirty="0" err="1"/>
              <a:t>idx</a:t>
            </a:r>
            <a:r>
              <a:rPr lang="en-US" sz="2300" dirty="0"/>
              <a:t> = counter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>
                <a:highlight>
                  <a:srgbClr val="C0C0C0"/>
                </a:highlight>
              </a:rPr>
              <a:t>else</a:t>
            </a:r>
          </a:p>
          <a:p>
            <a:pPr marL="0" indent="0">
              <a:buNone/>
            </a:pPr>
            <a:r>
              <a:rPr lang="en-US" sz="2300" dirty="0"/>
              <a:t>			pass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 err="1">
                <a:highlight>
                  <a:srgbClr val="C0C0C0"/>
                </a:highlight>
              </a:rPr>
              <a:t>endIF</a:t>
            </a:r>
            <a:endParaRPr lang="en-US" sz="23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2300" dirty="0"/>
              <a:t>		counter = counter+1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err="1">
                <a:highlight>
                  <a:srgbClr val="00FFFF"/>
                </a:highlight>
              </a:rPr>
              <a:t>endWhile</a:t>
            </a:r>
            <a:r>
              <a:rPr lang="en-US" sz="2300" dirty="0">
                <a:highlight>
                  <a:srgbClr val="00FFFF"/>
                </a:highlight>
              </a:rPr>
              <a:t>	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minValue</a:t>
            </a:r>
            <a:r>
              <a:rPr lang="en-US" dirty="0"/>
              <a:t> , </a:t>
            </a:r>
            <a:r>
              <a:rPr lang="en-US" dirty="0" err="1"/>
              <a:t>idx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endSearchMinFromList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757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29841-2DB3-41C7-8BA2-EE8C4608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89" y="1825625"/>
            <a:ext cx="11047553" cy="4351338"/>
          </a:xfrm>
        </p:spPr>
        <p:txBody>
          <a:bodyPr/>
          <a:lstStyle/>
          <a:p>
            <a:r>
              <a:rPr lang="en-US" dirty="0"/>
              <a:t> 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61C80-E0B2-4BBA-B155-36F909918BD0}"/>
              </a:ext>
            </a:extLst>
          </p:cNvPr>
          <p:cNvSpPr txBox="1"/>
          <p:nvPr/>
        </p:nvSpPr>
        <p:spPr>
          <a:xfrm>
            <a:off x="7636910" y="1825625"/>
            <a:ext cx="42616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searchMinFromList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L,n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minValue</a:t>
            </a:r>
            <a:r>
              <a:rPr lang="en-US" dirty="0"/>
              <a:t> = L[1]</a:t>
            </a:r>
          </a:p>
          <a:p>
            <a:r>
              <a:rPr lang="en-US" dirty="0"/>
              <a:t>	</a:t>
            </a:r>
            <a:r>
              <a:rPr lang="en-US" dirty="0" err="1"/>
              <a:t>idx</a:t>
            </a:r>
            <a:r>
              <a:rPr lang="en-US" dirty="0"/>
              <a:t> = 1</a:t>
            </a:r>
          </a:p>
          <a:p>
            <a:r>
              <a:rPr lang="en-US" dirty="0"/>
              <a:t>	counter = 2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while (counter &lt;= n)</a:t>
            </a:r>
          </a:p>
          <a:p>
            <a:r>
              <a:rPr lang="en-US" dirty="0"/>
              <a:t>		v = L[counter]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C0C0C0"/>
                </a:highlight>
              </a:rPr>
              <a:t>if ( v &lt; </a:t>
            </a:r>
            <a:r>
              <a:rPr lang="en-US" dirty="0" err="1">
                <a:highlight>
                  <a:srgbClr val="C0C0C0"/>
                </a:highlight>
              </a:rPr>
              <a:t>minValue</a:t>
            </a:r>
            <a:r>
              <a:rPr lang="en-US" dirty="0">
                <a:highlight>
                  <a:srgbClr val="C0C0C0"/>
                </a:highlight>
              </a:rPr>
              <a:t> )</a:t>
            </a:r>
          </a:p>
          <a:p>
            <a:r>
              <a:rPr lang="en-US" dirty="0"/>
              <a:t>			</a:t>
            </a:r>
            <a:r>
              <a:rPr lang="en-US" dirty="0" err="1"/>
              <a:t>minValue</a:t>
            </a:r>
            <a:r>
              <a:rPr lang="en-US" dirty="0"/>
              <a:t> = v</a:t>
            </a:r>
          </a:p>
          <a:p>
            <a:r>
              <a:rPr lang="en-US" dirty="0"/>
              <a:t>			</a:t>
            </a:r>
            <a:r>
              <a:rPr lang="en-US" dirty="0" err="1"/>
              <a:t>idx</a:t>
            </a:r>
            <a:r>
              <a:rPr lang="en-US" dirty="0"/>
              <a:t> = counter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C0C0C0"/>
                </a:highlight>
              </a:rPr>
              <a:t>else</a:t>
            </a:r>
          </a:p>
          <a:p>
            <a:r>
              <a:rPr lang="en-US" dirty="0"/>
              <a:t>			pass</a:t>
            </a:r>
          </a:p>
          <a:p>
            <a:r>
              <a:rPr lang="en-US" dirty="0"/>
              <a:t>		</a:t>
            </a:r>
            <a:r>
              <a:rPr lang="en-US" dirty="0" err="1">
                <a:highlight>
                  <a:srgbClr val="C0C0C0"/>
                </a:highlight>
              </a:rPr>
              <a:t>endIF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		counter = counter+1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endWhile</a:t>
            </a:r>
            <a:r>
              <a:rPr lang="en-US" dirty="0">
                <a:highlight>
                  <a:srgbClr val="00FFFF"/>
                </a:highlight>
              </a:rPr>
              <a:t>	</a:t>
            </a:r>
          </a:p>
          <a:p>
            <a:r>
              <a:rPr lang="en-US" dirty="0"/>
              <a:t>	return </a:t>
            </a:r>
            <a:r>
              <a:rPr lang="en-US" dirty="0" err="1"/>
              <a:t>minValue</a:t>
            </a:r>
            <a:r>
              <a:rPr lang="en-US" dirty="0"/>
              <a:t> , </a:t>
            </a:r>
            <a:r>
              <a:rPr lang="en-US" dirty="0" err="1"/>
              <a:t>idx</a:t>
            </a:r>
            <a:endParaRPr lang="en-US" dirty="0"/>
          </a:p>
          <a:p>
            <a:r>
              <a:rPr lang="en-US" dirty="0" err="1">
                <a:highlight>
                  <a:srgbClr val="00FF00"/>
                </a:highlight>
              </a:rPr>
              <a:t>endSearchMinFromList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B9EE5-8F32-4ABB-8266-04195A109BE5}"/>
              </a:ext>
            </a:extLst>
          </p:cNvPr>
          <p:cNvSpPr txBox="1"/>
          <p:nvPr/>
        </p:nvSpPr>
        <p:spPr>
          <a:xfrm>
            <a:off x="655089" y="2385270"/>
            <a:ext cx="6869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sortList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L,n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r>
              <a:rPr lang="en-US" dirty="0"/>
              <a:t>	L2 = []</a:t>
            </a:r>
          </a:p>
          <a:p>
            <a:r>
              <a:rPr lang="en-US" dirty="0"/>
              <a:t>	counter = 1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while (counter &lt;= n)</a:t>
            </a:r>
            <a:r>
              <a:rPr lang="en-US" dirty="0"/>
              <a:t>				</a:t>
            </a:r>
          </a:p>
          <a:p>
            <a:r>
              <a:rPr lang="en-US" dirty="0"/>
              <a:t>		min,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searchMinFromList</a:t>
            </a:r>
            <a:r>
              <a:rPr lang="en-US" dirty="0"/>
              <a:t> (L , n)</a:t>
            </a:r>
          </a:p>
          <a:p>
            <a:r>
              <a:rPr lang="en-US" dirty="0"/>
              <a:t>		insert in L2 = min</a:t>
            </a:r>
          </a:p>
          <a:p>
            <a:r>
              <a:rPr lang="en-US" dirty="0"/>
              <a:t>		delete L[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		n = n - 1	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endWhile</a:t>
            </a:r>
            <a:r>
              <a:rPr lang="en-US" dirty="0">
                <a:highlight>
                  <a:srgbClr val="00FFFF"/>
                </a:highlight>
              </a:rPr>
              <a:t>	</a:t>
            </a:r>
          </a:p>
          <a:p>
            <a:r>
              <a:rPr lang="en-US" dirty="0"/>
              <a:t>	return L2</a:t>
            </a:r>
          </a:p>
          <a:p>
            <a:r>
              <a:rPr lang="en-US" dirty="0" err="1">
                <a:highlight>
                  <a:srgbClr val="00FF00"/>
                </a:highlight>
              </a:rPr>
              <a:t>endSortList</a:t>
            </a:r>
            <a:endParaRPr lang="en-US" dirty="0">
              <a:highlight>
                <a:srgbClr val="00FF00"/>
              </a:highligh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A671B6-90AE-4135-ADC1-6DC78878ED30}"/>
              </a:ext>
            </a:extLst>
          </p:cNvPr>
          <p:cNvCxnSpPr>
            <a:cxnSpLocks/>
          </p:cNvCxnSpPr>
          <p:nvPr/>
        </p:nvCxnSpPr>
        <p:spPr>
          <a:xfrm>
            <a:off x="7415868" y="1825625"/>
            <a:ext cx="0" cy="43513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99F8F-0475-4B3C-8012-2ABF5D3FC4DC}"/>
              </a:ext>
            </a:extLst>
          </p:cNvPr>
          <p:cNvCxnSpPr>
            <a:cxnSpLocks/>
          </p:cNvCxnSpPr>
          <p:nvPr/>
        </p:nvCxnSpPr>
        <p:spPr>
          <a:xfrm flipV="1">
            <a:off x="5872294" y="2130804"/>
            <a:ext cx="1873672" cy="154357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29841-2DB3-41C7-8BA2-EE8C4608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89" y="1825625"/>
            <a:ext cx="11047553" cy="4351338"/>
          </a:xfrm>
        </p:spPr>
        <p:txBody>
          <a:bodyPr/>
          <a:lstStyle/>
          <a:p>
            <a:r>
              <a:rPr lang="en-US" dirty="0"/>
              <a:t> 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61C80-E0B2-4BBA-B155-36F909918BD0}"/>
              </a:ext>
            </a:extLst>
          </p:cNvPr>
          <p:cNvSpPr txBox="1"/>
          <p:nvPr/>
        </p:nvSpPr>
        <p:spPr>
          <a:xfrm>
            <a:off x="7659148" y="2249648"/>
            <a:ext cx="4261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def </a:t>
            </a:r>
            <a:r>
              <a:rPr lang="en-US" dirty="0" err="1">
                <a:highlight>
                  <a:srgbClr val="00FF00"/>
                </a:highlight>
              </a:rPr>
              <a:t>searchMinFromList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L,n</a:t>
            </a:r>
            <a:r>
              <a:rPr lang="en-US" dirty="0">
                <a:highlight>
                  <a:srgbClr val="00FF00"/>
                </a:highlight>
              </a:rPr>
              <a:t>):</a:t>
            </a:r>
          </a:p>
          <a:p>
            <a:r>
              <a:rPr lang="en-US" dirty="0"/>
              <a:t>	</a:t>
            </a:r>
            <a:r>
              <a:rPr lang="en-US" dirty="0" err="1"/>
              <a:t>minValue</a:t>
            </a:r>
            <a:r>
              <a:rPr lang="en-US" dirty="0"/>
              <a:t> = L[0]</a:t>
            </a:r>
          </a:p>
          <a:p>
            <a:r>
              <a:rPr lang="en-US" dirty="0"/>
              <a:t>	counter = 1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while (counter &lt; n):</a:t>
            </a:r>
          </a:p>
          <a:p>
            <a:r>
              <a:rPr lang="en-US" dirty="0"/>
              <a:t>		v = L[counter]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C0C0C0"/>
                </a:highlight>
              </a:rPr>
              <a:t>if ( v &lt; </a:t>
            </a:r>
            <a:r>
              <a:rPr lang="en-US" dirty="0" err="1">
                <a:highlight>
                  <a:srgbClr val="C0C0C0"/>
                </a:highlight>
              </a:rPr>
              <a:t>minValue</a:t>
            </a:r>
            <a:r>
              <a:rPr lang="en-US" dirty="0">
                <a:highlight>
                  <a:srgbClr val="C0C0C0"/>
                </a:highlight>
              </a:rPr>
              <a:t> ):</a:t>
            </a:r>
          </a:p>
          <a:p>
            <a:r>
              <a:rPr lang="en-US" dirty="0"/>
              <a:t>			</a:t>
            </a:r>
            <a:r>
              <a:rPr lang="en-US" dirty="0" err="1"/>
              <a:t>minValue</a:t>
            </a:r>
            <a:r>
              <a:rPr lang="en-US" dirty="0"/>
              <a:t> = v</a:t>
            </a:r>
          </a:p>
          <a:p>
            <a:r>
              <a:rPr lang="en-US" dirty="0"/>
              <a:t>			</a:t>
            </a:r>
            <a:r>
              <a:rPr lang="en-US" dirty="0" err="1"/>
              <a:t>idx</a:t>
            </a:r>
            <a:r>
              <a:rPr lang="en-US" dirty="0"/>
              <a:t> = counter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C0C0C0"/>
                </a:highlight>
              </a:rPr>
              <a:t>else:</a:t>
            </a:r>
          </a:p>
          <a:p>
            <a:r>
              <a:rPr lang="en-US" dirty="0"/>
              <a:t>			pass	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	return </a:t>
            </a:r>
            <a:r>
              <a:rPr lang="en-US" dirty="0" err="1"/>
              <a:t>minValue</a:t>
            </a:r>
            <a:r>
              <a:rPr lang="en-US" dirty="0"/>
              <a:t> , </a:t>
            </a:r>
            <a:r>
              <a:rPr lang="en-US" dirty="0" err="1"/>
              <a:t>idx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B9EE5-8F32-4ABB-8266-04195A109BE5}"/>
              </a:ext>
            </a:extLst>
          </p:cNvPr>
          <p:cNvSpPr txBox="1"/>
          <p:nvPr/>
        </p:nvSpPr>
        <p:spPr>
          <a:xfrm>
            <a:off x="655089" y="2385270"/>
            <a:ext cx="686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def </a:t>
            </a:r>
            <a:r>
              <a:rPr lang="en-US" dirty="0" err="1">
                <a:highlight>
                  <a:srgbClr val="00FF00"/>
                </a:highlight>
              </a:rPr>
              <a:t>sortList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L,n</a:t>
            </a:r>
            <a:r>
              <a:rPr lang="en-US" dirty="0">
                <a:highlight>
                  <a:srgbClr val="00FF00"/>
                </a:highlight>
              </a:rPr>
              <a:t>):</a:t>
            </a:r>
          </a:p>
          <a:p>
            <a:r>
              <a:rPr lang="en-US" dirty="0"/>
              <a:t>	L2 = []</a:t>
            </a:r>
          </a:p>
          <a:p>
            <a:r>
              <a:rPr lang="en-US" dirty="0"/>
              <a:t>	counter = 0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while (counter &lt; n):</a:t>
            </a:r>
            <a:r>
              <a:rPr lang="en-US" dirty="0"/>
              <a:t>		</a:t>
            </a:r>
          </a:p>
          <a:p>
            <a:r>
              <a:rPr lang="en-US" dirty="0"/>
              <a:t>		m ,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searchMinFromList</a:t>
            </a:r>
            <a:r>
              <a:rPr lang="en-US" dirty="0"/>
              <a:t> (L , n)</a:t>
            </a:r>
          </a:p>
          <a:p>
            <a:r>
              <a:rPr lang="en-US" dirty="0"/>
              <a:t>		L2.append(m) </a:t>
            </a:r>
          </a:p>
          <a:p>
            <a:r>
              <a:rPr lang="en-US" dirty="0"/>
              <a:t>		del L[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/>
              <a:t>		n = n-1</a:t>
            </a:r>
          </a:p>
          <a:p>
            <a:r>
              <a:rPr lang="en-US" dirty="0"/>
              <a:t>	return L2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A671B6-90AE-4135-ADC1-6DC78878ED30}"/>
              </a:ext>
            </a:extLst>
          </p:cNvPr>
          <p:cNvCxnSpPr>
            <a:cxnSpLocks/>
          </p:cNvCxnSpPr>
          <p:nvPr/>
        </p:nvCxnSpPr>
        <p:spPr>
          <a:xfrm>
            <a:off x="7415868" y="1825625"/>
            <a:ext cx="0" cy="43513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99F8F-0475-4B3C-8012-2ABF5D3FC4DC}"/>
              </a:ext>
            </a:extLst>
          </p:cNvPr>
          <p:cNvCxnSpPr>
            <a:cxnSpLocks/>
          </p:cNvCxnSpPr>
          <p:nvPr/>
        </p:nvCxnSpPr>
        <p:spPr>
          <a:xfrm flipV="1">
            <a:off x="5721292" y="2596552"/>
            <a:ext cx="2111493" cy="104427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9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sz="4400" dirty="0">
                <a:solidFill>
                  <a:srgbClr val="00B050"/>
                </a:solidFill>
                <a:highlight>
                  <a:srgbClr val="000000"/>
                </a:highlight>
              </a:rPr>
              <a:t>A : I want off, just for somedays, but …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1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sz="5400" dirty="0">
                <a:solidFill>
                  <a:srgbClr val="C00000"/>
                </a:solidFill>
                <a:highlight>
                  <a:srgbClr val="000000"/>
                </a:highlight>
              </a:rPr>
              <a:t>B : but what? go buddy, enjoy !!</a:t>
            </a:r>
            <a:endParaRPr lang="en-US" dirty="0">
              <a:solidFill>
                <a:srgbClr val="C0000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7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pPr algn="just"/>
            <a:r>
              <a:rPr lang="en-US" dirty="0"/>
              <a:t> </a:t>
            </a:r>
            <a:r>
              <a:rPr lang="en-US" sz="5400" dirty="0">
                <a:solidFill>
                  <a:srgbClr val="00B050"/>
                </a:solidFill>
                <a:highlight>
                  <a:srgbClr val="000000"/>
                </a:highlight>
              </a:rPr>
              <a:t>A : Some one have to do my job in my absence !</a:t>
            </a:r>
          </a:p>
          <a:p>
            <a:pPr marL="0" indent="0">
              <a:buNone/>
            </a:pP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37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pPr algn="just"/>
            <a:r>
              <a:rPr lang="en-US" dirty="0"/>
              <a:t> </a:t>
            </a:r>
            <a:r>
              <a:rPr lang="en-US" sz="6000" dirty="0">
                <a:solidFill>
                  <a:srgbClr val="C00000"/>
                </a:solidFill>
                <a:highlight>
                  <a:srgbClr val="000000"/>
                </a:highlight>
              </a:rPr>
              <a:t>B : That’s it? I am available, as always.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3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pPr algn="just"/>
            <a:r>
              <a:rPr lang="en-US" dirty="0"/>
              <a:t> </a:t>
            </a:r>
            <a:r>
              <a:rPr lang="en-US" sz="6000" dirty="0">
                <a:solidFill>
                  <a:srgbClr val="00B050"/>
                </a:solidFill>
                <a:highlight>
                  <a:srgbClr val="000000"/>
                </a:highlight>
              </a:rPr>
              <a:t>A : Great, you are a true friend. Ok I am leaving, 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8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 fontScale="92500"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pPr algn="just"/>
            <a:r>
              <a:rPr lang="en-US" dirty="0"/>
              <a:t> </a:t>
            </a:r>
            <a:r>
              <a:rPr lang="en-US" sz="6600" dirty="0">
                <a:solidFill>
                  <a:srgbClr val="C00000"/>
                </a:solidFill>
                <a:highlight>
                  <a:srgbClr val="000000"/>
                </a:highlight>
              </a:rPr>
              <a:t>B : Hey, wait, what do I have to do? What’s your job?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34" y="134292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Problem Solving?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A5A3E-CF53-426B-8DF2-289DD8B2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57" y="1253330"/>
            <a:ext cx="10633045" cy="4979689"/>
          </a:xfrm>
        </p:spPr>
        <p:txBody>
          <a:bodyPr>
            <a:normAutofit/>
          </a:bodyPr>
          <a:lstStyle/>
          <a:p>
            <a:r>
              <a:rPr lang="en-US" dirty="0"/>
              <a:t> Let say you are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and your friend is </a:t>
            </a:r>
            <a:r>
              <a:rPr lang="en-US" dirty="0">
                <a:solidFill>
                  <a:srgbClr val="C00000"/>
                </a:solidFill>
              </a:rPr>
              <a:t>B (who is always willing to help you)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I want off, just for somedays, but …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but what? go buddy, enjoy !!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Some one have to do my job in my absence !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That’s it? I am available, as always.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 : Great, you are a true friend. Ok I am leaving, 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 : Hey, wait, what do I have to do? What’s your job?</a:t>
            </a:r>
          </a:p>
          <a:p>
            <a:pPr algn="just"/>
            <a:r>
              <a:rPr lang="en-US" dirty="0"/>
              <a:t> </a:t>
            </a:r>
            <a:r>
              <a:rPr lang="en-US" sz="4800" dirty="0">
                <a:solidFill>
                  <a:srgbClr val="00B050"/>
                </a:solidFill>
                <a:highlight>
                  <a:srgbClr val="000000"/>
                </a:highlight>
              </a:rPr>
              <a:t>A : After every 8 hours, pick the email of the costumer with maximum sales.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63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3" ma:contentTypeDescription="Create a new document." ma:contentTypeScope="" ma:versionID="4926541507ca0172c7a6772910f90c6f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6b901c2f6ead450626273565d85f9f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710535-4650-4B0F-ADAB-9859D1281111}"/>
</file>

<file path=customXml/itemProps2.xml><?xml version="1.0" encoding="utf-8"?>
<ds:datastoreItem xmlns:ds="http://schemas.openxmlformats.org/officeDocument/2006/customXml" ds:itemID="{61656598-51B7-4D16-B27E-820FC3F50B1B}"/>
</file>

<file path=customXml/itemProps3.xml><?xml version="1.0" encoding="utf-8"?>
<ds:datastoreItem xmlns:ds="http://schemas.openxmlformats.org/officeDocument/2006/customXml" ds:itemID="{F28E15AF-20B8-447B-B10C-5DDA6257E9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2109</Words>
  <Application>Microsoft Office PowerPoint</Application>
  <PresentationFormat>Widescreen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Solving?</vt:lpstr>
      <vt:lpstr>Problem Solving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user</cp:lastModifiedBy>
  <cp:revision>226</cp:revision>
  <dcterms:created xsi:type="dcterms:W3CDTF">2019-01-15T19:27:36Z</dcterms:created>
  <dcterms:modified xsi:type="dcterms:W3CDTF">2020-04-04T23:46:13Z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