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313" r:id="rId5"/>
    <p:sldId id="364" r:id="rId6"/>
    <p:sldId id="314" r:id="rId7"/>
    <p:sldId id="315" r:id="rId8"/>
    <p:sldId id="365" r:id="rId9"/>
    <p:sldId id="316" r:id="rId10"/>
    <p:sldId id="336" r:id="rId11"/>
    <p:sldId id="337" r:id="rId12"/>
    <p:sldId id="367" r:id="rId13"/>
    <p:sldId id="338" r:id="rId14"/>
    <p:sldId id="339" r:id="rId15"/>
    <p:sldId id="366" r:id="rId16"/>
    <p:sldId id="368" r:id="rId17"/>
    <p:sldId id="340" r:id="rId18"/>
    <p:sldId id="374" r:id="rId19"/>
    <p:sldId id="375" r:id="rId20"/>
    <p:sldId id="376" r:id="rId21"/>
    <p:sldId id="377" r:id="rId22"/>
    <p:sldId id="341" r:id="rId23"/>
    <p:sldId id="369" r:id="rId24"/>
    <p:sldId id="370" r:id="rId25"/>
    <p:sldId id="372" r:id="rId26"/>
    <p:sldId id="373" r:id="rId27"/>
    <p:sldId id="371" r:id="rId28"/>
    <p:sldId id="342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3" r:id="rId52"/>
    <p:sldId id="401" r:id="rId53"/>
    <p:sldId id="400" r:id="rId54"/>
    <p:sldId id="402" r:id="rId55"/>
    <p:sldId id="404" r:id="rId56"/>
    <p:sldId id="405" r:id="rId57"/>
    <p:sldId id="406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4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32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86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96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93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265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57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25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71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55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79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86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047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35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34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88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4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093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21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888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358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39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459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670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686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899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569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453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629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882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875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907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5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928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346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900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303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636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684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083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546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05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7346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9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575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4230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615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26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9462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29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91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12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String</a:t>
            </a:r>
            <a:endParaRPr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43950" y="1140625"/>
            <a:ext cx="11576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“python” is same as ‘python’    # be careful and don’t mix ‘python” or “python’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s = “</a:t>
            </a:r>
            <a:r>
              <a:rPr lang="en-US" sz="2800" dirty="0">
                <a:solidFill>
                  <a:srgbClr val="FF0000"/>
                </a:solidFill>
              </a:rPr>
              <a:t>python is the best language for data science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t = ‘</a:t>
            </a:r>
            <a:r>
              <a:rPr lang="en-US" sz="2800" dirty="0">
                <a:solidFill>
                  <a:srgbClr val="FF0000"/>
                </a:solidFill>
              </a:rPr>
              <a:t>in this course we are going to learn python.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‘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print(s + ' and, ' +t)</a:t>
            </a:r>
          </a:p>
          <a:p>
            <a:pPr lvl="1"/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397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(Slicing)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start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28599"/>
            <a:ext cx="651652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 till 5 but not 5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0 till 5 but not 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a[2:] # index 2 till end including last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end till start (reverse the array)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from start till end every other element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::2,: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7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(More Indexing)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E499-F6B9-4157-BADF-BFFFFE6F3A0E}"/>
              </a:ext>
            </a:extLst>
          </p:cNvPr>
          <p:cNvSpPr/>
          <p:nvPr/>
        </p:nvSpPr>
        <p:spPr>
          <a:xfrm>
            <a:off x="1064521" y="16000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index_array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1064521" y="2132218"/>
            <a:ext cx="676980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[1,4,6]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index 1, 4 and 6 elements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True,True,False,False,True,True,True,False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Assuming array has 8 elements, the above returns all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elements corresponding to True index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&amp;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# difference between(and,&amp;)?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a&lt;8 and a&gt;4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?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034466F6-C7B0-430E-86E5-F2371379D9AB}"/>
              </a:ext>
            </a:extLst>
          </p:cNvPr>
          <p:cNvSpPr txBox="1">
            <a:spLocks/>
          </p:cNvSpPr>
          <p:nvPr/>
        </p:nvSpPr>
        <p:spPr>
          <a:xfrm>
            <a:off x="404074" y="554853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Copy vs View</a:t>
            </a:r>
          </a:p>
        </p:txBody>
      </p:sp>
    </p:spTree>
    <p:extLst>
      <p:ext uri="{BB962C8B-B14F-4D97-AF65-F5344CB8AC3E}">
        <p14:creationId xmlns:p14="http://schemas.microsoft.com/office/powerpoint/2010/main" val="167453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(Broadcasting)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37417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 = A+5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9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</a:t>
            </a:r>
            <a:r>
              <a:rPr lang="en-US" sz="4000" dirty="0" err="1"/>
              <a:t>hstack,vstack,sort</a:t>
            </a:r>
            <a:r>
              <a:rPr lang="en-US" sz="4000" dirty="0"/>
              <a:t>(axis=0)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BCAB1-126E-47F5-8E8D-0B1B3989E8CC}"/>
              </a:ext>
            </a:extLst>
          </p:cNvPr>
          <p:cNvSpPr/>
          <p:nvPr/>
        </p:nvSpPr>
        <p:spPr>
          <a:xfrm>
            <a:off x="3755963" y="2554913"/>
            <a:ext cx="475803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np.hstack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np.vstack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np.sort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5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NumPy(Seed: </a:t>
            </a:r>
            <a:r>
              <a:rPr lang="en-US" sz="4000" dirty="0" err="1"/>
              <a:t>ufuncs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36FD7-9C38-499E-BF05-9583766E425D}"/>
              </a:ext>
            </a:extLst>
          </p:cNvPr>
          <p:cNvSpPr/>
          <p:nvPr/>
        </p:nvSpPr>
        <p:spPr>
          <a:xfrm>
            <a:off x="2888608" y="2229103"/>
            <a:ext cx="75137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b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1000000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555555"/>
                </a:solidFill>
                <a:latin typeface="UbuntuMono-Regular"/>
              </a:rPr>
              <a:t>%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timeit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3200" dirty="0">
                <a:solidFill>
                  <a:srgbClr val="336666"/>
                </a:solidFill>
                <a:latin typeface="UbuntuMono-Regular"/>
              </a:rPr>
              <a:t>sum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b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555555"/>
                </a:solidFill>
                <a:latin typeface="UbuntuMono-Regular"/>
              </a:rPr>
              <a:t>%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timeit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sum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b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58F85E-DF31-407C-89C4-A265277A6337}"/>
              </a:ext>
            </a:extLst>
          </p:cNvPr>
          <p:cNvSpPr/>
          <p:nvPr/>
        </p:nvSpPr>
        <p:spPr>
          <a:xfrm>
            <a:off x="2888608" y="379876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%%</a:t>
            </a:r>
            <a:r>
              <a:rPr lang="en-US" sz="2800" dirty="0" err="1">
                <a:highlight>
                  <a:srgbClr val="00FF00"/>
                </a:highlight>
              </a:rPr>
              <a:t>timeit</a:t>
            </a:r>
            <a:endParaRPr lang="en-US" sz="2800" dirty="0">
              <a:highlight>
                <a:srgbClr val="00FF00"/>
              </a:highlight>
            </a:endParaRPr>
          </a:p>
          <a:p>
            <a:r>
              <a:rPr lang="en-US" sz="2800" dirty="0">
                <a:highlight>
                  <a:srgbClr val="00FF00"/>
                </a:highlight>
              </a:rPr>
              <a:t>s = 0</a:t>
            </a:r>
          </a:p>
          <a:p>
            <a:r>
              <a:rPr lang="en-US" sz="2800" dirty="0">
                <a:highlight>
                  <a:srgbClr val="00FF00"/>
                </a:highlight>
              </a:rPr>
              <a:t>for x in b:</a:t>
            </a:r>
          </a:p>
          <a:p>
            <a:r>
              <a:rPr lang="en-US" sz="2800" dirty="0">
                <a:highlight>
                  <a:srgbClr val="00FF00"/>
                </a:highlight>
              </a:rPr>
              <a:t>    s+=x</a:t>
            </a:r>
          </a:p>
        </p:txBody>
      </p:sp>
    </p:spTree>
    <p:extLst>
      <p:ext uri="{BB962C8B-B14F-4D97-AF65-F5344CB8AC3E}">
        <p14:creationId xmlns:p14="http://schemas.microsoft.com/office/powerpoint/2010/main" val="326267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NumPy(Exploring </a:t>
            </a:r>
            <a:r>
              <a:rPr lang="en-US" sz="4000" dirty="0" err="1"/>
              <a:t>Ufuncs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A0BD-EEEF-41CC-8732-E4DA9976BACF}"/>
              </a:ext>
            </a:extLst>
          </p:cNvPr>
          <p:cNvSpPr txBox="1"/>
          <p:nvPr/>
        </p:nvSpPr>
        <p:spPr>
          <a:xfrm>
            <a:off x="1624405" y="184395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Arithmetic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Trigonometric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Comparison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Missing Values (</a:t>
            </a:r>
            <a:r>
              <a:rPr lang="en-US" sz="4000" dirty="0" err="1">
                <a:solidFill>
                  <a:srgbClr val="002060"/>
                </a:solidFill>
              </a:rPr>
              <a:t>NaN</a:t>
            </a:r>
            <a:r>
              <a:rPr lang="en-US" sz="4000" dirty="0">
                <a:solidFill>
                  <a:srgbClr val="002060"/>
                </a:solidFill>
              </a:rPr>
              <a:t>-safe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Rounding Floating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Output arguments</a:t>
            </a:r>
          </a:p>
        </p:txBody>
      </p:sp>
    </p:spTree>
    <p:extLst>
      <p:ext uri="{BB962C8B-B14F-4D97-AF65-F5344CB8AC3E}">
        <p14:creationId xmlns:p14="http://schemas.microsoft.com/office/powerpoint/2010/main" val="152724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NumPy(Image Data)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A0BD-EEEF-41CC-8732-E4DA9976BACF}"/>
              </a:ext>
            </a:extLst>
          </p:cNvPr>
          <p:cNvSpPr txBox="1"/>
          <p:nvPr/>
        </p:nvSpPr>
        <p:spPr>
          <a:xfrm>
            <a:off x="1624404" y="1843950"/>
            <a:ext cx="9585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Images as NumPy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Manipulating images</a:t>
            </a:r>
          </a:p>
        </p:txBody>
      </p:sp>
    </p:spTree>
    <p:extLst>
      <p:ext uri="{BB962C8B-B14F-4D97-AF65-F5344CB8AC3E}">
        <p14:creationId xmlns:p14="http://schemas.microsoft.com/office/powerpoint/2010/main" val="150411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NumPy(KNN classifier)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A0BD-EEEF-41CC-8732-E4DA9976BACF}"/>
              </a:ext>
            </a:extLst>
          </p:cNvPr>
          <p:cNvSpPr txBox="1"/>
          <p:nvPr/>
        </p:nvSpPr>
        <p:spPr>
          <a:xfrm>
            <a:off x="1624404" y="1843950"/>
            <a:ext cx="9585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K-nearest-neighbor classifier using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Example on iris data</a:t>
            </a:r>
          </a:p>
        </p:txBody>
      </p:sp>
    </p:spTree>
    <p:extLst>
      <p:ext uri="{BB962C8B-B14F-4D97-AF65-F5344CB8AC3E}">
        <p14:creationId xmlns:p14="http://schemas.microsoft.com/office/powerpoint/2010/main" val="37790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NumPy(Structured Data)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A0BD-EEEF-41CC-8732-E4DA9976BACF}"/>
              </a:ext>
            </a:extLst>
          </p:cNvPr>
          <p:cNvSpPr txBox="1"/>
          <p:nvPr/>
        </p:nvSpPr>
        <p:spPr>
          <a:xfrm>
            <a:off x="1624404" y="1843950"/>
            <a:ext cx="958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NumPy towards Pandas</a:t>
            </a:r>
          </a:p>
        </p:txBody>
      </p:sp>
    </p:spTree>
    <p:extLst>
      <p:ext uri="{BB962C8B-B14F-4D97-AF65-F5344CB8AC3E}">
        <p14:creationId xmlns:p14="http://schemas.microsoft.com/office/powerpoint/2010/main" val="375897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9A58F-9693-4E21-BB43-52DC6A8BF8FF}"/>
              </a:ext>
            </a:extLst>
          </p:cNvPr>
          <p:cNvSpPr/>
          <p:nvPr/>
        </p:nvSpPr>
        <p:spPr>
          <a:xfrm>
            <a:off x="1688983" y="1503537"/>
            <a:ext cx="7949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0.25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0.75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1.0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],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34214-A88F-43B3-BC98-E65433F391C3}"/>
              </a:ext>
            </a:extLst>
          </p:cNvPr>
          <p:cNvSpPr/>
          <p:nvPr/>
        </p:nvSpPr>
        <p:spPr>
          <a:xfrm>
            <a:off x="1688983" y="1969208"/>
            <a:ext cx="124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values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380B-4ED4-4CC2-AEEB-39DE888D4964}"/>
              </a:ext>
            </a:extLst>
          </p:cNvPr>
          <p:cNvSpPr/>
          <p:nvPr/>
        </p:nvSpPr>
        <p:spPr>
          <a:xfrm>
            <a:off x="1688983" y="2548048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data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0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String(Multi line String)</a:t>
            </a:r>
            <a:endParaRPr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-83890" y="2457696"/>
            <a:ext cx="109811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mulitineString</a:t>
            </a:r>
            <a:r>
              <a:rPr lang="en-US" sz="3200" dirty="0"/>
              <a:t> = """</a:t>
            </a:r>
            <a:r>
              <a:rPr lang="en-US" sz="3200" dirty="0">
                <a:solidFill>
                  <a:srgbClr val="FF0000"/>
                </a:solidFill>
              </a:rPr>
              <a:t>This is the first line of the string,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				and here is the second line,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				and here is the third and final line</a:t>
            </a:r>
            <a:r>
              <a:rPr lang="en-US" sz="3200" dirty="0"/>
              <a:t>."""</a:t>
            </a:r>
          </a:p>
          <a:p>
            <a:pPr lvl="1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3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Pandas(Series)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47038" y="22292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984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DataFrame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17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Pandas(values)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fr-FR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['percentage'] = </a:t>
            </a:r>
            <a:r>
              <a:rPr lang="fr-FR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['marks']/100</a:t>
            </a:r>
          </a:p>
          <a:p>
            <a:r>
              <a:rPr lang="en-US" dirty="0" err="1"/>
              <a:t>rs.index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UbuntuMono-Regular"/>
              </a:rPr>
              <a:t>rs.columns</a:t>
            </a:r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/>
              <a:t>rs.values</a:t>
            </a:r>
            <a:r>
              <a:rPr lang="en-US" dirty="0"/>
              <a:t>[2,:]</a:t>
            </a:r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550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Pandas(indexing)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2.5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grades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en-US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‘A-’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80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‘B-’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70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‘B’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-Regular"/>
              </a:rPr>
              <a:t>65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r>
              <a:rPr lang="fr-FR" dirty="0">
                <a:solidFill>
                  <a:srgbClr val="000089"/>
                </a:solidFill>
                <a:latin typeface="UbuntuMono-Regular"/>
              </a:rPr>
              <a:t>marks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marks_dict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  <a:p>
            <a:r>
              <a:rPr lang="fr-FR" dirty="0" err="1">
                <a:solidFill>
                  <a:srgbClr val="000089"/>
                </a:solidFill>
                <a:latin typeface="UbuntuMono-Regular"/>
              </a:rPr>
              <a:t>rs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fr-F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fr-FR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DataFrame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{‘</a:t>
            </a:r>
            <a:r>
              <a:rPr lang="fr-FR" dirty="0" err="1">
                <a:solidFill>
                  <a:srgbClr val="000089"/>
                </a:solidFill>
                <a:latin typeface="UbuntuMono-Regular"/>
              </a:rPr>
              <a:t>grades’:grades,’marks’:marks</a:t>
            </a:r>
            <a:r>
              <a:rPr lang="fr-FR" dirty="0">
                <a:solidFill>
                  <a:srgbClr val="000089"/>
                </a:solidFill>
                <a:latin typeface="UbuntuMono-Regular"/>
              </a:rPr>
              <a:t>}</a:t>
            </a:r>
            <a:r>
              <a:rPr lang="fr-FR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endParaRPr lang="en-US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 = 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4400" dirty="0" err="1">
                <a:solidFill>
                  <a:srgbClr val="000000"/>
                </a:solidFill>
                <a:latin typeface="UbuntuMono-Regular"/>
              </a:rPr>
              <a:t>rs</a:t>
            </a:r>
            <a:r>
              <a:rPr lang="en-US" sz="4400" dirty="0">
                <a:solidFill>
                  <a:srgbClr val="000000"/>
                </a:solidFill>
                <a:latin typeface="UbuntuMono-Regular"/>
              </a:rPr>
              <a:t>[‘marks’]&gt;60]</a:t>
            </a: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065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Pandas(</a:t>
            </a:r>
            <a:r>
              <a:rPr lang="en-US" sz="4000" dirty="0" err="1"/>
              <a:t>NaN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7AF57-648F-4524-B821-AB4FE5330260}"/>
              </a:ext>
            </a:extLst>
          </p:cNvPr>
          <p:cNvSpPr/>
          <p:nvPr/>
        </p:nvSpPr>
        <p:spPr>
          <a:xfrm>
            <a:off x="1663816" y="1818206"/>
            <a:ext cx="8612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pd.DataFrame</a:t>
            </a:r>
            <a:r>
              <a:rPr lang="en-US" sz="3600" dirty="0"/>
              <a:t>([{'a': 1, 'b': 2}, {'b': 3, 'c': 4}])</a:t>
            </a:r>
            <a:endParaRPr lang="fr-FR" sz="3600" dirty="0">
              <a:solidFill>
                <a:srgbClr val="000000"/>
              </a:solidFill>
              <a:latin typeface="UbuntuMono-Regular"/>
            </a:endParaRPr>
          </a:p>
          <a:p>
            <a:endParaRPr lang="fr-FR" dirty="0">
              <a:solidFill>
                <a:srgbClr val="000000"/>
              </a:solidFill>
              <a:latin typeface="UbuntuMono-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CACF24-65C9-49B2-826D-941A3F762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4084"/>
              </p:ext>
            </p:extLst>
          </p:nvPr>
        </p:nvGraphicFramePr>
        <p:xfrm>
          <a:off x="3444377" y="3429000"/>
          <a:ext cx="2525788" cy="1097280"/>
        </p:xfrm>
        <a:graphic>
          <a:graphicData uri="http://schemas.openxmlformats.org/drawingml/2006/table">
            <a:tbl>
              <a:tblPr/>
              <a:tblGrid>
                <a:gridCol w="631447">
                  <a:extLst>
                    <a:ext uri="{9D8B030D-6E8A-4147-A177-3AD203B41FA5}">
                      <a16:colId xmlns:a16="http://schemas.microsoft.com/office/drawing/2014/main" val="844134074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588238461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3742958946"/>
                    </a:ext>
                  </a:extLst>
                </a:gridCol>
                <a:gridCol w="631447">
                  <a:extLst>
                    <a:ext uri="{9D8B030D-6E8A-4147-A177-3AD203B41FA5}">
                      <a16:colId xmlns:a16="http://schemas.microsoft.com/office/drawing/2014/main" val="1637337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9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8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(Indexing)</a:t>
            </a:r>
            <a:endParaRPr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D5632-A53F-4F06-BB64-48C32D76839F}"/>
              </a:ext>
            </a:extLst>
          </p:cNvPr>
          <p:cNvSpPr/>
          <p:nvPr/>
        </p:nvSpPr>
        <p:spPr>
          <a:xfrm>
            <a:off x="974352" y="1340034"/>
            <a:ext cx="9931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data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pd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Series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'a'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'b'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'c'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index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])</a:t>
            </a:r>
          </a:p>
          <a:p>
            <a:endParaRPr lang="en-US" sz="3600" dirty="0"/>
          </a:p>
          <a:p>
            <a:r>
              <a:rPr lang="en-US" sz="3600" dirty="0"/>
              <a:t>data[1] # explicit index  , use </a:t>
            </a:r>
            <a:r>
              <a:rPr lang="en-US" sz="3600" i="1" dirty="0">
                <a:highlight>
                  <a:srgbClr val="FFFF00"/>
                </a:highlight>
              </a:rPr>
              <a:t>loc</a:t>
            </a:r>
            <a:r>
              <a:rPr lang="en-US" sz="3600" dirty="0"/>
              <a:t> instead</a:t>
            </a:r>
          </a:p>
          <a:p>
            <a:r>
              <a:rPr lang="en-US" sz="3600" dirty="0"/>
              <a:t>data[1:3] # implicit index , use </a:t>
            </a:r>
            <a:r>
              <a:rPr lang="en-US" sz="3600" i="1" dirty="0" err="1">
                <a:highlight>
                  <a:srgbClr val="FFFF00"/>
                </a:highlight>
              </a:rPr>
              <a:t>iloc</a:t>
            </a:r>
            <a:r>
              <a:rPr lang="en-US" sz="3600" dirty="0"/>
              <a:t> instead</a:t>
            </a:r>
          </a:p>
          <a:p>
            <a:endParaRPr lang="en-US" sz="3600" dirty="0"/>
          </a:p>
          <a:p>
            <a:r>
              <a:rPr lang="en-US" sz="3600" dirty="0" err="1"/>
              <a:t>rs.iloc</a:t>
            </a:r>
            <a:r>
              <a:rPr lang="en-US" sz="3600" dirty="0"/>
              <a:t>[2,3]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20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(Grouping)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871829" y="2183802"/>
            <a:ext cx="8767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df.groupby</a:t>
            </a:r>
            <a:r>
              <a:rPr lang="en-US" sz="6600" dirty="0">
                <a:solidFill>
                  <a:srgbClr val="002060"/>
                </a:solidFill>
              </a:rPr>
              <a:t>([‘col’]).sum()</a:t>
            </a:r>
          </a:p>
        </p:txBody>
      </p:sp>
    </p:spTree>
    <p:extLst>
      <p:ext uri="{BB962C8B-B14F-4D97-AF65-F5344CB8AC3E}">
        <p14:creationId xmlns:p14="http://schemas.microsoft.com/office/powerpoint/2010/main" val="389052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</a:t>
            </a:r>
            <a:r>
              <a:rPr lang="en-US" sz="4000" dirty="0" err="1"/>
              <a:t>Hieratchical</a:t>
            </a:r>
            <a:r>
              <a:rPr lang="en-US" sz="4000" dirty="0"/>
              <a:t> </a:t>
            </a:r>
            <a:r>
              <a:rPr lang="en-US" sz="4000" dirty="0" err="1"/>
              <a:t>Idexing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df.groupby</a:t>
            </a:r>
            <a:r>
              <a:rPr lang="en-US" sz="6600" dirty="0">
                <a:solidFill>
                  <a:srgbClr val="002060"/>
                </a:solidFill>
              </a:rPr>
              <a:t>(level=0).sum()</a:t>
            </a:r>
          </a:p>
        </p:txBody>
      </p:sp>
    </p:spTree>
    <p:extLst>
      <p:ext uri="{BB962C8B-B14F-4D97-AF65-F5344CB8AC3E}">
        <p14:creationId xmlns:p14="http://schemas.microsoft.com/office/powerpoint/2010/main" val="287267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(Rolling)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df.rolling</a:t>
            </a:r>
            <a:r>
              <a:rPr lang="en-US" sz="6600" dirty="0">
                <a:solidFill>
                  <a:srgbClr val="002060"/>
                </a:solidFill>
              </a:rPr>
              <a:t>(</a:t>
            </a:r>
            <a:r>
              <a:rPr lang="en-US" sz="6600" dirty="0" err="1">
                <a:solidFill>
                  <a:srgbClr val="002060"/>
                </a:solidFill>
              </a:rPr>
              <a:t>winSize</a:t>
            </a:r>
            <a:r>
              <a:rPr lang="en-US" sz="6600" dirty="0">
                <a:solidFill>
                  <a:srgbClr val="002060"/>
                </a:solidFill>
              </a:rPr>
              <a:t>).sum()</a:t>
            </a:r>
          </a:p>
        </p:txBody>
      </p:sp>
    </p:spTree>
    <p:extLst>
      <p:ext uri="{BB962C8B-B14F-4D97-AF65-F5344CB8AC3E}">
        <p14:creationId xmlns:p14="http://schemas.microsoft.com/office/powerpoint/2010/main" val="252772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(Where)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df.where</a:t>
            </a:r>
            <a:r>
              <a:rPr lang="en-US" sz="6600" dirty="0">
                <a:solidFill>
                  <a:srgbClr val="002060"/>
                </a:solidFill>
              </a:rPr>
              <a:t>(</a:t>
            </a:r>
            <a:r>
              <a:rPr lang="en-US" sz="6600" dirty="0" err="1">
                <a:solidFill>
                  <a:srgbClr val="002060"/>
                </a:solidFill>
              </a:rPr>
              <a:t>cond,action</a:t>
            </a:r>
            <a:r>
              <a:rPr lang="en-US" sz="66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19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String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6835F-2685-4E6D-BDE1-685C91ABA719}"/>
              </a:ext>
            </a:extLst>
          </p:cNvPr>
          <p:cNvSpPr/>
          <p:nvPr/>
        </p:nvSpPr>
        <p:spPr>
          <a:xfrm>
            <a:off x="729927" y="1625259"/>
            <a:ext cx="22333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Indexing and Slicing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Negative index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6A846-F0E8-4A30-9B7E-B028D756959C}"/>
              </a:ext>
            </a:extLst>
          </p:cNvPr>
          <p:cNvSpPr/>
          <p:nvPr/>
        </p:nvSpPr>
        <p:spPr>
          <a:xfrm>
            <a:off x="729927" y="28541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“Game of programming"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(a[3:8]))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(clip)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df.clip</a:t>
            </a:r>
            <a:r>
              <a:rPr lang="en-US" sz="6600" dirty="0">
                <a:solidFill>
                  <a:srgbClr val="002060"/>
                </a:solidFill>
              </a:rPr>
              <a:t>(</a:t>
            </a:r>
            <a:r>
              <a:rPr lang="en-US" sz="6600" dirty="0" err="1">
                <a:solidFill>
                  <a:srgbClr val="002060"/>
                </a:solidFill>
              </a:rPr>
              <a:t>lower,upper</a:t>
            </a:r>
            <a:r>
              <a:rPr lang="en-US" sz="66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6912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(merge)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df.merge</a:t>
            </a:r>
            <a:r>
              <a:rPr lang="en-US" sz="6600" dirty="0">
                <a:solidFill>
                  <a:srgbClr val="002060"/>
                </a:solidFill>
              </a:rPr>
              <a:t>(df1,df2)</a:t>
            </a:r>
          </a:p>
        </p:txBody>
      </p:sp>
    </p:spTree>
    <p:extLst>
      <p:ext uri="{BB962C8B-B14F-4D97-AF65-F5344CB8AC3E}">
        <p14:creationId xmlns:p14="http://schemas.microsoft.com/office/powerpoint/2010/main" val="20555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(Pivot Tables)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df.pivot_table</a:t>
            </a:r>
            <a:r>
              <a:rPr lang="en-US" sz="6600" dirty="0">
                <a:solidFill>
                  <a:srgbClr val="00206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98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(String)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df.col.str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83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</a:t>
            </a:r>
            <a:r>
              <a:rPr lang="en-US" sz="4000" dirty="0" err="1"/>
              <a:t>to_datetime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pd.to_datetime</a:t>
            </a:r>
            <a:r>
              <a:rPr lang="en-US" sz="6600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265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Pandas (covid-19 data analysis)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B7F9A-8D4F-451D-86A2-BE1059DFC2AE}"/>
              </a:ext>
            </a:extLst>
          </p:cNvPr>
          <p:cNvSpPr txBox="1"/>
          <p:nvPr/>
        </p:nvSpPr>
        <p:spPr>
          <a:xfrm>
            <a:off x="1367004" y="2240952"/>
            <a:ext cx="9729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002060"/>
                </a:solidFill>
              </a:rPr>
              <a:t>pd.read_csv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4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Visualizations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B51E7-F1A9-41BB-A32D-88E640217DF8}"/>
              </a:ext>
            </a:extLst>
          </p:cNvPr>
          <p:cNvSpPr/>
          <p:nvPr/>
        </p:nvSpPr>
        <p:spPr>
          <a:xfrm>
            <a:off x="1411111" y="1996491"/>
            <a:ext cx="772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3600" b="1" dirty="0" err="1">
                <a:solidFill>
                  <a:srgbClr val="00CDFF"/>
                </a:solidFill>
                <a:latin typeface="UbuntuMono-Bold"/>
              </a:rPr>
              <a:t>matplotlib.pyplot</a:t>
            </a:r>
            <a:r>
              <a:rPr lang="en-US" sz="3600" b="1" dirty="0">
                <a:solidFill>
                  <a:srgbClr val="00CDFF"/>
                </a:solidFill>
                <a:latin typeface="UbuntuMono-Bold"/>
              </a:rPr>
              <a:t> </a:t>
            </a:r>
            <a:r>
              <a:rPr lang="en-US" sz="3600" b="1" dirty="0">
                <a:solidFill>
                  <a:srgbClr val="00669A"/>
                </a:solidFill>
                <a:latin typeface="UbuntuMono-Bold"/>
              </a:rPr>
              <a:t>as </a:t>
            </a:r>
            <a:r>
              <a:rPr lang="en-US" sz="3600" b="1" dirty="0" err="1">
                <a:solidFill>
                  <a:srgbClr val="00CDFF"/>
                </a:solidFill>
                <a:latin typeface="UbuntuMono-Bold"/>
              </a:rPr>
              <a:t>plt</a:t>
            </a:r>
            <a:endParaRPr lang="en-US" sz="36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style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use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‘classic'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fig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figure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F987B-7596-4A7F-A728-E5FBA1618634}"/>
              </a:ext>
            </a:extLst>
          </p:cNvPr>
          <p:cNvSpPr/>
          <p:nvPr/>
        </p:nvSpPr>
        <p:spPr>
          <a:xfrm>
            <a:off x="1411111" y="5445667"/>
            <a:ext cx="3305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plt.style.available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389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1CE9C-34F1-4772-AECA-5383CF0FB2D6}"/>
              </a:ext>
            </a:extLst>
          </p:cNvPr>
          <p:cNvSpPr/>
          <p:nvPr/>
        </p:nvSpPr>
        <p:spPr>
          <a:xfrm>
            <a:off x="1727200" y="166608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fig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figure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4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>
                <a:solidFill>
                  <a:srgbClr val="FF6600"/>
                </a:solidFill>
                <a:latin typeface="UbuntuMono-Regular"/>
              </a:rPr>
              <a:t>1000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17DFB-A2A4-404B-8CDF-E7C4C226A7CD}"/>
              </a:ext>
            </a:extLst>
          </p:cNvPr>
          <p:cNvSpPr/>
          <p:nvPr/>
        </p:nvSpPr>
        <p:spPr>
          <a:xfrm>
            <a:off x="1727200" y="5007253"/>
            <a:ext cx="398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3600" dirty="0"/>
          </a:p>
        </p:txBody>
      </p:sp>
      <p:sp>
        <p:nvSpPr>
          <p:cNvPr id="9" name="Google Shape;137;g73072dd2d6_0_95">
            <a:extLst>
              <a:ext uri="{FF2B5EF4-FFF2-40B4-BE49-F238E27FC236}">
                <a16:creationId xmlns:a16="http://schemas.microsoft.com/office/drawing/2014/main" id="{868FF83D-6830-4D19-B187-0E4A78558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Getting started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07796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Multiple Plots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CC1EE-6F54-4E49-9862-765B2288E1A4}"/>
              </a:ext>
            </a:extLst>
          </p:cNvPr>
          <p:cNvSpPr/>
          <p:nvPr/>
        </p:nvSpPr>
        <p:spPr>
          <a:xfrm>
            <a:off x="1727200" y="14915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866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Colors and styles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CC1EE-6F54-4E49-9862-765B2288E1A4}"/>
              </a:ext>
            </a:extLst>
          </p:cNvPr>
          <p:cNvSpPr/>
          <p:nvPr/>
        </p:nvSpPr>
        <p:spPr>
          <a:xfrm>
            <a:off x="1727200" y="14915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40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40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40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13E81-12DE-4FFD-81F6-CAB16B095047}"/>
              </a:ext>
            </a:extLst>
          </p:cNvPr>
          <p:cNvSpPr/>
          <p:nvPr/>
        </p:nvSpPr>
        <p:spPr>
          <a:xfrm>
            <a:off x="1727200" y="3165862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'blue’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'g’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0.3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))</a:t>
            </a:r>
            <a:endParaRPr lang="en-US" sz="2400" i="1" dirty="0">
              <a:solidFill>
                <a:srgbClr val="35586C"/>
              </a:solidFill>
              <a:latin typeface="UbuntuMono-Ital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9E00E-3126-4228-8F70-B48D0F8841E5}"/>
              </a:ext>
            </a:extLst>
          </p:cNvPr>
          <p:cNvSpPr/>
          <p:nvPr/>
        </p:nvSpPr>
        <p:spPr>
          <a:xfrm>
            <a:off x="1727200" y="47170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'solid'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'dashed'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dashdot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'dotted'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8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String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191DA-3B02-498B-8F37-16D354353E49}"/>
              </a:ext>
            </a:extLst>
          </p:cNvPr>
          <p:cNvSpPr/>
          <p:nvPr/>
        </p:nvSpPr>
        <p:spPr>
          <a:xfrm>
            <a:off x="581636" y="1075699"/>
            <a:ext cx="874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     A lot OF Spaces at The    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beGinning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and end     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0A3D8-3076-40D3-AC93-D711C432338F}"/>
              </a:ext>
            </a:extLst>
          </p:cNvPr>
          <p:cNvSpPr/>
          <p:nvPr/>
        </p:nvSpPr>
        <p:spPr>
          <a:xfrm>
            <a:off x="581636" y="166653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C1A57-0B3B-4A54-8812-36B4334CDD12}"/>
              </a:ext>
            </a:extLst>
          </p:cNvPr>
          <p:cNvSpPr/>
          <p:nvPr/>
        </p:nvSpPr>
        <p:spPr>
          <a:xfrm>
            <a:off x="581636" y="203586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E72C4-9C62-40F3-8A4E-FA4C3B61AD34}"/>
              </a:ext>
            </a:extLst>
          </p:cNvPr>
          <p:cNvSpPr/>
          <p:nvPr/>
        </p:nvSpPr>
        <p:spPr>
          <a:xfrm>
            <a:off x="581636" y="23497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CA8E0-085A-4CA2-9A73-EDA3197FF09D}"/>
              </a:ext>
            </a:extLst>
          </p:cNvPr>
          <p:cNvSpPr/>
          <p:nvPr/>
        </p:nvSpPr>
        <p:spPr>
          <a:xfrm>
            <a:off x="580599" y="2778664"/>
            <a:ext cx="9359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game,and,no".split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(",")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List (We will see Lists later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More on Colors and styles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915F-5A23-4F60-B753-8B649CB7D20A}"/>
              </a:ext>
            </a:extLst>
          </p:cNvPr>
          <p:cNvSpPr/>
          <p:nvPr/>
        </p:nvSpPr>
        <p:spPr>
          <a:xfrm>
            <a:off x="1411111" y="15983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solid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'--'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dashed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'-.'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</a:t>
            </a:r>
            <a:r>
              <a:rPr lang="en-US" sz="2400" i="1" dirty="0" err="1">
                <a:solidFill>
                  <a:srgbClr val="35586C"/>
                </a:solidFill>
                <a:latin typeface="UbuntuMono-Italic"/>
              </a:rPr>
              <a:t>dashdot</a:t>
            </a:r>
            <a:endParaRPr lang="en-US" sz="2400" i="1" dirty="0">
              <a:solidFill>
                <a:srgbClr val="35586C"/>
              </a:solidFill>
              <a:latin typeface="UbuntuMono-Italic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linestyle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dotted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98C30-F15C-456F-B145-9C30969D0E49}"/>
              </a:ext>
            </a:extLst>
          </p:cNvPr>
          <p:cNvSpPr/>
          <p:nvPr/>
        </p:nvSpPr>
        <p:spPr>
          <a:xfrm>
            <a:off x="1411111" y="40593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'-g'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solid green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'--c'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dashed cyan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'-.k'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</a:t>
            </a:r>
            <a:r>
              <a:rPr lang="en-US" sz="2400" i="1" dirty="0" err="1">
                <a:solidFill>
                  <a:srgbClr val="35586C"/>
                </a:solidFill>
                <a:latin typeface="UbuntuMono-Italic"/>
              </a:rPr>
              <a:t>dashdot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 black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':r'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# dotted 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17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Axis limits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F8C43-1529-4A6E-8570-211DCF65177F}"/>
              </a:ext>
            </a:extLst>
          </p:cNvPr>
          <p:cNvSpPr/>
          <p:nvPr/>
        </p:nvSpPr>
        <p:spPr>
          <a:xfrm>
            <a:off x="1614311" y="1815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2DAF9-395D-449D-8ACD-1EF542F2FB69}"/>
              </a:ext>
            </a:extLst>
          </p:cNvPr>
          <p:cNvSpPr/>
          <p:nvPr/>
        </p:nvSpPr>
        <p:spPr>
          <a:xfrm>
            <a:off x="1614311" y="3244334"/>
            <a:ext cx="3546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([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1.8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]);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EEA9D-08B1-45C8-9500-8871B761330C}"/>
              </a:ext>
            </a:extLst>
          </p:cNvPr>
          <p:cNvSpPr/>
          <p:nvPr/>
        </p:nvSpPr>
        <p:spPr>
          <a:xfrm>
            <a:off x="1614311" y="4147445"/>
            <a:ext cx="1964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'tight'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0351E-FD07-4308-83A7-484064587877}"/>
              </a:ext>
            </a:extLst>
          </p:cNvPr>
          <p:cNvSpPr/>
          <p:nvPr/>
        </p:nvSpPr>
        <p:spPr>
          <a:xfrm>
            <a:off x="1614311" y="4819723"/>
            <a:ext cx="2163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'equal'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03039-C2A0-4160-9A6E-8FD4FBB9318A}"/>
              </a:ext>
            </a:extLst>
          </p:cNvPr>
          <p:cNvSpPr/>
          <p:nvPr/>
        </p:nvSpPr>
        <p:spPr>
          <a:xfrm>
            <a:off x="1614311" y="56499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1.2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96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Labels and legends</a:t>
            </a:r>
            <a:endParaRPr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0CC08-E9A5-4898-81F1-91557B6108E4}"/>
              </a:ext>
            </a:extLst>
          </p:cNvPr>
          <p:cNvSpPr/>
          <p:nvPr/>
        </p:nvSpPr>
        <p:spPr>
          <a:xfrm>
            <a:off x="2167467" y="19595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'-g'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label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'sin(x)'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':b'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label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'cos(x)’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axis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'equal'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legend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33EF4-AD45-4FA2-B75A-9EBFC87EC1C6}"/>
              </a:ext>
            </a:extLst>
          </p:cNvPr>
          <p:cNvSpPr/>
          <p:nvPr/>
        </p:nvSpPr>
        <p:spPr>
          <a:xfrm>
            <a:off x="2167467" y="4150254"/>
            <a:ext cx="3505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"Sine-Cos Curves"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B158A-92EB-4D1D-9A09-5C73E2D8E2D5}"/>
              </a:ext>
            </a:extLst>
          </p:cNvPr>
          <p:cNvSpPr/>
          <p:nvPr/>
        </p:nvSpPr>
        <p:spPr>
          <a:xfrm>
            <a:off x="2167467" y="47408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xlabel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"x"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ylabel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"sin(x),cos(x)"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0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pyplot</a:t>
            </a:r>
            <a:r>
              <a:rPr lang="en-US" sz="4000" dirty="0"/>
              <a:t> vs axes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CFA07-DE16-4F1F-B859-B62E47E38EDB}"/>
              </a:ext>
            </a:extLst>
          </p:cNvPr>
          <p:cNvSpPr/>
          <p:nvPr/>
        </p:nvSpPr>
        <p:spPr>
          <a:xfrm>
            <a:off x="1941689" y="17780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plt.xlabel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ax.set_xlabel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plt.ylabel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ax.set_ylabel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plt.xlim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ax.set_xlim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plt.ylim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ax.set_ylim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</a:p>
          <a:p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plt.title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 </a:t>
            </a:r>
            <a:r>
              <a:rPr lang="en-US" sz="3600" dirty="0">
                <a:solidFill>
                  <a:srgbClr val="002060"/>
                </a:solidFill>
                <a:latin typeface="MinionPro-Regular"/>
              </a:rPr>
              <a:t>→ </a:t>
            </a:r>
            <a:r>
              <a:rPr lang="en-US" sz="3200" dirty="0" err="1">
                <a:solidFill>
                  <a:srgbClr val="002060"/>
                </a:solidFill>
                <a:latin typeface="UbuntuMono-Regular"/>
              </a:rPr>
              <a:t>ax.set_title</a:t>
            </a:r>
            <a:r>
              <a:rPr lang="en-US" sz="3200" dirty="0">
                <a:solidFill>
                  <a:srgbClr val="002060"/>
                </a:solidFill>
                <a:latin typeface="UbuntuMono-Regular"/>
              </a:rPr>
              <a:t>()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35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set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66F14-A477-44A1-85FC-82F548053996}"/>
              </a:ext>
            </a:extLst>
          </p:cNvPr>
          <p:cNvSpPr/>
          <p:nvPr/>
        </p:nvSpPr>
        <p:spPr>
          <a:xfrm>
            <a:off x="2336799" y="1629180"/>
            <a:ext cx="72248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ax 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axes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))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ax</a:t>
            </a:r>
            <a:r>
              <a:rPr lang="en-US" sz="36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xlim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ylim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-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),</a:t>
            </a:r>
          </a:p>
          <a:p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xlabel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'x'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 err="1">
                <a:solidFill>
                  <a:srgbClr val="000089"/>
                </a:solidFill>
                <a:latin typeface="UbuntuMono-Regular"/>
              </a:rPr>
              <a:t>ylabel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'sin(x)'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r>
              <a:rPr lang="en-US" sz="3600" dirty="0">
                <a:solidFill>
                  <a:srgbClr val="000089"/>
                </a:solidFill>
                <a:latin typeface="UbuntuMono-Regular"/>
              </a:rPr>
              <a:t>title</a:t>
            </a:r>
            <a:r>
              <a:rPr lang="en-US" sz="36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'A Simple Plot'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0937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Markers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890ECC-FC76-480F-A2E7-1599CB7A40DA}"/>
              </a:ext>
            </a:extLst>
          </p:cNvPr>
          <p:cNvSpPr/>
          <p:nvPr/>
        </p:nvSpPr>
        <p:spPr>
          <a:xfrm>
            <a:off x="1625600" y="155622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30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sin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plot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'o'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color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'black'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66EC3-A260-4BA8-93DC-F586739F7120}"/>
              </a:ext>
            </a:extLst>
          </p:cNvPr>
          <p:cNvSpPr/>
          <p:nvPr/>
        </p:nvSpPr>
        <p:spPr>
          <a:xfrm>
            <a:off x="1524000" y="3541483"/>
            <a:ext cx="714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'o'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'.'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','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'x'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'+'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'v'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'^'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'&lt;'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'&gt;'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's'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600" dirty="0">
                <a:solidFill>
                  <a:srgbClr val="CD3300"/>
                </a:solidFill>
                <a:latin typeface="UbuntuMono-Regular"/>
              </a:rPr>
              <a:t>'d'</a:t>
            </a:r>
            <a:r>
              <a:rPr lang="en-US" sz="3600" dirty="0">
                <a:solidFill>
                  <a:srgbClr val="000000"/>
                </a:solidFill>
                <a:latin typeface="UbuntuMono-Regular"/>
              </a:rPr>
              <a:t>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65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Scatter plots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B6F03-C67C-4FE5-A210-8C7A7E2AD792}"/>
              </a:ext>
            </a:extLst>
          </p:cNvPr>
          <p:cNvSpPr/>
          <p:nvPr/>
        </p:nvSpPr>
        <p:spPr>
          <a:xfrm>
            <a:off x="1806220" y="1755550"/>
            <a:ext cx="81378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randn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randn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colors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>
                <a:solidFill>
                  <a:srgbClr val="000089"/>
                </a:solidFill>
                <a:latin typeface="UbuntuMono-Regular"/>
              </a:rPr>
              <a:t>sizes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1000 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* 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random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rand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scatter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c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colors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s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sizes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3200" dirty="0">
                <a:solidFill>
                  <a:srgbClr val="000089"/>
                </a:solidFill>
                <a:latin typeface="UbuntuMono-Regular"/>
              </a:rPr>
              <a:t>alpha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FF6600"/>
                </a:solidFill>
                <a:latin typeface="UbuntuMono-Regular"/>
              </a:rPr>
              <a:t>0.3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,</a:t>
            </a:r>
          </a:p>
          <a:p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cmap</a:t>
            </a:r>
            <a:r>
              <a:rPr lang="en-US" sz="32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3200" dirty="0" err="1">
                <a:solidFill>
                  <a:srgbClr val="CD3300"/>
                </a:solidFill>
                <a:latin typeface="UbuntuMono-Regular"/>
              </a:rPr>
              <a:t>viridis</a:t>
            </a:r>
            <a:r>
              <a:rPr lang="en-US" sz="32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3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3200" dirty="0" err="1">
                <a:solidFill>
                  <a:srgbClr val="000089"/>
                </a:solidFill>
                <a:latin typeface="UbuntuMono-Regular"/>
              </a:rPr>
              <a:t>colorbar</a:t>
            </a:r>
            <a:r>
              <a:rPr lang="en-US" sz="3200" dirty="0">
                <a:solidFill>
                  <a:srgbClr val="000000"/>
                </a:solidFill>
                <a:latin typeface="UbuntuMono-Regula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71073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Contour plots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33215-FCAD-41F9-A507-EFCD03F8E66C}"/>
              </a:ext>
            </a:extLst>
          </p:cNvPr>
          <p:cNvSpPr/>
          <p:nvPr/>
        </p:nvSpPr>
        <p:spPr>
          <a:xfrm>
            <a:off x="2144889" y="17789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50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s-E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s-E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linspace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0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FF6600"/>
                </a:solidFill>
                <a:latin typeface="UbuntuMono-Regular"/>
              </a:rPr>
              <a:t>40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s-E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 </a:t>
            </a:r>
            <a:r>
              <a:rPr lang="es-E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s-E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s-ES" sz="2800" dirty="0" err="1">
                <a:solidFill>
                  <a:srgbClr val="000089"/>
                </a:solidFill>
                <a:latin typeface="UbuntuMono-Regular"/>
              </a:rPr>
              <a:t>meshgrid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s-E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s-E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800" dirty="0">
                <a:solidFill>
                  <a:srgbClr val="000089"/>
                </a:solidFill>
                <a:latin typeface="UbuntuMono-Regular"/>
              </a:rPr>
              <a:t>Z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someFunctionOf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7D0D2-B45E-408A-A7BB-49627FFDBC16}"/>
              </a:ext>
            </a:extLst>
          </p:cNvPr>
          <p:cNvSpPr/>
          <p:nvPr/>
        </p:nvSpPr>
        <p:spPr>
          <a:xfrm>
            <a:off x="2144889" y="423319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contourf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cmap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</a:t>
            </a:r>
            <a:r>
              <a:rPr lang="en-US" sz="28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800" dirty="0" err="1">
                <a:solidFill>
                  <a:srgbClr val="CD3300"/>
                </a:solidFill>
                <a:latin typeface="UbuntuMono-Regular"/>
              </a:rPr>
              <a:t>RdGy</a:t>
            </a:r>
            <a:r>
              <a:rPr lang="en-US" sz="2800" dirty="0">
                <a:solidFill>
                  <a:srgbClr val="CD3300"/>
                </a:solidFill>
                <a:latin typeface="UbuntuMono-Regula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plt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colorbar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99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Subplots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33215-FCAD-41F9-A507-EFCD03F8E66C}"/>
              </a:ext>
            </a:extLst>
          </p:cNvPr>
          <p:cNvSpPr/>
          <p:nvPr/>
        </p:nvSpPr>
        <p:spPr>
          <a:xfrm>
            <a:off x="2144889" y="1778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0" dirty="0" err="1">
                <a:solidFill>
                  <a:srgbClr val="000089"/>
                </a:solidFill>
                <a:latin typeface="UbuntuMono-Regular"/>
              </a:rPr>
              <a:t>plt.subplots</a:t>
            </a:r>
            <a:r>
              <a:rPr lang="en-US" sz="7200" dirty="0">
                <a:solidFill>
                  <a:srgbClr val="000089"/>
                </a:solidFill>
                <a:latin typeface="UbuntuMono-Regular"/>
              </a:rPr>
              <a:t>()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0722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3D plots</a:t>
            </a:r>
            <a:endParaRPr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516F5-F50E-4074-9DCE-5C9F109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7" y="1809574"/>
            <a:ext cx="5862031" cy="38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99E7E4-D320-4D2A-AF10-569D97D289F9}"/>
              </a:ext>
            </a:extLst>
          </p:cNvPr>
          <p:cNvSpPr/>
          <p:nvPr/>
        </p:nvSpPr>
        <p:spPr>
          <a:xfrm>
            <a:off x="948267" y="13334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fig = </a:t>
            </a:r>
            <a:r>
              <a:rPr lang="en-US" sz="2400" dirty="0" err="1">
                <a:solidFill>
                  <a:srgbClr val="002060"/>
                </a:solidFill>
              </a:rPr>
              <a:t>plt.figure</a:t>
            </a:r>
            <a:r>
              <a:rPr lang="en-US" sz="2400" dirty="0">
                <a:solidFill>
                  <a:srgbClr val="002060"/>
                </a:solidFill>
              </a:rPr>
              <a:t>()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ax = </a:t>
            </a:r>
            <a:r>
              <a:rPr lang="en-US" sz="2400" dirty="0" err="1">
                <a:solidFill>
                  <a:srgbClr val="002060"/>
                </a:solidFill>
              </a:rPr>
              <a:t>fig.gca</a:t>
            </a:r>
            <a:r>
              <a:rPr lang="en-US" sz="2400" dirty="0">
                <a:solidFill>
                  <a:srgbClr val="002060"/>
                </a:solidFill>
              </a:rPr>
              <a:t>(projection='3d')</a:t>
            </a:r>
          </a:p>
        </p:txBody>
      </p:sp>
    </p:spTree>
    <p:extLst>
      <p:ext uri="{BB962C8B-B14F-4D97-AF65-F5344CB8AC3E}">
        <p14:creationId xmlns:p14="http://schemas.microsoft.com/office/powerpoint/2010/main" val="16555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String </a:t>
            </a:r>
            <a:r>
              <a:rPr lang="en-US" sz="4000" dirty="0" err="1"/>
              <a:t>Cont</a:t>
            </a:r>
            <a:r>
              <a:rPr lang="en-US" sz="4000" dirty="0"/>
              <a:t>…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191DA-3B02-498B-8F37-16D354353E49}"/>
              </a:ext>
            </a:extLst>
          </p:cNvPr>
          <p:cNvSpPr/>
          <p:nvPr/>
        </p:nvSpPr>
        <p:spPr>
          <a:xfrm>
            <a:off x="581636" y="1075699"/>
            <a:ext cx="874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     A lot OF Spaces at The    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beGinning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and end     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0A3D8-3076-40D3-AC93-D711C432338F}"/>
              </a:ext>
            </a:extLst>
          </p:cNvPr>
          <p:cNvSpPr/>
          <p:nvPr/>
        </p:nvSpPr>
        <p:spPr>
          <a:xfrm>
            <a:off x="581636" y="166653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C1A57-0B3B-4A54-8812-36B4334CDD12}"/>
              </a:ext>
            </a:extLst>
          </p:cNvPr>
          <p:cNvSpPr/>
          <p:nvPr/>
        </p:nvSpPr>
        <p:spPr>
          <a:xfrm>
            <a:off x="581636" y="203586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E72C4-9C62-40F3-8A4E-FA4C3B61AD34}"/>
              </a:ext>
            </a:extLst>
          </p:cNvPr>
          <p:cNvSpPr/>
          <p:nvPr/>
        </p:nvSpPr>
        <p:spPr>
          <a:xfrm>
            <a:off x="581636" y="23497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CA8E0-085A-4CA2-9A73-EDA3197FF09D}"/>
              </a:ext>
            </a:extLst>
          </p:cNvPr>
          <p:cNvSpPr/>
          <p:nvPr/>
        </p:nvSpPr>
        <p:spPr>
          <a:xfrm>
            <a:off x="580599" y="2778664"/>
            <a:ext cx="9359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game,and,no".split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(",")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List (We will see Lists later on)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9E892-713D-4B7A-9FC9-EA8F34F44365}"/>
              </a:ext>
            </a:extLst>
          </p:cNvPr>
          <p:cNvSpPr/>
          <p:nvPr/>
        </p:nvSpPr>
        <p:spPr>
          <a:xfrm>
            <a:off x="581636" y="324433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“at”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asdfaatdea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26D78-20D2-434B-B774-999B19D1CF9E}"/>
              </a:ext>
            </a:extLst>
          </p:cNvPr>
          <p:cNvSpPr/>
          <p:nvPr/>
        </p:nvSpPr>
        <p:spPr>
          <a:xfrm>
            <a:off x="580599" y="366534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“at”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 in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asdfaatdea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88A88-8057-4FD1-8E91-A152A33C9E90}"/>
              </a:ext>
            </a:extLst>
          </p:cNvPr>
          <p:cNvSpPr/>
          <p:nvPr/>
        </p:nvSpPr>
        <p:spPr>
          <a:xfrm>
            <a:off x="580599" y="4139704"/>
            <a:ext cx="785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"We are learning \"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Strings\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here."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8F7C3-3D4E-4D20-A388-971C3F66E706}"/>
              </a:ext>
            </a:extLst>
          </p:cNvPr>
          <p:cNvSpPr/>
          <p:nvPr/>
        </p:nvSpPr>
        <p:spPr>
          <a:xfrm>
            <a:off x="573608" y="4468273"/>
            <a:ext cx="7858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‘We are learning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here.’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0A61B-F1FB-4BF9-89B8-9F33CBC8B905}"/>
              </a:ext>
            </a:extLst>
          </p:cNvPr>
          <p:cNvSpPr/>
          <p:nvPr/>
        </p:nvSpPr>
        <p:spPr>
          <a:xfrm>
            <a:off x="633368" y="498225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“c:\drive\name”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C6B03-236A-499D-B2B9-696A5251E137}"/>
              </a:ext>
            </a:extLst>
          </p:cNvPr>
          <p:cNvSpPr/>
          <p:nvPr/>
        </p:nvSpPr>
        <p:spPr>
          <a:xfrm>
            <a:off x="651544" y="546182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r”c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:\drive\name”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32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Density and </a:t>
            </a:r>
            <a:r>
              <a:rPr lang="en-US" sz="4000" dirty="0" err="1"/>
              <a:t>pairplots</a:t>
            </a:r>
            <a:r>
              <a:rPr lang="en-US" sz="4000" dirty="0"/>
              <a:t> from seaborn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FC1DA-558E-4812-8114-11C153C5E491}"/>
              </a:ext>
            </a:extLst>
          </p:cNvPr>
          <p:cNvSpPr/>
          <p:nvPr/>
        </p:nvSpPr>
        <p:spPr>
          <a:xfrm>
            <a:off x="1806223" y="2057317"/>
            <a:ext cx="79473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import seaborn as </a:t>
            </a:r>
            <a:r>
              <a:rPr lang="en-US" sz="6000" dirty="0" err="1">
                <a:solidFill>
                  <a:srgbClr val="002060"/>
                </a:solidFill>
              </a:rPr>
              <a:t>sns</a:t>
            </a:r>
            <a:endParaRPr lang="en-US" sz="6000" dirty="0">
              <a:solidFill>
                <a:srgbClr val="002060"/>
              </a:solidFill>
            </a:endParaRPr>
          </a:p>
          <a:p>
            <a:r>
              <a:rPr lang="en-US" sz="6000" dirty="0" err="1">
                <a:solidFill>
                  <a:srgbClr val="002060"/>
                </a:solidFill>
              </a:rPr>
              <a:t>sns.set</a:t>
            </a:r>
            <a:r>
              <a:rPr lang="en-US" sz="6000" dirty="0">
                <a:solidFill>
                  <a:srgbClr val="002060"/>
                </a:solidFill>
              </a:rPr>
              <a:t>()</a:t>
            </a:r>
          </a:p>
          <a:p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24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Interactive plotting with bokeh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102876-8174-48CD-A8E8-B0D8F83883E6}"/>
              </a:ext>
            </a:extLst>
          </p:cNvPr>
          <p:cNvSpPr/>
          <p:nvPr/>
        </p:nvSpPr>
        <p:spPr>
          <a:xfrm>
            <a:off x="1974519" y="2092867"/>
            <a:ext cx="82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from </a:t>
            </a:r>
            <a:r>
              <a:rPr lang="en-US" sz="2800" dirty="0" err="1">
                <a:solidFill>
                  <a:srgbClr val="002060"/>
                </a:solidFill>
              </a:rPr>
              <a:t>bokeh.plotting</a:t>
            </a:r>
            <a:r>
              <a:rPr lang="en-US" sz="2800" dirty="0">
                <a:solidFill>
                  <a:srgbClr val="002060"/>
                </a:solidFill>
              </a:rPr>
              <a:t> import figure, </a:t>
            </a:r>
            <a:r>
              <a:rPr lang="en-US" sz="2800" dirty="0" err="1">
                <a:solidFill>
                  <a:srgbClr val="002060"/>
                </a:solidFill>
              </a:rPr>
              <a:t>output_file</a:t>
            </a:r>
            <a:r>
              <a:rPr lang="en-US" sz="2800" dirty="0">
                <a:solidFill>
                  <a:srgbClr val="002060"/>
                </a:solidFill>
              </a:rPr>
              <a:t>, show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4AB2A-16C6-434B-B9CB-E88FB9C59966}"/>
              </a:ext>
            </a:extLst>
          </p:cNvPr>
          <p:cNvSpPr/>
          <p:nvPr/>
        </p:nvSpPr>
        <p:spPr>
          <a:xfrm>
            <a:off x="1974519" y="3429000"/>
            <a:ext cx="8771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output_file</a:t>
            </a:r>
            <a:r>
              <a:rPr lang="en-US" sz="2800" dirty="0">
                <a:solidFill>
                  <a:srgbClr val="002060"/>
                </a:solidFill>
              </a:rPr>
              <a:t>("demo.html")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 = figure(</a:t>
            </a:r>
            <a:r>
              <a:rPr lang="en-US" sz="2800" dirty="0" err="1">
                <a:solidFill>
                  <a:srgbClr val="002060"/>
                </a:solidFill>
              </a:rPr>
              <a:t>plot_width</a:t>
            </a:r>
            <a:r>
              <a:rPr lang="en-US" sz="2800" dirty="0">
                <a:solidFill>
                  <a:srgbClr val="002060"/>
                </a:solidFill>
              </a:rPr>
              <a:t>=800,plot_height=400,title="line")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p.line</a:t>
            </a:r>
            <a:r>
              <a:rPr lang="en-US" sz="2800" dirty="0">
                <a:solidFill>
                  <a:srgbClr val="002060"/>
                </a:solidFill>
              </a:rPr>
              <a:t>([1,2,3,4,5],[6,7,8,9,10],</a:t>
            </a:r>
            <a:r>
              <a:rPr lang="en-US" sz="2800" dirty="0" err="1">
                <a:solidFill>
                  <a:srgbClr val="002060"/>
                </a:solidFill>
              </a:rPr>
              <a:t>line_width</a:t>
            </a:r>
            <a:r>
              <a:rPr lang="en-US" sz="2800" dirty="0">
                <a:solidFill>
                  <a:srgbClr val="002060"/>
                </a:solidFill>
              </a:rPr>
              <a:t>=2)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show(p)</a:t>
            </a:r>
          </a:p>
        </p:txBody>
      </p:sp>
    </p:spTree>
    <p:extLst>
      <p:ext uri="{BB962C8B-B14F-4D97-AF65-F5344CB8AC3E}">
        <p14:creationId xmlns:p14="http://schemas.microsoft.com/office/powerpoint/2010/main" val="3341206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952500" y="2653500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Interactive 3D plotting with </a:t>
            </a:r>
            <a:r>
              <a:rPr lang="en-US" sz="4000" dirty="0" err="1"/>
              <a:t>plotly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87713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952500" y="2653500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Geographic Data with folium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104873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952500" y="2653500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Plotting with Pandas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3164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/>
              <a:t>Data Structures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0659C-A7E3-46F3-B086-24E0C2C357F0}"/>
              </a:ext>
            </a:extLst>
          </p:cNvPr>
          <p:cNvSpPr/>
          <p:nvPr/>
        </p:nvSpPr>
        <p:spPr>
          <a:xfrm>
            <a:off x="411061" y="1360437"/>
            <a:ext cx="11316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		Ordered, 	changeable, 			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		Ordered, 	unchangeable,			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		Unordered,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addable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/removable       	no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	Unordered, 	changeable,  			no duplicate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2742790-5DB2-4C0D-88B3-55358FC98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79650"/>
              </p:ext>
            </p:extLst>
          </p:nvPr>
        </p:nvGraphicFramePr>
        <p:xfrm>
          <a:off x="520117" y="2908349"/>
          <a:ext cx="100584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816">
                  <a:extLst>
                    <a:ext uri="{9D8B030D-6E8A-4147-A177-3AD203B41FA5}">
                      <a16:colId xmlns:a16="http://schemas.microsoft.com/office/drawing/2014/main" val="4201053612"/>
                    </a:ext>
                  </a:extLst>
                </a:gridCol>
                <a:gridCol w="2233089">
                  <a:extLst>
                    <a:ext uri="{9D8B030D-6E8A-4147-A177-3AD203B41FA5}">
                      <a16:colId xmlns:a16="http://schemas.microsoft.com/office/drawing/2014/main" val="1861340955"/>
                    </a:ext>
                  </a:extLst>
                </a:gridCol>
                <a:gridCol w="2850073">
                  <a:extLst>
                    <a:ext uri="{9D8B030D-6E8A-4147-A177-3AD203B41FA5}">
                      <a16:colId xmlns:a16="http://schemas.microsoft.com/office/drawing/2014/main" val="1397216963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159464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List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Tuple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Set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Dictionary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6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L= [12, "banana", 5.3]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 (12, "banana", 5.3)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S= {12, "banana", 5.3}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D={“Val”:12,”name”:”Ban”}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13260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L[1]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T[2]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in 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D[“Val”]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 = L + [“game”]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L[2] = “orange”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Immutable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T3 = T1+T2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S.add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(“new Item”)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S.update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({“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more”,”items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”})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D[“Val”]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newValue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D[“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newkey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”] = “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newVal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L[1]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Immutable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T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S.Remove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(“banana”)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D[“Val”]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del D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L2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 = T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S2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D2 =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D.copy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3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….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6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0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endParaRPr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E631E-1C93-46D4-9105-6D6ACFB46D40}"/>
              </a:ext>
            </a:extLst>
          </p:cNvPr>
          <p:cNvSpPr txBox="1"/>
          <p:nvPr/>
        </p:nvSpPr>
        <p:spPr>
          <a:xfrm>
            <a:off x="1082180" y="1602297"/>
            <a:ext cx="681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 </a:t>
            </a:r>
            <a:r>
              <a:rPr lang="en-US" sz="3600" dirty="0" err="1">
                <a:solidFill>
                  <a:srgbClr val="FF0000"/>
                </a:solidFill>
              </a:rPr>
              <a:t>Numpy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Quick Answer: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is Faster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E8E53-36B0-4D3B-B404-56C943D01A23}"/>
              </a:ext>
            </a:extLst>
          </p:cNvPr>
          <p:cNvSpPr/>
          <p:nvPr/>
        </p:nvSpPr>
        <p:spPr>
          <a:xfrm>
            <a:off x="1006679" y="3264298"/>
            <a:ext cx="68873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np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1768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(Dimensions)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]], [[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b.ndim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b.shape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(b[1,0,2])</a:t>
            </a:r>
          </a:p>
        </p:txBody>
      </p:sp>
    </p:spTree>
    <p:extLst>
      <p:ext uri="{BB962C8B-B14F-4D97-AF65-F5344CB8AC3E}">
        <p14:creationId xmlns:p14="http://schemas.microsoft.com/office/powerpoint/2010/main" val="22298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4000" dirty="0" err="1"/>
              <a:t>Numpy</a:t>
            </a:r>
            <a:r>
              <a:rPr lang="en-US" sz="4000" dirty="0"/>
              <a:t>(</a:t>
            </a:r>
            <a:r>
              <a:rPr lang="en-US" sz="4000" dirty="0" err="1"/>
              <a:t>np.arrange,reshape,random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B56DE-3AD3-403D-9A38-0F0F90F72BEE}"/>
              </a:ext>
            </a:extLst>
          </p:cNvPr>
          <p:cNvSpPr/>
          <p:nvPr/>
        </p:nvSpPr>
        <p:spPr>
          <a:xfrm>
            <a:off x="1005980" y="2413661"/>
            <a:ext cx="109847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np.random.permutation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np.reshape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9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6" ma:contentTypeDescription="Crée un document." ma:contentTypeScope="" ma:versionID="dcf5e962d7b9c5a100dc38a817aae443">
  <xsd:schema xmlns:xsd="http://www.w3.org/2001/XMLSchema" xmlns:xs="http://www.w3.org/2001/XMLSchema" xmlns:p="http://schemas.microsoft.com/office/2006/metadata/properties" xmlns:ns2="1590dd7d-2097-4575-862a-b5a566a9ca4c" targetNamespace="http://schemas.microsoft.com/office/2006/metadata/properties" ma:root="true" ma:fieldsID="5e486b43da763ad24ddd80faa5bceae1" ns2:_=""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2DB607-0380-4D15-AAD7-D128FDFB89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8081</TotalTime>
  <Words>2577</Words>
  <Application>Microsoft Office PowerPoint</Application>
  <PresentationFormat>Widescreen</PresentationFormat>
  <Paragraphs>340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MinionPro-Regular</vt:lpstr>
      <vt:lpstr>Segoe UI</vt:lpstr>
      <vt:lpstr>UbuntuMono-Bold</vt:lpstr>
      <vt:lpstr>UbuntuMono-Italic</vt:lpstr>
      <vt:lpstr>UbuntuMono-Regular</vt:lpstr>
      <vt:lpstr>Verdana</vt:lpstr>
      <vt:lpstr>Thème Office</vt:lpstr>
      <vt:lpstr>String</vt:lpstr>
      <vt:lpstr>String(Multi line String)</vt:lpstr>
      <vt:lpstr>String Cont…</vt:lpstr>
      <vt:lpstr>String Cont…</vt:lpstr>
      <vt:lpstr>String Cont…</vt:lpstr>
      <vt:lpstr>Data Structures</vt:lpstr>
      <vt:lpstr>Numpy</vt:lpstr>
      <vt:lpstr>Numpy(Dimensions)</vt:lpstr>
      <vt:lpstr>Numpy(np.arrange,reshape,random)</vt:lpstr>
      <vt:lpstr>Numpy(Slicing)</vt:lpstr>
      <vt:lpstr>Numpy(More Indexing)</vt:lpstr>
      <vt:lpstr>Numpy(Broadcasting)</vt:lpstr>
      <vt:lpstr>NumPy(hstack,vstack,sort(axis=0)</vt:lpstr>
      <vt:lpstr>NumPy(Seed: ufuncs)</vt:lpstr>
      <vt:lpstr>NumPy(Exploring Ufuncs)</vt:lpstr>
      <vt:lpstr>NumPy(Image Data)</vt:lpstr>
      <vt:lpstr>NumPy(KNN classifier)</vt:lpstr>
      <vt:lpstr>NumPy(Structured Data)</vt:lpstr>
      <vt:lpstr>Pandas</vt:lpstr>
      <vt:lpstr>Pandas(Series)</vt:lpstr>
      <vt:lpstr>Pandas(DataFrame)</vt:lpstr>
      <vt:lpstr>Pandas(values)</vt:lpstr>
      <vt:lpstr>Pandas(indexing)</vt:lpstr>
      <vt:lpstr>Pandas(NaN)</vt:lpstr>
      <vt:lpstr>Pandas (Indexing)</vt:lpstr>
      <vt:lpstr>Pandas (Grouping)</vt:lpstr>
      <vt:lpstr>Pandas (Hieratchical Idexing)</vt:lpstr>
      <vt:lpstr>Pandas (Rolling)</vt:lpstr>
      <vt:lpstr>Pandas (Where)</vt:lpstr>
      <vt:lpstr>Pandas (clip)</vt:lpstr>
      <vt:lpstr>Pandas (merge)</vt:lpstr>
      <vt:lpstr>Pandas (Pivot Tables)</vt:lpstr>
      <vt:lpstr>Pandas (String)</vt:lpstr>
      <vt:lpstr>Pandas (to_datetime)</vt:lpstr>
      <vt:lpstr>Pandas (covid-19 data analysis)</vt:lpstr>
      <vt:lpstr>Visualizations</vt:lpstr>
      <vt:lpstr>Getting started</vt:lpstr>
      <vt:lpstr>Multiple Plots</vt:lpstr>
      <vt:lpstr>Colors and styles</vt:lpstr>
      <vt:lpstr>More on Colors and styles</vt:lpstr>
      <vt:lpstr>Axis limits</vt:lpstr>
      <vt:lpstr>Labels and legends</vt:lpstr>
      <vt:lpstr>pyplot vs axes</vt:lpstr>
      <vt:lpstr>set</vt:lpstr>
      <vt:lpstr>Markers</vt:lpstr>
      <vt:lpstr>Scatter plots</vt:lpstr>
      <vt:lpstr>Contour plots</vt:lpstr>
      <vt:lpstr>Subplots</vt:lpstr>
      <vt:lpstr>3D plots</vt:lpstr>
      <vt:lpstr>Density and pairplots from seaborn</vt:lpstr>
      <vt:lpstr>Interactive plotting with bokeh</vt:lpstr>
      <vt:lpstr>Interactive 3D plotting with plotly</vt:lpstr>
      <vt:lpstr>Geographic Data with folium</vt:lpstr>
      <vt:lpstr>Plotting with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DeLL</cp:lastModifiedBy>
  <cp:revision>763</cp:revision>
  <dcterms:created xsi:type="dcterms:W3CDTF">2019-01-15T19:27:36Z</dcterms:created>
  <dcterms:modified xsi:type="dcterms:W3CDTF">2020-05-22T15:53:40Z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