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6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0" r:id="rId26"/>
    <p:sldId id="281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805ED25-5BCF-42C7-81C4-646DBA6F450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1205500-F18D-4F2D-BB14-FDEAFA8861A4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C665392-F91C-4977-B522-AEDD4429E1AD}" type="slidenum">
              <a:rPr lang="en-US" sz="1400" b="0" strike="noStrike" spc="-1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06E3BAF-393F-43ED-B2E5-3B224C58745F}" type="slidenum">
              <a:rPr lang="en-US" sz="1400" b="0" strike="noStrike" spc="-1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025A160-614D-4A93-A25E-860D4B2EAA31}" type="slidenum">
              <a:rPr lang="en-US" sz="1400" b="0" strike="noStrike" spc="-1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F7A0D8F-C80B-4E40-B385-D43FE3E2AB57}" type="slidenum">
              <a:rPr lang="en-US" sz="1400" b="0" strike="noStrike" spc="-1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526C4CE-DC7A-4098-A2F3-AA4370E87711}" type="slidenum">
              <a:rPr lang="en-US" sz="1400" b="0" strike="noStrike" spc="-1"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60D0943-1AAE-4207-B2A3-CD87B207525C}" type="slidenum">
              <a:rPr lang="en-US" sz="1400" b="0" strike="noStrike" spc="-1"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7A1C188-1ABD-4BDD-B6DE-08FE51EBF942}" type="slidenum">
              <a:rPr lang="en-US" sz="1400" b="0" strike="noStrike" spc="-1">
                <a:latin typeface="Times New Roman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BCAF15C-649A-406A-B9C1-B659D400437B}" type="slidenum">
              <a:rPr lang="en-US" sz="1400" b="0" strike="noStrike" spc="-1">
                <a:latin typeface="Times New Roman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FDDFAB-2562-40DF-B41C-D9D9EAC84D62}" type="slidenum">
              <a:rPr lang="en-US" sz="1400" b="0" strike="noStrike" spc="-1">
                <a:latin typeface="Times New Roman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1130582-7D1F-4EAF-9D82-49AE8848EC2F}" type="slidenum">
              <a:rPr lang="en-US" sz="1400" b="0" strike="noStrike" spc="-1">
                <a:latin typeface="Times New Roman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05179CD-C13B-416E-BAEF-CFD64F4AF01A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0E8E0D5-E8AC-4F83-AC92-0D23BB82D97E}" type="slidenum">
              <a:rPr lang="en-US" sz="1400" b="0" strike="noStrike" spc="-1">
                <a:latin typeface="Times New Roman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C716FBA-C826-4CA0-BC64-CC62838FC3C3}" type="slidenum">
              <a:rPr lang="en-US" sz="1400" b="0" strike="noStrike" spc="-1">
                <a:latin typeface="Times New Roman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FA5D2BB-0E0B-4068-883C-1C09EC66BE4E}" type="slidenum">
              <a:rPr lang="en-US" sz="1400" b="0" strike="noStrike" spc="-1">
                <a:latin typeface="Times New Roman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25B404F-798C-4049-9110-ABBC922F2405}" type="slidenum">
              <a:rPr lang="en-US" sz="1400" b="0" strike="noStrike" spc="-1">
                <a:latin typeface="Times New Roman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7343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499D8E3-1CBE-49DA-A08F-02C19B81A85E}" type="slidenum">
              <a:rPr lang="en-US" sz="1400" b="0" strike="noStrike" spc="-1">
                <a:latin typeface="Times New Roman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D8C613B-3B8F-4DFD-A60B-1B9BB330F9F1}" type="slidenum">
              <a:rPr lang="en-US" sz="1400" b="0" strike="noStrike" spc="-1">
                <a:latin typeface="Times New Roman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81E0C40-EE65-4C16-8747-076F4F62E142}" type="slidenum">
              <a:rPr lang="en-US" sz="1400" b="0" strike="noStrike" spc="-1">
                <a:latin typeface="Times New Roman"/>
              </a:rPr>
              <a:t>26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1EDE7E7-0B87-4A89-83D5-A0CD06E67ABA}" type="slidenum">
              <a:rPr lang="en-US" sz="1400" b="0" strike="noStrike" spc="-1">
                <a:latin typeface="Times New Roman"/>
              </a:rPr>
              <a:t>27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DB72AB5-F19F-4701-BD1F-927FF48EA9BF}" type="slidenum">
              <a:rPr lang="en-US" sz="1400" b="0" strike="noStrike" spc="-1">
                <a:latin typeface="Times New Roman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779A3BA-EC8A-4B25-9A2F-AD897C68AD9D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CC543E7-2EA3-4080-9FF3-96B3ABB0612C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F1C4820-A54A-48C7-BBFD-EEF5CD06D60D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CF53304-6F0E-4AA6-BEB3-3C96E4C455AD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F7D4C53-F333-44C5-9EC9-D4040FFCC90B}" type="slidenum">
              <a:rPr lang="en-US" sz="1400" b="0" strike="noStrike" spc="-1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356F7C7-E378-4AD1-AB18-33971CA586D4}" type="slidenum">
              <a:rPr lang="en-US" sz="1400" b="0" strike="noStrike" spc="-1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CD29D17-DECC-41FF-B932-5AB9DA02B427}" type="slidenum">
              <a:rPr lang="en-US" sz="1400" b="0" strike="noStrike" spc="-1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DE88608A-98FE-46F4-AAAE-9CF2BCE2A57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08D71172-473B-4DDA-92EA-E01E130ED65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2971080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Sets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11760" y="2296800"/>
            <a:ext cx="11469240" cy="39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Set is an unordered collection of data types that is iterable and mutable.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Sets in python are similar to sets in mathematics. 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The value in sets cannot be repeated and a set cannot be indexed. 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 set is normally used to verify if a specific element exists in a set or not.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Declaration symbol </a:t>
            </a:r>
            <a:r>
              <a:rPr lang="en-US" sz="1800" b="1" strike="noStrike" spc="-1">
                <a:solidFill>
                  <a:srgbClr val="434343"/>
                </a:solidFill>
                <a:latin typeface="Roboto"/>
                <a:ea typeface="Roboto"/>
              </a:rPr>
              <a:t>{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my_set = {1,2,3,4,5,5,6,6}			# outputs  {1,2,3,4,5,6}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my_set.add(7)						# adds 7 to the set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my_set.remove(2)					# removes 2 from set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my_set.union(other_set)			# takes union with other_set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my_set.intersection(other_set)		# takes intersection with other_set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Dictionaries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11760" y="2296800"/>
            <a:ext cx="11430000" cy="372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 dictionary is a collection which is unordered, changeable and indexed. 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In Python, dictionaries are written with curly brackets, and they have keys and values.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Dictionary holds key:value pair.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Key value is provided in the dictionary to make it more optimized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Declaration symbol </a:t>
            </a:r>
            <a:r>
              <a:rPr lang="en-US" sz="1800" b="1" strike="noStrike" spc="-1">
                <a:solidFill>
                  <a:srgbClr val="434343"/>
                </a:solidFill>
                <a:latin typeface="Roboto"/>
                <a:ea typeface="Roboto"/>
              </a:rPr>
              <a:t>{key:value}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My_dict = { 'id': 1, 'name': 'John', 'age': 32 }	# the id, name and john are keys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											# while 1, john and 32 are values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My_dict['id']									# outputs 1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My_dict['name']									# outputs john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My_dict['age']									# outputs 32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Logical Operators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1176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and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or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Not (!)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and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1176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(true) and (true) 		returns true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(true) and (false) 		returns false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(false) and (true) 		returns false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(false) and (false) 		returns false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or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1176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(true) or (true) 			returns true</a:t>
            </a:r>
            <a:endParaRPr lang="en-US" sz="1800" b="0" strike="noStrike" spc="-1" dirty="0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(true) or (false) 			returns true</a:t>
            </a:r>
            <a:endParaRPr lang="en-US" sz="1800" b="0" strike="noStrike" spc="-1" dirty="0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(false) or (true) 			returns true</a:t>
            </a:r>
            <a:endParaRPr lang="en-US" sz="1800" b="0" strike="noStrike" spc="-1" dirty="0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(false) or (false) 			returns false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Not (!)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1176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!(true) 		returns false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!(false) 		returns true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0, empty string or null is considered </a:t>
            </a:r>
            <a:r>
              <a:rPr lang="en-US" sz="1800" b="1" strike="noStrike" spc="-1">
                <a:solidFill>
                  <a:srgbClr val="434343"/>
                </a:solidFill>
                <a:latin typeface="Roboto"/>
                <a:ea typeface="Roboto"/>
              </a:rPr>
              <a:t>false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99"/>
              </a:spcBef>
              <a:spcAft>
                <a:spcPts val="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Any other number or string is considered </a:t>
            </a:r>
            <a:r>
              <a:rPr lang="en-US" sz="1800" b="1" strike="noStrike" spc="-1">
                <a:solidFill>
                  <a:srgbClr val="434343"/>
                </a:solidFill>
                <a:latin typeface="Roboto"/>
                <a:ea typeface="Roboto"/>
              </a:rPr>
              <a:t>true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Decision Making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11760" y="2302560"/>
            <a:ext cx="11266920" cy="39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If, elif, else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Nested decision making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45" name="Google Shape;202;g75f70e520f_0_79"/>
          <p:cNvPicPr/>
          <p:nvPr/>
        </p:nvPicPr>
        <p:blipFill>
          <a:blip r:embed="rId3"/>
          <a:stretch/>
        </p:blipFill>
        <p:spPr>
          <a:xfrm>
            <a:off x="6387120" y="2265480"/>
            <a:ext cx="4578120" cy="30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if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38808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4000"/>
              </a:lnSpc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If weather = “sunny”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then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“I will play outside”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elif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8808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4000"/>
              </a:lnSpc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If weather = “sunny”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then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“I will play outside”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else if weather = “rainy”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then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“I will play video games”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else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8808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4000"/>
              </a:lnSpc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If day = “sunday”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then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“I will go to the amusement park”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else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“I will stay at home”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Basics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1176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Importance of python for machine learning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IDE (jupyter)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Basic functionality + Hello word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200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Nested If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38808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4000"/>
              </a:lnSpc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if weather = “sunny”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then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“Call friends”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if friends = “available”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then</a:t>
            </a:r>
            <a:endParaRPr lang="en-US" sz="1800" b="0" strike="noStrike" spc="-1">
              <a:latin typeface="Arial"/>
            </a:endParaRPr>
          </a:p>
          <a:p>
            <a:pPr marL="457200" indent="457200"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“I will play soccer”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Loops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1176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For loops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While loop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200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61" name="Google Shape;243;g75f70e520f_0_145"/>
          <p:cNvPicPr/>
          <p:nvPr/>
        </p:nvPicPr>
        <p:blipFill>
          <a:blip r:embed="rId3"/>
          <a:stretch/>
        </p:blipFill>
        <p:spPr>
          <a:xfrm>
            <a:off x="4124160" y="2657520"/>
            <a:ext cx="3995280" cy="318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For loops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11760" y="2296800"/>
            <a:ext cx="11339280" cy="398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For loop is used for iterating over a sequence that is either a list, a tuple,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 dictionary, a set, or a string.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Syntax: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lang="en-US" sz="1800" b="1" strike="noStrike" spc="-1">
                <a:solidFill>
                  <a:srgbClr val="434343"/>
                </a:solidFill>
                <a:latin typeface="Roboto"/>
                <a:ea typeface="Roboto"/>
              </a:rPr>
              <a:t>for index in range(len(sequence)):</a:t>
            </a: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	or	for iterator in sequence: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for i in range(len(my_list)):	 #range function return the range of elements in a sequence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print(my_list[i])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for i in my_list:				# i becomes the element of list itself and will iterate through all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print(i)					# elements of sequence(my_list)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While loop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11760" y="2296800"/>
            <a:ext cx="11324880" cy="39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While loop is a conditional loop which means it will run until the given condition is fulfilled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 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 variable is normally used in the condition which is updated in every iteration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value = 0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while(value&lt;5):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print(value)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value+=1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6903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Functions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11760" y="2296800"/>
            <a:ext cx="11266920" cy="39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 function is a block of code which only runs when it is called. You can pass data, known as parameters, into a function.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SRP(Single Responsibility Principle)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2400" b="1" strike="noStrike" spc="-1">
                <a:solidFill>
                  <a:srgbClr val="434343"/>
                </a:solidFill>
                <a:latin typeface="Roboto"/>
                <a:ea typeface="Roboto"/>
              </a:rPr>
              <a:t>Type:</a:t>
            </a:r>
            <a:endParaRPr lang="en-US" sz="24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Simple functions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Boolean functions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Value returning functions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68" name="Google Shape;260;g75f70e520f_0_155"/>
          <p:cNvPicPr/>
          <p:nvPr/>
        </p:nvPicPr>
        <p:blipFill>
          <a:blip r:embed="rId3"/>
          <a:stretch/>
        </p:blipFill>
        <p:spPr>
          <a:xfrm>
            <a:off x="9759960" y="3420360"/>
            <a:ext cx="1271160" cy="2300760"/>
          </a:xfrm>
          <a:prstGeom prst="rect">
            <a:avLst/>
          </a:prstGeom>
          <a:ln>
            <a:noFill/>
          </a:ln>
        </p:spPr>
      </p:pic>
      <p:pic>
        <p:nvPicPr>
          <p:cNvPr id="169" name="Google Shape;261;g75f70e520f_0_155"/>
          <p:cNvPicPr/>
          <p:nvPr/>
        </p:nvPicPr>
        <p:blipFill>
          <a:blip r:embed="rId4"/>
          <a:stretch/>
        </p:blipFill>
        <p:spPr>
          <a:xfrm>
            <a:off x="8832240" y="3429000"/>
            <a:ext cx="927360" cy="230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Simple functions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11760" y="2296800"/>
            <a:ext cx="11339280" cy="388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 simple function is a block of code that performs a specific operation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def my_first_function: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print(“This is my first function”)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def my_first_function(data):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print(data)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data = “this is my first parameterized function”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my_first_function(data)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Boolean functions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11760" y="2296800"/>
            <a:ext cx="11353680" cy="38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 function is a block of code which only returns true or false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def my_boolean_function: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return true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def is_less(x,y):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return x &lt; y ? true : false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x = 2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y = 6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if my_boolean_function(x , y):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print(“x is less than y”)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Value returning functions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64040" y="2296800"/>
            <a:ext cx="11411640" cy="40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 value returning function is a block of code which returns one or more values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def my_function: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return ‘I am a value returning function’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def get_minimum(x,y):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return x &lt; y ? x : y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x = 2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y = 6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answer = get_minimum(x , y)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11760" y="1400760"/>
            <a:ext cx="1122372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Functions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11760" y="2295000"/>
            <a:ext cx="11223720" cy="395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Project (Calculator)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85" name="Google Shape;302;g75f70e520f_0_195"/>
          <p:cNvPicPr/>
          <p:nvPr/>
        </p:nvPicPr>
        <p:blipFill>
          <a:blip r:embed="rId3"/>
          <a:stretch/>
        </p:blipFill>
        <p:spPr>
          <a:xfrm>
            <a:off x="4057920" y="2752200"/>
            <a:ext cx="4080960" cy="345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Data types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1176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Numbers 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Strings 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Lists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Dictionaries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Tuples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Sets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200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200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Data Types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98" name="Google Shape;85;g75f70e520f_0_9"/>
          <p:cNvPicPr/>
          <p:nvPr/>
        </p:nvPicPr>
        <p:blipFill>
          <a:blip r:embed="rId3"/>
          <a:stretch/>
        </p:blipFill>
        <p:spPr>
          <a:xfrm>
            <a:off x="2552400" y="2268720"/>
            <a:ext cx="7146720" cy="392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88080" y="1324440"/>
            <a:ext cx="399960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Immutable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457200" y="2296800"/>
            <a:ext cx="5638320" cy="11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  <a:spcAft>
                <a:spcPts val="15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Immutable cannot be changed after it is created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553080" y="2296800"/>
            <a:ext cx="563832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  <a:spcAft>
                <a:spcPts val="15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Mutable can be changed after it is created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6432480" y="1324440"/>
            <a:ext cx="399960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Mutable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104" name="Google Shape;96;g75f70e520f_0_14"/>
          <p:cNvPicPr/>
          <p:nvPr/>
        </p:nvPicPr>
        <p:blipFill>
          <a:blip r:embed="rId3"/>
          <a:stretch/>
        </p:blipFill>
        <p:spPr>
          <a:xfrm>
            <a:off x="6841440" y="3114000"/>
            <a:ext cx="3870360" cy="2729520"/>
          </a:xfrm>
          <a:prstGeom prst="rect">
            <a:avLst/>
          </a:prstGeom>
          <a:ln>
            <a:noFill/>
          </a:ln>
        </p:spPr>
      </p:pic>
      <p:pic>
        <p:nvPicPr>
          <p:cNvPr id="105" name="Google Shape;97;g75f70e520f_0_14"/>
          <p:cNvPicPr/>
          <p:nvPr/>
        </p:nvPicPr>
        <p:blipFill>
          <a:blip r:embed="rId4"/>
          <a:stretch/>
        </p:blipFill>
        <p:spPr>
          <a:xfrm>
            <a:off x="997560" y="3114000"/>
            <a:ext cx="3870360" cy="272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Numbers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11760" y="2296800"/>
            <a:ext cx="11041920" cy="368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Python supports integers, floating point numbers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Numbers are used for arithmetic operations, storing information etc 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200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200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  x = 5  		# int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200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  x = 5.0		# float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200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FF0000"/>
                </a:solidFill>
                <a:latin typeface="Roboto"/>
                <a:ea typeface="Roboto"/>
              </a:rPr>
              <a:t>	The best thing about python is that you don't have to define the datatype of a variable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200000"/>
              </a:lnSpc>
              <a:spcBef>
                <a:spcPts val="99"/>
              </a:spcBef>
              <a:spcAft>
                <a:spcPts val="99"/>
              </a:spcAf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Strings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11760" y="2296800"/>
            <a:ext cx="11324880" cy="388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String is a sequence of characters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It is used to represent text instead of numbers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String in python can be easily concatenated, sliced, etc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str = 'Hello World'			# string declaration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print(str) 		 			# outputs Hello World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print(str + '  ' + str)			# outputs Hello World Hello World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print(str[0:5])				# outputs Hello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Lists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11760" y="2296800"/>
            <a:ext cx="11483640" cy="38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Unlike </a:t>
            </a:r>
            <a:r>
              <a:rPr lang="en-US" spc="-1" dirty="0">
                <a:solidFill>
                  <a:srgbClr val="434343"/>
                </a:solidFill>
                <a:latin typeface="Roboto"/>
                <a:ea typeface="Roboto"/>
              </a:rPr>
              <a:t>Strings</a:t>
            </a: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, lists are mutable which means that lists can be changed after creation, otherwise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their behavior is same as a tuple 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 dirty="0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Declaration symbol </a:t>
            </a:r>
            <a:r>
              <a:rPr lang="en-US" sz="1800" b="1" strike="noStrike" spc="-1" dirty="0">
                <a:solidFill>
                  <a:srgbClr val="434343"/>
                </a:solidFill>
                <a:latin typeface="Roboto"/>
                <a:ea typeface="Roboto"/>
              </a:rPr>
              <a:t>[ ]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 dirty="0" err="1">
                <a:solidFill>
                  <a:srgbClr val="434343"/>
                </a:solidFill>
                <a:latin typeface="Roboto"/>
                <a:ea typeface="Roboto"/>
              </a:rPr>
              <a:t>my_list</a:t>
            </a: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 = [30, 45.6 , 'hello']		# This list consists of an integer(30), float(45.6), and string(“hello”)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 dirty="0" err="1">
                <a:solidFill>
                  <a:srgbClr val="434343"/>
                </a:solidFill>
                <a:latin typeface="Roboto"/>
                <a:ea typeface="Roboto"/>
              </a:rPr>
              <a:t>My_list</a:t>
            </a: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[0] = ‘hello’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 dirty="0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 dirty="0">
                <a:solidFill>
                  <a:srgbClr val="FF0000"/>
                </a:solidFill>
                <a:latin typeface="Roboto"/>
                <a:ea typeface="Roboto"/>
              </a:rPr>
              <a:t>Please notice that I have changed the type and value of an element in a list if we tried to do something like this in </a:t>
            </a:r>
            <a:r>
              <a:rPr lang="en-US" spc="-1" dirty="0">
                <a:solidFill>
                  <a:srgbClr val="FF0000"/>
                </a:solidFill>
                <a:latin typeface="Roboto"/>
                <a:ea typeface="Roboto"/>
              </a:rPr>
              <a:t>string</a:t>
            </a:r>
            <a:r>
              <a:rPr lang="en-US" sz="1800" b="0" strike="noStrike" spc="-1" dirty="0">
                <a:solidFill>
                  <a:srgbClr val="FF0000"/>
                </a:solidFill>
                <a:latin typeface="Roboto"/>
                <a:ea typeface="Roboto"/>
              </a:rPr>
              <a:t>, this will be considered as error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			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Tuples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11760" y="2296800"/>
            <a:ext cx="11368080" cy="375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 tuple is an immutable python object which means it cannot be changed once it's created. 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Tuples are like an array but each element in a tuple can be of different types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Declaration symbol </a:t>
            </a:r>
            <a:r>
              <a:rPr lang="en-US" sz="1800" b="1" strike="noStrike" spc="-1">
                <a:solidFill>
                  <a:srgbClr val="434343"/>
                </a:solidFill>
                <a:latin typeface="Roboto"/>
                <a:ea typeface="Roboto"/>
              </a:rPr>
              <a:t>( 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200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200000"/>
              </a:lnSpc>
              <a:spcBef>
                <a:spcPts val="99"/>
              </a:spcBef>
              <a:spcAft>
                <a:spcPts val="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my_tuple = (30, 45.6 , 'hello')		#This tuple consists of an integer, float, and string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BF5227CD614C4083910210122B1DAC" ma:contentTypeVersion="0" ma:contentTypeDescription="Create a new document." ma:contentTypeScope="" ma:versionID="103e56ecd1d6515f6dca84117d864d6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2A0F6F-66E2-45A3-9F5D-FBA172DA4D1C}"/>
</file>

<file path=customXml/itemProps2.xml><?xml version="1.0" encoding="utf-8"?>
<ds:datastoreItem xmlns:ds="http://schemas.openxmlformats.org/officeDocument/2006/customXml" ds:itemID="{6493FBF4-23AE-4BDB-ACB3-D3CDAAA9AEAD}"/>
</file>

<file path=customXml/itemProps3.xml><?xml version="1.0" encoding="utf-8"?>
<ds:datastoreItem xmlns:ds="http://schemas.openxmlformats.org/officeDocument/2006/customXml" ds:itemID="{2F03CBE9-FA7B-4F2B-AD1F-D1F556A7BAD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1444</Words>
  <Application>Microsoft Office PowerPoint</Application>
  <PresentationFormat>Widescreen</PresentationFormat>
  <Paragraphs>253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Open Sans</vt:lpstr>
      <vt:lpstr>Roboto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user</cp:lastModifiedBy>
  <cp:revision>19</cp:revision>
  <dcterms:created xsi:type="dcterms:W3CDTF">2019-01-15T19:27:36Z</dcterms:created>
  <dcterms:modified xsi:type="dcterms:W3CDTF">2020-02-23T16:16:14Z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0x010100BFBF5227CD614C4083910210122B1DAC</vt:lpwstr>
  </property>
  <property fmtid="{D5CDD505-2E9C-101B-9397-08002B2CF9AE}" pid="3" name="Order">
    <vt:r8>1000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TemplateUrl">
    <vt:lpwstr/>
  </property>
  <property fmtid="{D5CDD505-2E9C-101B-9397-08002B2CF9AE}" pid="9" name="ComplianceAssetId">
    <vt:lpwstr/>
  </property>
</Properties>
</file>