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Open Sans ExtraBold" panose="020B0604020202020204" charset="0"/>
      <p:bold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2" roundtripDataSignature="AMtx7mhSsSokjVMVuV2y0yb8KcOd9LW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2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4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2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3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4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body" idx="5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body" idx="6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ubTitle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4"/>
          <p:cNvSpPr txBox="1">
            <a:spLocks noGrp="1"/>
          </p:cNvSpPr>
          <p:nvPr>
            <p:ph type="subTitle" idx="1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ubTitle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body" idx="3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8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8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8"/>
          <p:cNvSpPr txBox="1">
            <a:spLocks noGrp="1"/>
          </p:cNvSpPr>
          <p:nvPr>
            <p:ph type="body" idx="2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4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0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60"/>
          <p:cNvSpPr txBox="1">
            <a:spLocks noGrp="1"/>
          </p:cNvSpPr>
          <p:nvPr>
            <p:ph type="body" idx="2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60"/>
          <p:cNvSpPr txBox="1">
            <a:spLocks noGrp="1"/>
          </p:cNvSpPr>
          <p:nvPr>
            <p:ph type="body" idx="3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60"/>
          <p:cNvSpPr txBox="1">
            <a:spLocks noGrp="1"/>
          </p:cNvSpPr>
          <p:nvPr>
            <p:ph type="body" idx="4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0"/>
          <p:cNvSpPr txBox="1">
            <a:spLocks noGrp="1"/>
          </p:cNvSpPr>
          <p:nvPr>
            <p:ph type="body" idx="5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60"/>
          <p:cNvSpPr txBox="1">
            <a:spLocks noGrp="1"/>
          </p:cNvSpPr>
          <p:nvPr>
            <p:ph type="body" idx="6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subTitle" idx="1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3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Google Shape;15;p35"/>
          <p:cNvPicPr preferRelativeResize="0"/>
          <p:nvPr/>
        </p:nvPicPr>
        <p:blipFill rotWithShape="1">
          <a:blip r:embed="rId15">
            <a:alphaModFix/>
          </a:blip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mpleteideas.net/book/ebook/node109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0" y="1740591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60" b="1" i="0" u="none" strike="noStrike" cap="none">
                <a:solidFill>
                  <a:srgbClr val="125DA2"/>
                </a:solidFill>
                <a:latin typeface="Open Sans"/>
                <a:ea typeface="Open Sans"/>
                <a:cs typeface="Open Sans"/>
                <a:sym typeface="Open Sans"/>
              </a:rPr>
              <a:t>Introduction to Machine Learning</a:t>
            </a:r>
            <a:endParaRPr sz="48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211" y="2843303"/>
            <a:ext cx="8043337" cy="307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540360" y="1400759"/>
            <a:ext cx="8520120" cy="402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It seems like easy to learn to categorize or to group different objects. We do it every time!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38562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Why this is harder for machines? 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540360" y="1400759"/>
            <a:ext cx="8520120" cy="402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Why this is harder for machines?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Brain?</a:t>
            </a: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540360" y="2296800"/>
            <a:ext cx="11012040" cy="38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8443" y="3984977"/>
            <a:ext cx="4557409" cy="216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Importance and future of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History of machine learning</a:t>
            </a:r>
          </a:p>
          <a:p>
            <a:pPr marL="285930" lvl="0" indent="-171450">
              <a:lnSpc>
                <a:spcPct val="200000"/>
              </a:lnSpc>
              <a:buClr>
                <a:srgbClr val="43434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Arthur Samuel of IBM developed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program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for playing checkers in the 1950s. Arthur Samuel first came up with the phrase “Machine Learning” in 1952. </a:t>
            </a:r>
            <a:endParaRPr lang="en-US" b="0" i="0" u="none" strike="noStrike" cap="none" dirty="0">
              <a:solidFill>
                <a:schemeClr val="accent6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930" lvl="4" indent="-171450">
              <a:lnSpc>
                <a:spcPct val="200000"/>
              </a:lnSpc>
              <a:buClr>
                <a:srgbClr val="43434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1957, Frank Rosenblatt – at the Cornell Aeronautical Laboratory – combined Donald Hebb’s model of brain cell interaction with Arthur Samuel’s Machine Learning efforts and created the perceptron</a:t>
            </a:r>
            <a:r>
              <a:rPr lang="en-US" sz="1200" dirty="0"/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widely used branch of computer science nowadays(google)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Why this is an era of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540360" y="2296800"/>
            <a:ext cx="10617120" cy="39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Powerful machines that can handle computations quickly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Availability of huge amount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Advancement of technology and knowledge among people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2760" y="3570120"/>
            <a:ext cx="3886200" cy="244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4">
            <a:alphaModFix/>
          </a:blip>
          <a:srcRect b="-5411"/>
          <a:stretch/>
        </p:blipFill>
        <p:spPr>
          <a:xfrm>
            <a:off x="6281280" y="3570120"/>
            <a:ext cx="3686400" cy="2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Terminologies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540359" y="2296799"/>
            <a:ext cx="3760707" cy="362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Testing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Validation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Training a model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Over fitting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Under fitting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Hyper Parameters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5992920" y="2296800"/>
            <a:ext cx="3941302" cy="4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Probability distribution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Curse of dimensionality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Error, Loss, Risk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Validation and cross validation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Data Snooping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SSS problems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One shot learning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40360" y="2296800"/>
            <a:ext cx="5555520" cy="39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data set (or dataset) is a collection of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 is a table, where every column of a dataset represents values of a particular variable, and each row corresponds to a given record of the dataset.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value in the dataset is regarded as a datapoint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last column of data usually contains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labels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l="4876" t="16612" r="5128" b="1175"/>
          <a:stretch/>
        </p:blipFill>
        <p:spPr>
          <a:xfrm>
            <a:off x="6826680" y="2309040"/>
            <a:ext cx="4094640" cy="32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540360" y="2068200"/>
            <a:ext cx="11367720" cy="38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label or target is referred as the output of the data.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labelled dataset contains label which can be any output to classify the data such as cats or dogs, 0s or 1s.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a model is trained it predicts the labels of the data given to it also known as classes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machine learning, if labels are not in numeric form, then we convert them into numeric form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example Apple=0, Pear=1, etc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00" y="3987360"/>
            <a:ext cx="5517360" cy="203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540360" y="2296800"/>
            <a:ext cx="11574000" cy="40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feature is an individual measurable property or characteristic of a phenomenon being observed.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Previously we used the term data points, in machine learning data points are formed by features.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feature is a finite number which is observed by the observer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are a lot of feature extraction techniques available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Performance of Model depends a lot on the features that we have selected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440" y="4389120"/>
            <a:ext cx="4634280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Splitting the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data</a:t>
            </a:r>
            <a:endParaRPr/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Validation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40360" y="2296800"/>
            <a:ext cx="11264760" cy="400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1800" b="0" i="0" u="none" strike="noStrike" cap="none">
                <a:solidFill>
                  <a:srgbClr val="414042"/>
                </a:solidFill>
                <a:latin typeface="Roboto"/>
                <a:ea typeface="Roboto"/>
                <a:cs typeface="Roboto"/>
                <a:sym typeface="Roboto"/>
              </a:rPr>
              <a:t>machine learns from data. It finds relationships, and patterns from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14042"/>
                </a:solidFill>
                <a:latin typeface="Roboto"/>
                <a:ea typeface="Roboto"/>
                <a:cs typeface="Roboto"/>
                <a:sym typeface="Roboto"/>
              </a:rPr>
              <a:t>The data provided to the machine to learn and train itself is called training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880" y="3511080"/>
            <a:ext cx="4979520" cy="279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Learning process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00" y="2080800"/>
            <a:ext cx="8946316" cy="419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1668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Testing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540360" y="2296800"/>
            <a:ext cx="1142676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Once the machine is trained by using training data, in order to test the machine if it is working fine or not, we use another set of data which should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 the same data on which the model was trained,known as testing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9600" y="3510360"/>
            <a:ext cx="6942240" cy="25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40360" y="2296800"/>
            <a:ext cx="11144520" cy="3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sng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 the dataset there might be some data points that differ from all other data points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Outliers are normally excluded from the dataset.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can be identified by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dataset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40" y="3387960"/>
            <a:ext cx="4785840" cy="304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540360" y="2296800"/>
            <a:ext cx="11115000" cy="38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machine learning model is a mathematical equation or expression </a:t>
            </a: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that tries to fit the data and learn to predict the unseen data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Samples are encoded as being vectors with real values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After encoding, every sample is really a point in some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feature space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Model is a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in the feature space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sz="1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3646" y="4097867"/>
            <a:ext cx="3928528" cy="25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Training a model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process of trying to fit the training data into a model through a machine learning algorithm to achieve a pattern in the data for predicting an unseen data is known as training a model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the parameters of the model that best capture the pattern of the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920" y="3334680"/>
            <a:ext cx="5842080" cy="29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Cost, Error, Loss, Risk, </a:t>
            </a: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210" y="2296800"/>
            <a:ext cx="8115556" cy="26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210" y="2296800"/>
            <a:ext cx="8115556" cy="26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Overfitting, Underfitting</a:t>
            </a: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Just Right/Optimum</a:t>
            </a:r>
            <a:endParaRPr sz="3000" b="0" i="0" u="none" strike="noStrike" cap="non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Validation and Cross Validation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Generalization, Data Snooping, Validation Set</a:t>
            </a:r>
            <a:endParaRPr sz="3000" b="0" i="0" u="none" strike="noStrike" cap="non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Probability Distributions and </a:t>
            </a:r>
            <a:r>
              <a:rPr lang="en-US" sz="3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Curse of Dimensionality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025" y="3248566"/>
            <a:ext cx="8852727" cy="309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022" y="2420447"/>
            <a:ext cx="4455811" cy="274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Learning or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Training?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00" y="2080800"/>
            <a:ext cx="8946316" cy="419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Small Sample Size problems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One Shot Learning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Importance of data in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Formats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◆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Structured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Labeled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Unlabeled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◆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Unstructured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to choose the best format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 Encoding and Preprocessing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540360" y="2296800"/>
            <a:ext cx="4642200" cy="255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Videos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/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/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Hot encoding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standardization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05880" y="1400760"/>
            <a:ext cx="10092600" cy="89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 general flow of a typical Machine learning project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540360" y="2279880"/>
            <a:ext cx="8520120" cy="28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training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Repeat/Happy Ending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Let’s Test Your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2080799"/>
            <a:ext cx="8222400" cy="462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884" y="2098390"/>
            <a:ext cx="7931596" cy="467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40360" y="1400759"/>
            <a:ext cx="8520120" cy="445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Think About It: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833C0B"/>
                </a:solidFill>
                <a:latin typeface="Roboto"/>
                <a:ea typeface="Roboto"/>
                <a:cs typeface="Roboto"/>
                <a:sym typeface="Roboto"/>
              </a:rPr>
              <a:t>Learning to categorize different objects is the only kind of learning?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833C0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What if you have access to objects but no body is supervising you about their classes/categories/labels?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What is the best that you can do in the absence of a supervisor? </a:t>
            </a:r>
            <a:endParaRPr sz="24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146" y="2819386"/>
            <a:ext cx="2508969" cy="25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350" y="2187850"/>
            <a:ext cx="61781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2912150" y="2220600"/>
            <a:ext cx="195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No labels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So Far…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954" y="1549293"/>
            <a:ext cx="6678525" cy="5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760" y="2296800"/>
            <a:ext cx="7284480" cy="36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2" ma:contentTypeDescription="Create a new document." ma:contentTypeScope="" ma:versionID="8158e95d41b404bb533b5e31e1dc64d3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8f8863670e313052c4da158f759cf0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E1F18E-C572-4945-97B9-3219BE4887D3}"/>
</file>

<file path=customXml/itemProps2.xml><?xml version="1.0" encoding="utf-8"?>
<ds:datastoreItem xmlns:ds="http://schemas.openxmlformats.org/officeDocument/2006/customXml" ds:itemID="{23B5B1ED-2583-489E-AF3A-8A6055867DD1}"/>
</file>

<file path=customXml/itemProps3.xml><?xml version="1.0" encoding="utf-8"?>
<ds:datastoreItem xmlns:ds="http://schemas.openxmlformats.org/officeDocument/2006/customXml" ds:itemID="{A61ED70D-3883-442F-9AB0-CF701C4278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Widescreen</PresentationFormat>
  <Paragraphs>202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Open Sans</vt:lpstr>
      <vt:lpstr>Arial</vt:lpstr>
      <vt:lpstr>Open Sans ExtraBold</vt:lpstr>
      <vt:lpstr>Times New Roman</vt:lpstr>
      <vt:lpstr>Roboto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user</cp:lastModifiedBy>
  <cp:revision>2</cp:revision>
  <dcterms:created xsi:type="dcterms:W3CDTF">2019-01-15T19:27:36Z</dcterms:created>
  <dcterms:modified xsi:type="dcterms:W3CDTF">2020-03-24T00:34:32Z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