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handoutMasterIdLst>
    <p:handoutMasterId r:id="rId84"/>
  </p:handoutMasterIdLst>
  <p:sldIdLst>
    <p:sldId id="296" r:id="rId5"/>
    <p:sldId id="309" r:id="rId6"/>
    <p:sldId id="302" r:id="rId7"/>
    <p:sldId id="375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8" r:id="rId19"/>
    <p:sldId id="389" r:id="rId20"/>
    <p:sldId id="376" r:id="rId21"/>
    <p:sldId id="391" r:id="rId22"/>
    <p:sldId id="390" r:id="rId23"/>
    <p:sldId id="308" r:id="rId24"/>
    <p:sldId id="374" r:id="rId25"/>
    <p:sldId id="312" r:id="rId26"/>
    <p:sldId id="311" r:id="rId27"/>
    <p:sldId id="315" r:id="rId28"/>
    <p:sldId id="313" r:id="rId29"/>
    <p:sldId id="320" r:id="rId30"/>
    <p:sldId id="316" r:id="rId31"/>
    <p:sldId id="321" r:id="rId32"/>
    <p:sldId id="322" r:id="rId33"/>
    <p:sldId id="334" r:id="rId34"/>
    <p:sldId id="336" r:id="rId35"/>
    <p:sldId id="335" r:id="rId36"/>
    <p:sldId id="337" r:id="rId37"/>
    <p:sldId id="338" r:id="rId38"/>
    <p:sldId id="339" r:id="rId39"/>
    <p:sldId id="340" r:id="rId40"/>
    <p:sldId id="341" r:id="rId41"/>
    <p:sldId id="342" r:id="rId42"/>
    <p:sldId id="323" r:id="rId43"/>
    <p:sldId id="324" r:id="rId44"/>
    <p:sldId id="343" r:id="rId45"/>
    <p:sldId id="344" r:id="rId46"/>
    <p:sldId id="345" r:id="rId47"/>
    <p:sldId id="346" r:id="rId48"/>
    <p:sldId id="326" r:id="rId49"/>
    <p:sldId id="347" r:id="rId50"/>
    <p:sldId id="348" r:id="rId51"/>
    <p:sldId id="349" r:id="rId52"/>
    <p:sldId id="350" r:id="rId53"/>
    <p:sldId id="351" r:id="rId54"/>
    <p:sldId id="352" r:id="rId55"/>
    <p:sldId id="327" r:id="rId56"/>
    <p:sldId id="328" r:id="rId57"/>
    <p:sldId id="355" r:id="rId58"/>
    <p:sldId id="356" r:id="rId59"/>
    <p:sldId id="329" r:id="rId60"/>
    <p:sldId id="330" r:id="rId61"/>
    <p:sldId id="331" r:id="rId62"/>
    <p:sldId id="332" r:id="rId63"/>
    <p:sldId id="353" r:id="rId64"/>
    <p:sldId id="354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75" d="100"/>
          <a:sy n="75" d="100"/>
        </p:scale>
        <p:origin x="90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89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9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8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69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9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7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7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56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45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1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4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28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0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9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53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54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5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63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01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50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72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8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5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9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2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1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3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5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8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12/02/2021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 smtClean="0">
                <a:solidFill>
                  <a:srgbClr val="406FBA"/>
                </a:solidFill>
              </a:rPr>
              <a:t>Data Scraping from</a:t>
            </a:r>
          </a:p>
          <a:p>
            <a:r>
              <a:rPr lang="en-US" sz="5400" dirty="0" smtClean="0">
                <a:solidFill>
                  <a:srgbClr val="406FBA"/>
                </a:solidFill>
              </a:rPr>
              <a:t>Beginner to Professional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306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 dirty="0" smtClean="0"/>
              <a:t>Hands on data scraping course including in demand industry skills</a:t>
            </a:r>
            <a:endParaRPr lang="ru-RU" sz="4000" b="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 smtClean="0"/>
              <a:t>Muhammad Ahmad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002214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08" y="3011488"/>
            <a:ext cx="423333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7" y="3366294"/>
            <a:ext cx="423333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41" y="3759994"/>
            <a:ext cx="423333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41" y="4141788"/>
            <a:ext cx="423333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1" y="4580732"/>
            <a:ext cx="423333" cy="31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002214"/>
            <a:ext cx="423333" cy="31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0" y="5423696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Projects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429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Methodology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98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Prerequisites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956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640279" y="2174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4000" dirty="0" smtClean="0">
                <a:solidFill>
                  <a:schemeClr val="tx1"/>
                </a:solidFill>
              </a:rPr>
              <a:t>Website: </a:t>
            </a:r>
            <a:r>
              <a:rPr lang="en-GB" sz="40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have basic understanding of HTML.</a:t>
            </a:r>
          </a:p>
          <a:p>
            <a:r>
              <a:rPr lang="en-GB" sz="2400" dirty="0" smtClean="0"/>
              <a:t>Must have basic understanding of Programming and Python language.</a:t>
            </a:r>
          </a:p>
          <a:p>
            <a:r>
              <a:rPr lang="en-GB" sz="2400" dirty="0" smtClean="0"/>
              <a:t>Also check out </a:t>
            </a:r>
            <a:r>
              <a:rPr lang="en-GB" sz="2400" dirty="0" smtClean="0"/>
              <a:t>other courses </a:t>
            </a:r>
            <a:r>
              <a:rPr lang="en-GB" sz="2400" smtClean="0"/>
              <a:t>on our websites</a:t>
            </a:r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640279" y="2174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4000" dirty="0" smtClean="0">
                <a:solidFill>
                  <a:schemeClr val="tx1"/>
                </a:solidFill>
              </a:rPr>
              <a:t>Website: </a:t>
            </a:r>
            <a:r>
              <a:rPr lang="en-GB" sz="40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sz="5400" dirty="0" smtClean="0"/>
              <a:t> </a:t>
            </a:r>
            <a:r>
              <a:rPr lang="en-US" sz="5400" dirty="0" smtClean="0"/>
              <a:t>Scraping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986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 smtClean="0"/>
              <a:t>scraping </a:t>
            </a:r>
            <a:br>
              <a:rPr lang="en-GB" dirty="0" smtClean="0"/>
            </a:br>
            <a:r>
              <a:rPr lang="en-GB" sz="2800" dirty="0" smtClean="0">
                <a:solidFill>
                  <a:schemeClr val="accent1"/>
                </a:solidFill>
              </a:rPr>
              <a:t>Basic understanding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mporting </a:t>
            </a:r>
            <a:r>
              <a:rPr lang="en-US" dirty="0"/>
              <a:t>information from a website</a:t>
            </a:r>
            <a:endParaRPr lang="en-GB" sz="2400" dirty="0" smtClean="0"/>
          </a:p>
          <a:p>
            <a:pPr lvl="1"/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04" y="2413000"/>
            <a:ext cx="7060595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Tools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94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Tools for data scraping </a:t>
            </a:r>
            <a:br>
              <a:rPr lang="en-GB" dirty="0" smtClean="0"/>
            </a:br>
            <a:r>
              <a:rPr lang="en-GB" sz="2800" dirty="0" smtClean="0">
                <a:solidFill>
                  <a:schemeClr val="accent1"/>
                </a:solidFill>
              </a:rPr>
              <a:t/>
            </a:r>
            <a:br>
              <a:rPr lang="en-GB" sz="2800" dirty="0" smtClean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Python Requests Module </a:t>
            </a:r>
          </a:p>
          <a:p>
            <a:r>
              <a:rPr lang="en-GB" sz="2400" dirty="0" smtClean="0"/>
              <a:t>Beautiful Soup </a:t>
            </a:r>
          </a:p>
          <a:p>
            <a:r>
              <a:rPr lang="en-GB" sz="2400" dirty="0" err="1" smtClean="0"/>
              <a:t>Scrapy</a:t>
            </a:r>
            <a:endParaRPr lang="en-GB" sz="2400" dirty="0" smtClean="0"/>
          </a:p>
          <a:p>
            <a:r>
              <a:rPr lang="en-GB" sz="2400" dirty="0"/>
              <a:t>Selenium</a:t>
            </a:r>
            <a:endParaRPr lang="en-GB" sz="2400" dirty="0" smtClean="0"/>
          </a:p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9995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 Requests Module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847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Requests Module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b="1" dirty="0"/>
              <a:t>Requests</a:t>
            </a:r>
            <a:r>
              <a:rPr lang="en-US" dirty="0"/>
              <a:t> is an elegant and simple HTTP library for Python, built for human beings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useful features</a:t>
            </a:r>
          </a:p>
          <a:p>
            <a:pPr lvl="1"/>
            <a:r>
              <a:rPr lang="en-US" dirty="0"/>
              <a:t>Keep-Alive &amp; Connection Pooling</a:t>
            </a:r>
          </a:p>
          <a:p>
            <a:pPr lvl="1"/>
            <a:r>
              <a:rPr lang="en-US" dirty="0"/>
              <a:t>International Domains and URLs</a:t>
            </a:r>
          </a:p>
          <a:p>
            <a:pPr lvl="1"/>
            <a:r>
              <a:rPr lang="en-US" dirty="0"/>
              <a:t>Sessions with Cookie Persistence</a:t>
            </a:r>
          </a:p>
          <a:p>
            <a:pPr lvl="1"/>
            <a:r>
              <a:rPr lang="en-US" dirty="0"/>
              <a:t>Browser-style SSL Verification</a:t>
            </a:r>
          </a:p>
          <a:p>
            <a:pPr lvl="1"/>
            <a:r>
              <a:rPr lang="en-US" dirty="0" smtClean="0"/>
              <a:t>Streaming </a:t>
            </a:r>
            <a:r>
              <a:rPr lang="en-US" dirty="0"/>
              <a:t>Downloads</a:t>
            </a:r>
          </a:p>
          <a:p>
            <a:pPr lvl="1"/>
            <a:r>
              <a:rPr lang="en-US" dirty="0"/>
              <a:t>Connection </a:t>
            </a:r>
            <a:r>
              <a:rPr lang="en-US" dirty="0" smtClean="0"/>
              <a:t>Timeouts</a:t>
            </a:r>
          </a:p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0608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362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Requests Module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Getting Started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GB" sz="3200" b="1" dirty="0" smtClean="0"/>
              <a:t>r </a:t>
            </a:r>
            <a:r>
              <a:rPr lang="en-GB" sz="3200" b="1" dirty="0"/>
              <a:t>= </a:t>
            </a:r>
            <a:r>
              <a:rPr lang="en-GB" sz="3200" b="1" dirty="0" err="1"/>
              <a:t>requests.get</a:t>
            </a:r>
            <a:r>
              <a:rPr lang="en-GB" sz="3200" b="1" dirty="0"/>
              <a:t>('https://quotes.toscrape.com</a:t>
            </a:r>
            <a:r>
              <a:rPr lang="en-GB" sz="3200" b="1" dirty="0" smtClean="0"/>
              <a:t>/')</a:t>
            </a:r>
            <a:endParaRPr lang="en-GB" sz="3200" b="1" dirty="0"/>
          </a:p>
          <a:p>
            <a:pPr marL="457200" lvl="1" indent="0">
              <a:buNone/>
            </a:pPr>
            <a:r>
              <a:rPr lang="en-GB" sz="3200" b="1" dirty="0" err="1" smtClean="0"/>
              <a:t>r.status_code</a:t>
            </a:r>
            <a:endParaRPr lang="en-GB" sz="3200" b="1" dirty="0" smtClean="0"/>
          </a:p>
          <a:p>
            <a:pPr marL="457200" lvl="1" indent="0">
              <a:buNone/>
            </a:pPr>
            <a:r>
              <a:rPr lang="en-GB" sz="3200" b="1" dirty="0" err="1" smtClean="0"/>
              <a:t>r.encoding</a:t>
            </a:r>
            <a:endParaRPr lang="en-GB" sz="3200" b="1" dirty="0"/>
          </a:p>
          <a:p>
            <a:pPr marL="457200" lvl="1" indent="0">
              <a:buNone/>
            </a:pPr>
            <a:r>
              <a:rPr lang="en-GB" sz="3200" b="1" dirty="0" err="1"/>
              <a:t>r.text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420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5800" y="419100"/>
            <a:ext cx="9723460" cy="78016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Your Instructor</a:t>
            </a:r>
            <a:endParaRPr lang="ru-RU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t="3252" r="7536" b="21894"/>
          <a:stretch/>
        </p:blipFill>
        <p:spPr>
          <a:xfrm>
            <a:off x="635000" y="1644048"/>
            <a:ext cx="2870200" cy="2988694"/>
          </a:xfrm>
          <a:prstGeom prst="ellipse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7600" y="419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873500" y="2616200"/>
            <a:ext cx="9723460" cy="78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6000" b="1" kern="1200">
                <a:solidFill>
                  <a:srgbClr val="406FBA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900" dirty="0" smtClean="0">
                <a:solidFill>
                  <a:schemeClr val="tx1"/>
                </a:solidFill>
              </a:rPr>
              <a:t>MUHAMMAD AHMAD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(Cloud and Big Data Engineer)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6629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Requests Module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Extract author names of the quotes and save them in a  file “Authors.txt”</a:t>
            </a:r>
          </a:p>
          <a:p>
            <a:pPr lvl="1"/>
            <a:r>
              <a:rPr lang="en-GB" sz="2800" b="1" dirty="0"/>
              <a:t>https://quotes.toscrape.com/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10239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389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456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Requests Module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Extract quotes and author names from the website and save them in a csv file </a:t>
            </a:r>
            <a:r>
              <a:rPr lang="en-GB" sz="3200" b="1" dirty="0"/>
              <a:t>named “quotes.csv</a:t>
            </a:r>
            <a:r>
              <a:rPr lang="en-GB" sz="3200" b="1" dirty="0" smtClean="0"/>
              <a:t>”</a:t>
            </a:r>
          </a:p>
          <a:p>
            <a:pPr lvl="1"/>
            <a:r>
              <a:rPr lang="en-GB" sz="2800" b="1" dirty="0"/>
              <a:t>https://quotes.toscrape.com/</a:t>
            </a:r>
            <a:endParaRPr lang="en-GB" sz="2800" b="1" dirty="0" smtClean="0"/>
          </a:p>
          <a:p>
            <a:r>
              <a:rPr lang="en-GB" sz="3200" b="1" dirty="0" err="1"/>
              <a:t>e</a:t>
            </a:r>
            <a:r>
              <a:rPr lang="en-GB" sz="3200" b="1" dirty="0" err="1" smtClean="0"/>
              <a:t>.g</a:t>
            </a:r>
            <a:r>
              <a:rPr lang="en-GB" sz="3200" b="1" dirty="0" smtClean="0"/>
              <a:t>:</a:t>
            </a:r>
          </a:p>
          <a:p>
            <a:pPr lvl="1"/>
            <a:r>
              <a:rPr lang="en-US" sz="2800" b="1" dirty="0"/>
              <a:t>Albert Einstein, Try not to become a man of success. Rather become a man of value.</a:t>
            </a:r>
          </a:p>
          <a:p>
            <a:pPr lvl="1"/>
            <a:r>
              <a:rPr lang="en-US" sz="2800" b="1" dirty="0"/>
              <a:t>André Gide , It is better to be hated for what you are than to be loved for what you are not.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082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8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762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Requests Module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Extract the top 20 supe</a:t>
            </a:r>
            <a:r>
              <a:rPr lang="en-GB" b="1" dirty="0"/>
              <a:t>r stats </a:t>
            </a:r>
            <a:r>
              <a:rPr lang="en-GB" b="1" dirty="0" smtClean="0"/>
              <a:t>from espncricinfo.com</a:t>
            </a:r>
          </a:p>
          <a:p>
            <a:pPr lvl="1"/>
            <a:r>
              <a:rPr lang="en-GB" b="1" dirty="0"/>
              <a:t>https://www.espncricinfo.com/ci/content/story/genre.html?genre=706</a:t>
            </a:r>
          </a:p>
        </p:txBody>
      </p:sp>
    </p:spTree>
    <p:extLst>
      <p:ext uri="{BB962C8B-B14F-4D97-AF65-F5344CB8AC3E}">
        <p14:creationId xmlns:p14="http://schemas.microsoft.com/office/powerpoint/2010/main" val="587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Requests Module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777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Beautiful Soup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518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Data </a:t>
            </a:r>
            <a:r>
              <a:rPr lang="en-US" sz="5400" dirty="0" smtClean="0"/>
              <a:t>Scraping Applications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48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Beautiful Soup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2800" dirty="0" smtClean="0">
                <a:solidFill>
                  <a:schemeClr val="accent1"/>
                </a:solidFill>
              </a:rPr>
              <a:t>Introduction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 smtClean="0"/>
              <a:t>Beautiful Soup is </a:t>
            </a:r>
            <a:r>
              <a:rPr lang="en-US" dirty="0"/>
              <a:t>a Python library for pulling data out of </a:t>
            </a:r>
            <a:r>
              <a:rPr lang="en-US" dirty="0" smtClean="0"/>
              <a:t>HTML.</a:t>
            </a:r>
          </a:p>
          <a:p>
            <a:r>
              <a:rPr lang="en-US" dirty="0"/>
              <a:t>Beautiful Soup is a library that makes it easy to scrape information from web pages. It sits atop an HTML or XML parser, providing </a:t>
            </a:r>
            <a:r>
              <a:rPr lang="en-US" dirty="0" err="1"/>
              <a:t>Pythonic</a:t>
            </a:r>
            <a:r>
              <a:rPr lang="en-US" dirty="0"/>
              <a:t> idioms for iterating, searching, and modifying the parse tree.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40312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</a:t>
            </a:r>
            <a:r>
              <a:rPr lang="en-US" sz="5400" dirty="0" smtClean="0"/>
              <a:t>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099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major d</a:t>
            </a:r>
            <a:r>
              <a:rPr lang="en-GB" sz="2800" dirty="0" smtClean="0"/>
              <a:t>ifference between Requests and </a:t>
            </a:r>
            <a:r>
              <a:rPr lang="en-US" dirty="0"/>
              <a:t>Beautiful </a:t>
            </a:r>
            <a:r>
              <a:rPr lang="en-US" dirty="0" smtClean="0"/>
              <a:t>Soup?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9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</a:t>
            </a:r>
            <a:r>
              <a:rPr lang="en-US" sz="5400" dirty="0" smtClean="0"/>
              <a:t>Soup (</a:t>
            </a:r>
            <a:r>
              <a:rPr lang="en-US" sz="5400" dirty="0"/>
              <a:t>Quiz </a:t>
            </a:r>
            <a:r>
              <a:rPr lang="en-US" sz="5400" dirty="0" smtClean="0"/>
              <a:t>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856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Requests is responsible for fetching the data from the internet. BS4 is responsible for parsing and extracting data from the 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1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Beautiful Soup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713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</a:t>
            </a:r>
            <a:r>
              <a:rPr lang="en-US" sz="5400" dirty="0" smtClean="0"/>
              <a:t>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881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Extract the author names of the quotes from the website</a:t>
            </a:r>
          </a:p>
          <a:p>
            <a:pPr lvl="1"/>
            <a:r>
              <a:rPr lang="en-GB" dirty="0"/>
              <a:t>https://quotes.toscrape.com/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</a:t>
            </a:r>
            <a:r>
              <a:rPr lang="en-US" sz="5400" dirty="0" smtClean="0"/>
              <a:t>Soup (</a:t>
            </a:r>
            <a:r>
              <a:rPr lang="en-US" sz="5400" dirty="0"/>
              <a:t>Quiz </a:t>
            </a:r>
            <a:r>
              <a:rPr lang="en-US" sz="5400" dirty="0" smtClean="0"/>
              <a:t>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319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Soup </a:t>
            </a:r>
            <a:r>
              <a:rPr lang="en-US" sz="5400" dirty="0" smtClean="0"/>
              <a:t>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40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0355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Beautiful Soup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Extract the ratting along </a:t>
            </a:r>
            <a:r>
              <a:rPr lang="en-GB" smtClean="0"/>
              <a:t>the name and year </a:t>
            </a:r>
            <a:r>
              <a:rPr lang="en-GB" dirty="0" smtClean="0"/>
              <a:t>of the </a:t>
            </a:r>
            <a:r>
              <a:rPr lang="en-GB" dirty="0" err="1" smtClean="0"/>
              <a:t>imdb</a:t>
            </a:r>
            <a:r>
              <a:rPr lang="en-GB" dirty="0" smtClean="0"/>
              <a:t> top 250 movies.</a:t>
            </a:r>
          </a:p>
          <a:p>
            <a:pPr lvl="1"/>
            <a:r>
              <a:rPr lang="en-GB" dirty="0"/>
              <a:t>https://www.imdb.com/chart/top/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Beautiful </a:t>
            </a:r>
            <a:r>
              <a:rPr lang="en-US" sz="5400" dirty="0" smtClean="0"/>
              <a:t>Soup (</a:t>
            </a:r>
            <a:r>
              <a:rPr lang="en-US" sz="5400" dirty="0"/>
              <a:t>Quiz </a:t>
            </a:r>
            <a:r>
              <a:rPr lang="en-US" sz="5400" dirty="0" smtClean="0"/>
              <a:t>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2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CSS Selectors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424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CSS Selectors (Hands 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73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CSS Selectors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24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CSS Selectors </a:t>
            </a:r>
            <a:r>
              <a:rPr lang="en-US" sz="5400" smtClean="0"/>
              <a:t>(Quiz Solution</a:t>
            </a:r>
            <a:r>
              <a:rPr lang="en-US" sz="5400" dirty="0" smtClean="0"/>
              <a:t>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508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34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Scrapy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 err="1"/>
              <a:t>Scrapy</a:t>
            </a:r>
            <a:r>
              <a:rPr lang="en-US" dirty="0"/>
              <a:t> is an application framework for crawling web sites and extracting structured </a:t>
            </a:r>
            <a:r>
              <a:rPr lang="en-US" dirty="0" smtClean="0"/>
              <a:t>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Scrapy</a:t>
            </a:r>
            <a:endParaRPr lang="en-US" dirty="0" smtClean="0"/>
          </a:p>
          <a:p>
            <a:endParaRPr lang="en-US" dirty="0" smtClean="0"/>
          </a:p>
          <a:p>
            <a:endParaRPr lang="en-GB" sz="1400" b="1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3402138"/>
            <a:ext cx="7944533" cy="2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Comparison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 smtClean="0"/>
              <a:t>Requests VS </a:t>
            </a:r>
            <a:r>
              <a:rPr lang="en-US" dirty="0" err="1" smtClean="0"/>
              <a:t>Scrapy</a:t>
            </a:r>
            <a:endParaRPr lang="en-US" dirty="0" smtClean="0"/>
          </a:p>
          <a:p>
            <a:endParaRPr lang="en-GB" sz="1400" b="1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16082"/>
              </p:ext>
            </p:extLst>
          </p:nvPr>
        </p:nvGraphicFramePr>
        <p:xfrm>
          <a:off x="927591" y="2362199"/>
          <a:ext cx="1042620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104">
                  <a:extLst>
                    <a:ext uri="{9D8B030D-6E8A-4147-A177-3AD203B41FA5}">
                      <a16:colId xmlns:a16="http://schemas.microsoft.com/office/drawing/2014/main" val="3870429279"/>
                    </a:ext>
                  </a:extLst>
                </a:gridCol>
                <a:gridCol w="5213104">
                  <a:extLst>
                    <a:ext uri="{9D8B030D-6E8A-4147-A177-3AD203B41FA5}">
                      <a16:colId xmlns:a16="http://schemas.microsoft.com/office/drawing/2014/main" val="60661985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Scrapy</a:t>
                      </a: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6568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 / Synchronous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 / Asynchronous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16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 smtClean="0"/>
                        <a:t>No 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</a:t>
                      </a:r>
                      <a:r>
                        <a:rPr lang="en-US" baseline="0" dirty="0" smtClean="0"/>
                        <a:t> Parser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583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Suitable for small projects and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Suitable</a:t>
                      </a:r>
                      <a:r>
                        <a:rPr lang="en-US" baseline="0" dirty="0" smtClean="0"/>
                        <a:t> for small and large projects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4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Documentation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626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</a:t>
            </a:r>
            <a:r>
              <a:rPr lang="en-US" sz="5400" smtClean="0"/>
              <a:t>Getting Started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225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Hands 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69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7936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Scrapy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Extract the tags along with the Quotes and Author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1586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369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Scrapy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Extract </a:t>
            </a:r>
            <a:r>
              <a:rPr lang="en-GB" smtClean="0"/>
              <a:t>the year </a:t>
            </a:r>
            <a:r>
              <a:rPr lang="en-GB" dirty="0" smtClean="0"/>
              <a:t>from the first page as well and pass it to the next </a:t>
            </a:r>
            <a:r>
              <a:rPr lang="en-GB" dirty="0" err="1" smtClean="0"/>
              <a:t>callback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Scrapy</a:t>
            </a:r>
            <a:r>
              <a:rPr lang="en-US" sz="5400" dirty="0" smtClean="0"/>
              <a:t> 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66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Selenium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302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Selenium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dirty="0" smtClean="0"/>
              <a:t>Selenium is not a data scraping tool.</a:t>
            </a:r>
          </a:p>
          <a:p>
            <a:r>
              <a:rPr lang="en-US" dirty="0" smtClean="0"/>
              <a:t>Selenium is used for automation generally</a:t>
            </a:r>
          </a:p>
          <a:p>
            <a:r>
              <a:rPr lang="en-US" dirty="0" smtClean="0"/>
              <a:t>Selenium is slow as compared to </a:t>
            </a:r>
            <a:r>
              <a:rPr lang="en-US" dirty="0" err="1" smtClean="0"/>
              <a:t>Scrapy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400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0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Selenium Getting Started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983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/>
              <a:t>Selenium Hands on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867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Selenium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3343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Extract the tags besides the author name and quote.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7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</a:t>
            </a:r>
            <a:r>
              <a:rPr lang="en-US" sz="5400" dirty="0" smtClean="0"/>
              <a:t>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478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Selenium (Quiz)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7379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Login the website and extract the quotes from the first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4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Selenium </a:t>
            </a:r>
            <a:r>
              <a:rPr lang="en-US" sz="5400" dirty="0" smtClean="0"/>
              <a:t>(Quiz Solution)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69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3139" y="737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Average Salary </a:t>
            </a:r>
            <a:br>
              <a:rPr lang="en-US" sz="5400" dirty="0" smtClean="0"/>
            </a:br>
            <a:r>
              <a:rPr lang="en-US" sz="5400" dirty="0" smtClean="0"/>
              <a:t>200,000 – 400,000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3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Scraping Application </a:t>
            </a:r>
            <a:br>
              <a:rPr lang="en-GB" dirty="0" smtClean="0"/>
            </a:b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88"/>
            <a:ext cx="10515600" cy="4773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Marketing: Lead </a:t>
            </a:r>
            <a:r>
              <a:rPr lang="en-US" dirty="0" smtClean="0"/>
              <a:t>Generation </a:t>
            </a:r>
          </a:p>
          <a:p>
            <a:r>
              <a:rPr lang="en-US" dirty="0"/>
              <a:t>For Businesses / </a:t>
            </a:r>
            <a:r>
              <a:rPr lang="en-US" dirty="0" err="1" smtClean="0"/>
              <a:t>eCommerce</a:t>
            </a:r>
            <a:endParaRPr lang="en-US" dirty="0" smtClean="0"/>
          </a:p>
          <a:p>
            <a:r>
              <a:rPr lang="en-US" dirty="0"/>
              <a:t>Gathering data from multiple sources for </a:t>
            </a:r>
            <a:r>
              <a:rPr lang="en-US" dirty="0" smtClean="0"/>
              <a:t>analysis</a:t>
            </a:r>
          </a:p>
          <a:p>
            <a:r>
              <a:rPr lang="en-US" dirty="0"/>
              <a:t>For </a:t>
            </a:r>
            <a:r>
              <a:rPr lang="en-US" dirty="0" smtClean="0"/>
              <a:t>Research</a:t>
            </a:r>
          </a:p>
          <a:p>
            <a:r>
              <a:rPr lang="en-US" dirty="0"/>
              <a:t>Collecting data set for Machine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For building your own website</a:t>
            </a:r>
          </a:p>
          <a:p>
            <a:r>
              <a:rPr lang="en-US" dirty="0" smtClean="0"/>
              <a:t>For providing data to real estate agents</a:t>
            </a:r>
          </a:p>
          <a:p>
            <a:r>
              <a:rPr lang="en-US" dirty="0" smtClean="0"/>
              <a:t>Get user profiles </a:t>
            </a:r>
          </a:p>
          <a:p>
            <a:r>
              <a:rPr lang="en-US" dirty="0" smtClean="0"/>
              <a:t>Build health applications</a:t>
            </a:r>
          </a:p>
          <a:p>
            <a:r>
              <a:rPr lang="en-US" dirty="0" smtClean="0"/>
              <a:t>Build </a:t>
            </a:r>
            <a:r>
              <a:rPr lang="en-US" dirty="0"/>
              <a:t>r</a:t>
            </a:r>
            <a:r>
              <a:rPr lang="en-US" dirty="0" smtClean="0"/>
              <a:t>eview applications</a:t>
            </a:r>
          </a:p>
          <a:p>
            <a:r>
              <a:rPr lang="en-US" dirty="0" smtClean="0"/>
              <a:t>Translation of documents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9" y="1373188"/>
            <a:ext cx="423333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08" y="1843088"/>
            <a:ext cx="423333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8" y="2160588"/>
            <a:ext cx="423333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08" y="2540001"/>
            <a:ext cx="423333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83af5124-149a-46a0-8dc9-5dd5b991a56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9501</TotalTime>
  <Words>1260</Words>
  <Application>Microsoft Office PowerPoint</Application>
  <PresentationFormat>Widescreen</PresentationFormat>
  <Paragraphs>332</Paragraphs>
  <Slides>78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Your Instructor</vt:lpstr>
      <vt:lpstr>Data Scraping Applications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Data Scraping Application   </vt:lpstr>
      <vt:lpstr>Projects</vt:lpstr>
      <vt:lpstr>Methodology</vt:lpstr>
      <vt:lpstr>Prerequisites</vt:lpstr>
      <vt:lpstr>Prerequisites   </vt:lpstr>
      <vt:lpstr>PowerPoint Presentation</vt:lpstr>
      <vt:lpstr>Data Scraping</vt:lpstr>
      <vt:lpstr>Data scraping  Basic understanding </vt:lpstr>
      <vt:lpstr>Tools</vt:lpstr>
      <vt:lpstr>Tools for data scraping   </vt:lpstr>
      <vt:lpstr>Python Requests Module</vt:lpstr>
      <vt:lpstr>Python Requests Module  </vt:lpstr>
      <vt:lpstr>Requests Module (Hands on)</vt:lpstr>
      <vt:lpstr>Python Requests Module  </vt:lpstr>
      <vt:lpstr>Requests Module (QUIZ)</vt:lpstr>
      <vt:lpstr>Python Requests Module  </vt:lpstr>
      <vt:lpstr>Requests Module (Quiz Solution)</vt:lpstr>
      <vt:lpstr>Requests Module (QUIZ)</vt:lpstr>
      <vt:lpstr>Python Requests Module  </vt:lpstr>
      <vt:lpstr>Requests Module (Quiz Solution)</vt:lpstr>
      <vt:lpstr>Requests Module (QUIZ)</vt:lpstr>
      <vt:lpstr>Python Requests Module  </vt:lpstr>
      <vt:lpstr>Requests Module (Quiz Solution)</vt:lpstr>
      <vt:lpstr>Beautiful Soup</vt:lpstr>
      <vt:lpstr>Beautiful Soup  Introduction </vt:lpstr>
      <vt:lpstr>Beautiful Soup (QUIZ)</vt:lpstr>
      <vt:lpstr>Beautiful Soup </vt:lpstr>
      <vt:lpstr>Beautiful Soup (Quiz Solution)</vt:lpstr>
      <vt:lpstr>Beautiful Soup </vt:lpstr>
      <vt:lpstr>Beautiful Soup (Hands on)</vt:lpstr>
      <vt:lpstr>Beautiful Soup (QUIZ)</vt:lpstr>
      <vt:lpstr>Beautiful Soup </vt:lpstr>
      <vt:lpstr>Beautiful Soup (Quiz Solution)</vt:lpstr>
      <vt:lpstr>Beautiful Soup (QUIZ)</vt:lpstr>
      <vt:lpstr>Beautiful Soup </vt:lpstr>
      <vt:lpstr>Beautiful Soup (Quiz Solution)</vt:lpstr>
      <vt:lpstr>CSS Selectors </vt:lpstr>
      <vt:lpstr>CSS Selectors (Hands on)</vt:lpstr>
      <vt:lpstr>CSS Selectors (Quiz)</vt:lpstr>
      <vt:lpstr>CSS Selectors (Quiz Solution)</vt:lpstr>
      <vt:lpstr>Scrapy</vt:lpstr>
      <vt:lpstr>Scrapy  </vt:lpstr>
      <vt:lpstr>Comparison </vt:lpstr>
      <vt:lpstr>Scrapy Documentation</vt:lpstr>
      <vt:lpstr>Scrapy Getting Started</vt:lpstr>
      <vt:lpstr>Scrapy Hands on</vt:lpstr>
      <vt:lpstr>Scrapy (Quiz)</vt:lpstr>
      <vt:lpstr>Scrapy </vt:lpstr>
      <vt:lpstr>Scrapy (Quiz Solution)</vt:lpstr>
      <vt:lpstr>Scrapy (Quiz)</vt:lpstr>
      <vt:lpstr>Scrapy </vt:lpstr>
      <vt:lpstr>Scrapy (Quiz Solution)</vt:lpstr>
      <vt:lpstr>Selenium</vt:lpstr>
      <vt:lpstr>Selenium  </vt:lpstr>
      <vt:lpstr>Selenium Getting Started</vt:lpstr>
      <vt:lpstr>Selenium Hands on</vt:lpstr>
      <vt:lpstr>Selenium (Quiz)</vt:lpstr>
      <vt:lpstr>Selenium </vt:lpstr>
      <vt:lpstr>Selenium (Quiz Solution)</vt:lpstr>
      <vt:lpstr>Selenium (Quiz)</vt:lpstr>
      <vt:lpstr>Selenium </vt:lpstr>
      <vt:lpstr>Selenium (Quiz Solution)</vt:lpstr>
      <vt:lpstr>Average Salary  200,000 – 400,000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Windows User</cp:lastModifiedBy>
  <cp:revision>305</cp:revision>
  <dcterms:created xsi:type="dcterms:W3CDTF">2019-01-15T19:27:36Z</dcterms:created>
  <dcterms:modified xsi:type="dcterms:W3CDTF">2021-02-12T11:38:16Z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