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382" r:id="rId2"/>
    <p:sldId id="2122" r:id="rId3"/>
    <p:sldId id="2124" r:id="rId4"/>
    <p:sldId id="2125" r:id="rId5"/>
    <p:sldId id="1575" r:id="rId6"/>
    <p:sldId id="2123" r:id="rId7"/>
    <p:sldId id="1577" r:id="rId8"/>
  </p:sldIdLst>
  <p:sldSz cx="12192000" cy="6858000"/>
  <p:notesSz cx="9947275" cy="6858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A9DC6530-B776-9046-87C3-51EE3B49AB55}">
          <p14:sldIdLst/>
        </p14:section>
        <p14:section name="Intro + objectives" id="{FEDD0C58-7432-244B-B152-D3DE858F75B4}">
          <p14:sldIdLst/>
        </p14:section>
        <p14:section name="Story warming up" id="{86F52E2F-380B-7346-BE0F-0380787F3AB4}">
          <p14:sldIdLst/>
        </p14:section>
        <p14:section name="Why storytelling" id="{03C76615-0A57-8D4F-BAE3-A8A02AF553A2}">
          <p14:sldIdLst/>
        </p14:section>
        <p14:section name="When storytelling" id="{EDD30DBA-EE2F-2A44-AD52-CBAE870D1136}">
          <p14:sldIdLst/>
        </p14:section>
        <p14:section name="What is storytelling" id="{E4F063FA-589E-1B45-A195-F4946958A779}">
          <p14:sldIdLst/>
        </p14:section>
        <p14:section name="Curse of knowledge" id="{45C39EC6-0993-264D-BF22-025FEAAA8580}">
          <p14:sldIdLst/>
        </p14:section>
        <p14:section name="Narrative" id="{1B351113-9C35-CB48-80F0-D1E6E45EACC2}">
          <p14:sldIdLst/>
        </p14:section>
        <p14:section name="Steps to create your data story" id="{21D11B4E-5493-BC4A-B2AB-B8833C677971}">
          <p14:sldIdLst/>
        </p14:section>
        <p14:section name="Story arc + examples" id="{A81DDEB6-875A-0E42-AB70-0BD825C64307}">
          <p14:sldIdLst/>
        </p14:section>
        <p14:section name="Practice round 1" id="{75884234-B446-4B43-855E-33BB0889F38C}">
          <p14:sldIdLst/>
        </p14:section>
        <p14:section name="Practice round 2" id="{AC0C4DD2-F7B4-AF48-AE6B-B31CC544268C}">
          <p14:sldIdLst/>
        </p14:section>
        <p14:section name="Language of your audience" id="{0FF7CF7F-7DD3-6E44-B119-F4D9C9918811}">
          <p14:sldIdLst>
            <p14:sldId id="382"/>
            <p14:sldId id="2122"/>
            <p14:sldId id="2124"/>
            <p14:sldId id="2125"/>
            <p14:sldId id="1575"/>
            <p14:sldId id="2123"/>
            <p14:sldId id="1577"/>
          </p14:sldIdLst>
        </p14:section>
        <p14:section name="Visualization" id="{3E658F4C-2608-5D4B-8BED-D5E8DF107FBB}">
          <p14:sldIdLst/>
        </p14:section>
        <p14:section name="Summary" id="{0F72E695-0B3D-9045-8C4C-8A35AF7BD4F4}">
          <p14:sldIdLst/>
        </p14:section>
        <p14:section name="Next step" id="{2578F62F-4D6A-054D-8DCE-21F1076E7245}">
          <p14:sldIdLst/>
        </p14:section>
        <p14:section name="Feedback &amp; wrap up" id="{E4825EC1-071A-D24D-9AC7-38390457ED03}">
          <p14:sldIdLst/>
        </p14:section>
        <p14:section name="Appendix" id="{797E9143-4DE1-E84E-B834-C08365F82FA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C60"/>
    <a:srgbClr val="F9920F"/>
    <a:srgbClr val="323232"/>
    <a:srgbClr val="F99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A04A8B4-C80A-40CD-86EF-10D1D08207F8}" styleName="Table_1">
    <a:wholeTbl>
      <a:tcTxStyle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38"/>
    <p:restoredTop sz="70755"/>
  </p:normalViewPr>
  <p:slideViewPr>
    <p:cSldViewPr snapToGrid="0" snapToObjects="1">
      <p:cViewPr varScale="1">
        <p:scale>
          <a:sx n="97" d="100"/>
          <a:sy n="97" d="100"/>
        </p:scale>
        <p:origin x="23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23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431048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75" tIns="45925" rIns="91875" bIns="459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34488" y="1"/>
            <a:ext cx="431048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75" tIns="45925" rIns="91875" bIns="459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916238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4728" y="3300413"/>
            <a:ext cx="795782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75" tIns="45925" rIns="91875" bIns="459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1"/>
            <a:ext cx="4310486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75" tIns="45925" rIns="91875" bIns="459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34488" y="6513911"/>
            <a:ext cx="4310486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75" tIns="45925" rIns="91875" bIns="459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didn't make an ad that said: "3GB of storage." They made an ad that said: "1,000 songs in your pocket." Benefits over features. Apply this in your work as a Data Scientist or Analyst. For example: </a:t>
            </a: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you speak to a Marketing Manager — DON'T: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❌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Focus on the technical features of your customer churn model. DO: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✅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Tell how it will help her increase customer loyalty. #analytics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datascience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datastorytelling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lang="nl-NL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didn't make an ad that said: "3GB of storage." They made an ad that said: "1,000 songs in your pocket." Benefits over features. Apply this in your work as a Data Scientist or Analyst. For example: </a:t>
            </a: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you speak to a Marketing Manager — DON'T: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❌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Focus on the technical features of your customer churn model. DO: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✅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Tell how it will help her increase customer loyalty. #analytics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datascience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datastorytelling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fld>
            <a:endParaRPr lang="nl-NL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5414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didn't make an ad that said: "3GB of storage." They made an ad that said: "1,000 songs in your pocket." Benefits over features. Apply this in your work as a Data Scientist or Analyst. For example: </a:t>
            </a: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you speak to a Marketing Manager — DON'T: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❌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Focus on the technical features of your customer churn model. DO: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✅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Tell how it will help her increase customer loyalty. #analytics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datascience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datastorytelling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fld>
            <a:endParaRPr lang="nl-NL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226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didn't make an ad that said: "3GB of storage." They made an ad that said: "1,000 songs in your pocket." Benefits over features. Apply this in your work as a Data Scientist or Analyst. For example: </a:t>
            </a: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you speak to a Marketing Manager — DON'T: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❌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Focus on the technical features of your customer churn model. DO: </a:t>
            </a: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✅ 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Tell how it will help her increase customer loyalty. #analytics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datascience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#</a:t>
            </a:r>
            <a:r>
              <a:rPr lang="en-GB" sz="1200" b="0" i="0" u="none" strike="noStrike" cap="none" dirty="0" err="1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datastorytelling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 lang="nl-NL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160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didn't make an ad that said: "3GB of storage." They made an ad that said: "1,000 songs in your pocket." Benefits over features. Apply this in your work as a Data Scientist or Analyst. For example: </a:t>
            </a: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fld>
            <a:endParaRPr lang="nl-NL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didn't make an ad that said: "3GB of storage." They made an ad that said: "1,000 songs in your pocket." Benefits over features. Apply this in your work as a Data Scientist or Analyst. For example: </a:t>
            </a: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fld>
            <a:endParaRPr lang="nl-NL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7809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Apple didn't make an ad that said: "3GB of storage." They made an ad that said: "1,000 songs in your pocket." Benefits over features. Apply this in your work as a Data Scientist or Analyst. For example: </a:t>
            </a: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en-GB" sz="1200" b="0" i="0" u="none" strike="noStrike" cap="none" dirty="0">
              <a:solidFill>
                <a:schemeClr val="dk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</a:t>
            </a:fld>
            <a:endParaRPr lang="nl-NL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ijkelenboom/" TargetMode="External"/><Relationship Id="rId2" Type="http://schemas.openxmlformats.org/officeDocument/2006/relationships/hyperlink" Target="mailto:gilbert@mindspeaking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mindspeaking.com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mindspeaking.com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8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with photo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0" y="3595897"/>
            <a:ext cx="12192000" cy="3282300"/>
          </a:xfrm>
          <a:prstGeom prst="round1Rect">
            <a:avLst>
              <a:gd name="adj" fmla="val 9839"/>
            </a:avLst>
          </a:prstGeom>
          <a:solidFill>
            <a:srgbClr val="0B3B5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1459346" y="6322277"/>
            <a:ext cx="4503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fld id="{00000000-1234-1234-1234-123412341234}" type="slidenum">
              <a:rPr lang="nl-NL" sz="1300" b="0" i="0" u="none" strike="noStrike" cap="none">
                <a:solidFill>
                  <a:srgbClr val="A5A5A5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‹#›</a:t>
            </a:fld>
            <a:endParaRPr sz="1300" b="0" i="0" u="none" strike="noStrike" cap="none">
              <a:solidFill>
                <a:srgbClr val="A5A5A5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508333" y="4449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40605" y="1208484"/>
            <a:ext cx="959520" cy="0"/>
          </a:xfrm>
          <a:custGeom>
            <a:avLst/>
            <a:gdLst/>
            <a:ahLst/>
            <a:cxnLst/>
            <a:rect l="l" t="t" r="r" b="b"/>
            <a:pathLst>
              <a:path w="720090" h="120000" extrusionOk="0">
                <a:moveTo>
                  <a:pt x="0" y="0"/>
                </a:moveTo>
                <a:lnTo>
                  <a:pt x="719874" y="0"/>
                </a:lnTo>
              </a:path>
            </a:pathLst>
          </a:custGeom>
          <a:noFill/>
          <a:ln w="38100" cap="flat" cmpd="sng">
            <a:solidFill>
              <a:srgbClr val="B0C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60367" y="3795800"/>
            <a:ext cx="30039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2"/>
          </p:nvPr>
        </p:nvSpPr>
        <p:spPr>
          <a:xfrm>
            <a:off x="760367" y="4160600"/>
            <a:ext cx="30132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21300" y="3595900"/>
            <a:ext cx="3374700" cy="26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191367" y="3595733"/>
            <a:ext cx="3374700" cy="26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406333" y="3595733"/>
            <a:ext cx="3374700" cy="260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7"/>
          <p:cNvSpPr>
            <a:spLocks noGrp="1"/>
          </p:cNvSpPr>
          <p:nvPr>
            <p:ph type="pic" idx="3"/>
          </p:nvPr>
        </p:nvSpPr>
        <p:spPr>
          <a:xfrm>
            <a:off x="621300" y="1348133"/>
            <a:ext cx="33747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7"/>
          <p:cNvSpPr>
            <a:spLocks noGrp="1"/>
          </p:cNvSpPr>
          <p:nvPr>
            <p:ph type="pic" idx="4"/>
          </p:nvPr>
        </p:nvSpPr>
        <p:spPr>
          <a:xfrm>
            <a:off x="4406333" y="1348133"/>
            <a:ext cx="33747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7"/>
          <p:cNvSpPr>
            <a:spLocks noGrp="1"/>
          </p:cNvSpPr>
          <p:nvPr>
            <p:ph type="pic" idx="5"/>
          </p:nvPr>
        </p:nvSpPr>
        <p:spPr>
          <a:xfrm>
            <a:off x="8191367" y="1348133"/>
            <a:ext cx="33747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7"/>
          <p:cNvSpPr txBox="1">
            <a:spLocks noGrp="1"/>
          </p:cNvSpPr>
          <p:nvPr>
            <p:ph type="subTitle" idx="6"/>
          </p:nvPr>
        </p:nvSpPr>
        <p:spPr>
          <a:xfrm>
            <a:off x="802167" y="3735367"/>
            <a:ext cx="1835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7"/>
          </p:nvPr>
        </p:nvSpPr>
        <p:spPr>
          <a:xfrm>
            <a:off x="802167" y="4049833"/>
            <a:ext cx="27171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8"/>
          </p:nvPr>
        </p:nvSpPr>
        <p:spPr>
          <a:xfrm>
            <a:off x="802167" y="4480233"/>
            <a:ext cx="2920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◻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9"/>
          </p:nvPr>
        </p:nvSpPr>
        <p:spPr>
          <a:xfrm>
            <a:off x="4633533" y="3735367"/>
            <a:ext cx="1835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3"/>
          </p:nvPr>
        </p:nvSpPr>
        <p:spPr>
          <a:xfrm>
            <a:off x="4633533" y="4049833"/>
            <a:ext cx="27171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4"/>
          </p:nvPr>
        </p:nvSpPr>
        <p:spPr>
          <a:xfrm>
            <a:off x="4633533" y="4480233"/>
            <a:ext cx="2920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◻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5"/>
          </p:nvPr>
        </p:nvSpPr>
        <p:spPr>
          <a:xfrm>
            <a:off x="8423100" y="3753267"/>
            <a:ext cx="1835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6"/>
          </p:nvPr>
        </p:nvSpPr>
        <p:spPr>
          <a:xfrm>
            <a:off x="8423100" y="4067733"/>
            <a:ext cx="27171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7"/>
          </p:nvPr>
        </p:nvSpPr>
        <p:spPr>
          <a:xfrm>
            <a:off x="8423100" y="4498133"/>
            <a:ext cx="2920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◻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633" y="197631"/>
            <a:ext cx="1088234" cy="64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with icons">
  <p:cSld name="CUSTOM_9">
    <p:bg>
      <p:bgPr>
        <a:solidFill>
          <a:srgbClr val="0C3C60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15600" y="439533"/>
            <a:ext cx="113607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467416" y="2294844"/>
            <a:ext cx="3257100" cy="3592500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noFill/>
          </a:ln>
          <a:effectLst>
            <a:outerShdw blurRad="1270000" dist="317500" dir="2700000" sx="95000" sy="95000" algn="ctr" rotWithShape="0">
              <a:srgbClr val="000000">
                <a:alpha val="15294"/>
              </a:srgbClr>
            </a:outerShdw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16798" y="1528433"/>
            <a:ext cx="1558500" cy="1558500"/>
          </a:xfrm>
          <a:prstGeom prst="ellipse">
            <a:avLst/>
          </a:prstGeom>
          <a:solidFill>
            <a:srgbClr val="B1C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18"/>
          <p:cNvSpPr>
            <a:spLocks noGrp="1"/>
          </p:cNvSpPr>
          <p:nvPr>
            <p:ph type="pic" idx="2"/>
          </p:nvPr>
        </p:nvSpPr>
        <p:spPr>
          <a:xfrm>
            <a:off x="5389977" y="1601613"/>
            <a:ext cx="1412100" cy="141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8"/>
          <p:cNvSpPr/>
          <p:nvPr/>
        </p:nvSpPr>
        <p:spPr>
          <a:xfrm>
            <a:off x="758050" y="2294844"/>
            <a:ext cx="3257100" cy="3592500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noFill/>
          </a:ln>
          <a:effectLst>
            <a:outerShdw blurRad="1270000" dist="317500" dir="2700000" sx="95000" sy="95000" algn="ctr" rotWithShape="0">
              <a:srgbClr val="000000">
                <a:alpha val="15294"/>
              </a:srgbClr>
            </a:outerShdw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3"/>
          </p:nvPr>
        </p:nvSpPr>
        <p:spPr>
          <a:xfrm>
            <a:off x="1019033" y="3258133"/>
            <a:ext cx="27351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1"/>
          </p:nvPr>
        </p:nvSpPr>
        <p:spPr>
          <a:xfrm>
            <a:off x="1019033" y="4466433"/>
            <a:ext cx="27351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607431" y="1528433"/>
            <a:ext cx="1558500" cy="1558500"/>
          </a:xfrm>
          <a:prstGeom prst="ellipse">
            <a:avLst/>
          </a:prstGeom>
          <a:solidFill>
            <a:srgbClr val="B1C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7" name="Google Shape;137;p18"/>
          <p:cNvSpPr>
            <a:spLocks noGrp="1"/>
          </p:cNvSpPr>
          <p:nvPr>
            <p:ph type="pic" idx="4"/>
          </p:nvPr>
        </p:nvSpPr>
        <p:spPr>
          <a:xfrm>
            <a:off x="1680611" y="1601613"/>
            <a:ext cx="1412100" cy="141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18"/>
          <p:cNvSpPr/>
          <p:nvPr/>
        </p:nvSpPr>
        <p:spPr>
          <a:xfrm>
            <a:off x="8176783" y="2294844"/>
            <a:ext cx="3257100" cy="3592500"/>
          </a:xfrm>
          <a:prstGeom prst="roundRect">
            <a:avLst>
              <a:gd name="adj" fmla="val 1592"/>
            </a:avLst>
          </a:prstGeom>
          <a:solidFill>
            <a:srgbClr val="FFFFFF"/>
          </a:solidFill>
          <a:ln>
            <a:noFill/>
          </a:ln>
          <a:effectLst>
            <a:outerShdw blurRad="1270000" dist="317500" dir="2700000" sx="95000" sy="95000" algn="ctr" rotWithShape="0">
              <a:srgbClr val="000000">
                <a:alpha val="15294"/>
              </a:srgbClr>
            </a:outerShdw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9026164" y="1528433"/>
            <a:ext cx="1558500" cy="1558500"/>
          </a:xfrm>
          <a:prstGeom prst="ellipse">
            <a:avLst/>
          </a:prstGeom>
          <a:solidFill>
            <a:srgbClr val="B1C9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18"/>
          <p:cNvSpPr>
            <a:spLocks noGrp="1"/>
          </p:cNvSpPr>
          <p:nvPr>
            <p:ph type="pic" idx="5"/>
          </p:nvPr>
        </p:nvSpPr>
        <p:spPr>
          <a:xfrm>
            <a:off x="9099344" y="1601613"/>
            <a:ext cx="1412100" cy="141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8"/>
          <p:cNvSpPr txBox="1">
            <a:spLocks noGrp="1"/>
          </p:cNvSpPr>
          <p:nvPr>
            <p:ph type="title" idx="6"/>
          </p:nvPr>
        </p:nvSpPr>
        <p:spPr>
          <a:xfrm>
            <a:off x="4728400" y="3258133"/>
            <a:ext cx="27351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7"/>
          </p:nvPr>
        </p:nvSpPr>
        <p:spPr>
          <a:xfrm>
            <a:off x="4728400" y="4466433"/>
            <a:ext cx="27351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8"/>
          </p:nvPr>
        </p:nvSpPr>
        <p:spPr>
          <a:xfrm>
            <a:off x="8437767" y="3258133"/>
            <a:ext cx="2735100" cy="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9"/>
          </p:nvPr>
        </p:nvSpPr>
        <p:spPr>
          <a:xfrm>
            <a:off x="8437767" y="4466433"/>
            <a:ext cx="2735100" cy="1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45" name="Google Shape;145;p18" descr="A picture containing 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75701" y="6013336"/>
            <a:ext cx="1088231" cy="65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/>
          <p:nvPr/>
        </p:nvSpPr>
        <p:spPr>
          <a:xfrm>
            <a:off x="1" y="3250816"/>
            <a:ext cx="8505300" cy="3607200"/>
          </a:xfrm>
          <a:prstGeom prst="roundRect">
            <a:avLst>
              <a:gd name="adj" fmla="val 0"/>
            </a:avLst>
          </a:prstGeom>
          <a:solidFill>
            <a:srgbClr val="0B3B5F"/>
          </a:solidFill>
          <a:ln>
            <a:noFill/>
          </a:ln>
          <a:effectLst>
            <a:outerShdw blurRad="1270000" dist="317500" dir="2700000" sx="95000" sy="95000" algn="ctr" rotWithShape="0">
              <a:srgbClr val="000000">
                <a:alpha val="9019"/>
              </a:srgbClr>
            </a:outerShdw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>
            <a:off x="886931" y="1774704"/>
            <a:ext cx="4992342" cy="4254981"/>
            <a:chOff x="1074058" y="1625662"/>
            <a:chExt cx="4368900" cy="4261800"/>
          </a:xfrm>
        </p:grpSpPr>
        <p:sp>
          <p:nvSpPr>
            <p:cNvPr id="154" name="Google Shape;154;p20"/>
            <p:cNvSpPr/>
            <p:nvPr/>
          </p:nvSpPr>
          <p:spPr>
            <a:xfrm>
              <a:off x="1074058" y="1625662"/>
              <a:ext cx="4368900" cy="4261800"/>
            </a:xfrm>
            <a:prstGeom prst="roundRect">
              <a:avLst>
                <a:gd name="adj" fmla="val 1592"/>
              </a:avLst>
            </a:prstGeom>
            <a:solidFill>
              <a:srgbClr val="B1C9EB"/>
            </a:solidFill>
            <a:ln>
              <a:noFill/>
            </a:ln>
            <a:effectLst>
              <a:outerShdw blurRad="1270000" dist="317500" dir="2700000" algn="ctr" rotWithShape="0">
                <a:srgbClr val="000000">
                  <a:alpha val="9019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253309" y="1800521"/>
              <a:ext cx="4010400" cy="3912000"/>
            </a:xfrm>
            <a:prstGeom prst="roundRect">
              <a:avLst>
                <a:gd name="adj" fmla="val 1592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0" dist="317500" dir="2700000" algn="ctr" rotWithShape="0">
                <a:srgbClr val="000000">
                  <a:alpha val="9019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156" name="Google Shape;156;p20"/>
          <p:cNvGrpSpPr/>
          <p:nvPr/>
        </p:nvGrpSpPr>
        <p:grpSpPr>
          <a:xfrm>
            <a:off x="6207881" y="1774704"/>
            <a:ext cx="4992342" cy="4254981"/>
            <a:chOff x="1074058" y="1625662"/>
            <a:chExt cx="4368900" cy="4261800"/>
          </a:xfrm>
        </p:grpSpPr>
        <p:sp>
          <p:nvSpPr>
            <p:cNvPr id="157" name="Google Shape;157;p20"/>
            <p:cNvSpPr/>
            <p:nvPr/>
          </p:nvSpPr>
          <p:spPr>
            <a:xfrm>
              <a:off x="1074058" y="1625662"/>
              <a:ext cx="4368900" cy="4261800"/>
            </a:xfrm>
            <a:prstGeom prst="roundRect">
              <a:avLst>
                <a:gd name="adj" fmla="val 1592"/>
              </a:avLst>
            </a:prstGeom>
            <a:solidFill>
              <a:srgbClr val="B1C9EB"/>
            </a:solidFill>
            <a:ln w="12700" cap="flat" cmpd="sng">
              <a:solidFill>
                <a:srgbClr val="B1C9E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0" dist="317500" dir="2700000" algn="ctr" rotWithShape="0">
                <a:srgbClr val="000000">
                  <a:alpha val="9019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1253309" y="1800521"/>
              <a:ext cx="4010400" cy="3912000"/>
            </a:xfrm>
            <a:prstGeom prst="roundRect">
              <a:avLst>
                <a:gd name="adj" fmla="val 1592"/>
              </a:avLst>
            </a:prstGeom>
            <a:solidFill>
              <a:srgbClr val="FFFFFF"/>
            </a:solidFill>
            <a:ln>
              <a:noFill/>
            </a:ln>
            <a:effectLst>
              <a:outerShdw blurRad="1270000" dist="317500" dir="2700000" algn="ctr" rotWithShape="0">
                <a:srgbClr val="000000">
                  <a:alpha val="9019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pic>
        <p:nvPicPr>
          <p:cNvPr id="159" name="Google Shape;159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633" y="197631"/>
            <a:ext cx="1088234" cy="6485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485367" y="385033"/>
            <a:ext cx="1129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>
            <a:off x="622833" y="1241333"/>
            <a:ext cx="1179600" cy="0"/>
          </a:xfrm>
          <a:prstGeom prst="straightConnector1">
            <a:avLst/>
          </a:prstGeom>
          <a:noFill/>
          <a:ln w="38100" cap="flat" cmpd="sng">
            <a:solidFill>
              <a:srgbClr val="B1C9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6799933" y="2409200"/>
            <a:ext cx="38079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1479000" y="2409200"/>
            <a:ext cx="38079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USTOM_1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482900" y="20260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0" y="3557600"/>
            <a:ext cx="11211300" cy="33003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rgbClr val="B0C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rgbClr val="000000"/>
              </a:solidFill>
              <a:highlight>
                <a:srgbClr val="B0C8EB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1"/>
          </p:nvPr>
        </p:nvSpPr>
        <p:spPr>
          <a:xfrm>
            <a:off x="2307633" y="4336433"/>
            <a:ext cx="7778400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-11" y="0"/>
            <a:ext cx="3352800" cy="6858000"/>
          </a:xfrm>
          <a:prstGeom prst="rect">
            <a:avLst/>
          </a:prstGeom>
          <a:solidFill>
            <a:srgbClr val="0B3B5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5002270" y="561870"/>
            <a:ext cx="6346500" cy="5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 panose="020B0604020202020204"/>
              <a:buNone/>
            </a:pPr>
            <a:r>
              <a:rPr lang="nl-NL" sz="3700" b="1" i="0" u="none" strike="noStrike" cap="none" dirty="0" err="1">
                <a:solidFill>
                  <a:srgbClr val="0B3B5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Let’s</a:t>
            </a:r>
            <a:r>
              <a:rPr lang="nl-NL" sz="3700" b="1" i="0" u="none" strike="noStrike" cap="none" dirty="0">
                <a:solidFill>
                  <a:srgbClr val="0B3B5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r>
              <a:rPr lang="nl-NL" sz="3700" b="1" i="0" u="none" strike="noStrike" cap="none" dirty="0">
                <a:solidFill>
                  <a:srgbClr val="F9920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bridge </a:t>
            </a:r>
            <a:r>
              <a:rPr lang="nl-NL" sz="3700" b="1" i="0" u="none" strike="noStrike" cap="none" dirty="0" err="1">
                <a:solidFill>
                  <a:srgbClr val="F9920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the</a:t>
            </a:r>
            <a:r>
              <a:rPr lang="nl-NL" sz="3700" b="1" i="0" u="none" strike="noStrike" cap="none" dirty="0">
                <a:solidFill>
                  <a:srgbClr val="F9920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gap </a:t>
            </a:r>
            <a:r>
              <a:rPr lang="nl-NL" sz="3700" b="1" i="0" u="none" strike="noStrike" cap="none" dirty="0" err="1">
                <a:solidFill>
                  <a:srgbClr val="0B3B5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between</a:t>
            </a:r>
            <a:r>
              <a:rPr lang="nl-NL" sz="3700" b="1" i="0" u="none" strike="noStrike" cap="none" dirty="0">
                <a:solidFill>
                  <a:srgbClr val="0B3B5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Data </a:t>
            </a:r>
            <a:r>
              <a:rPr lang="nl-NL" sz="3700" b="1" i="0" u="none" strike="noStrike" cap="none" dirty="0" err="1">
                <a:solidFill>
                  <a:srgbClr val="0B3B5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and</a:t>
            </a:r>
            <a:r>
              <a:rPr lang="nl-NL" sz="3700" b="1" i="0" u="none" strike="noStrike" cap="none" dirty="0">
                <a:solidFill>
                  <a:srgbClr val="0B3B5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Business:</a:t>
            </a:r>
            <a:endParaRPr sz="37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 panose="020B0604020202020204"/>
              <a:buNone/>
            </a:pPr>
            <a:endParaRPr sz="37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 panose="020B0604020202020204"/>
              <a:buNone/>
            </a:pPr>
            <a:endParaRPr sz="37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 panose="020B0604020202020204"/>
              <a:buNone/>
            </a:pPr>
            <a:endParaRPr sz="3700" b="0" i="0" u="none" strike="noStrike" cap="none" dirty="0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nl-NL" sz="2100" b="1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Gilbert Eijkelenboom</a:t>
            </a:r>
            <a:endParaRPr sz="21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nl-NL" sz="2100" b="1" i="0" u="sng" strike="noStrike" cap="none" dirty="0">
                <a:solidFill>
                  <a:schemeClr val="hlink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gilbert@mindspeaking.com</a:t>
            </a:r>
            <a:endParaRPr sz="2100" b="0" i="0" u="none" strike="noStrike" cap="none" dirty="0">
              <a:solidFill>
                <a:srgbClr val="2E6DA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nl-NL" sz="2100" b="0" i="0" u="none" strike="noStrike" cap="none" dirty="0">
                <a:solidFill>
                  <a:srgbClr val="0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+316 127 237 40</a:t>
            </a:r>
            <a:endParaRPr sz="21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nl-NL" sz="2100" b="0" i="0" u="sng" strike="noStrike" cap="none" dirty="0">
                <a:solidFill>
                  <a:schemeClr val="hlink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LinkedIn</a:t>
            </a:r>
            <a:endParaRPr sz="2100" b="0" i="0" u="none" strike="noStrike" cap="none" dirty="0">
              <a:solidFill>
                <a:srgbClr val="2E6DA3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77" name="Google Shape;177;p23"/>
          <p:cNvGrpSpPr/>
          <p:nvPr/>
        </p:nvGrpSpPr>
        <p:grpSpPr>
          <a:xfrm>
            <a:off x="2037503" y="1744018"/>
            <a:ext cx="2629592" cy="2629592"/>
            <a:chOff x="3930595" y="798577"/>
            <a:chExt cx="1975800" cy="1975800"/>
          </a:xfrm>
        </p:grpSpPr>
        <p:sp>
          <p:nvSpPr>
            <p:cNvPr id="178" name="Google Shape;178;p23"/>
            <p:cNvSpPr/>
            <p:nvPr/>
          </p:nvSpPr>
          <p:spPr>
            <a:xfrm>
              <a:off x="3930595" y="798577"/>
              <a:ext cx="1975800" cy="197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57200" dist="47625" dir="16920000" algn="ctr" rotWithShape="0">
                <a:srgbClr val="000000">
                  <a:alpha val="16470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pic>
          <p:nvPicPr>
            <p:cNvPr id="179" name="Google Shape;179;p23" descr="A picture containing icon&#10;&#10;Description automatically generated">
              <a:hlinkClick r:id="rId4"/>
            </p:cNvPr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4053028" y="1269269"/>
              <a:ext cx="1730856" cy="10343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23" descr="A person smiling for the camera&#10;&#10;Description automatically generated with medium confidence"/>
          <p:cNvPicPr preferRelativeResize="0"/>
          <p:nvPr/>
        </p:nvPicPr>
        <p:blipFill rotWithShape="1">
          <a:blip r:embed="rId6"/>
          <a:srcRect l="8756" t="4003" r="12142"/>
          <a:stretch>
            <a:fillRect/>
          </a:stretch>
        </p:blipFill>
        <p:spPr>
          <a:xfrm>
            <a:off x="5283289" y="2129548"/>
            <a:ext cx="2946415" cy="201379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B1C9E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ndSpeaking Slides Template">
  <p:cSld name="CUSTOM_3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-11" y="0"/>
            <a:ext cx="3352800" cy="6858000"/>
          </a:xfrm>
          <a:prstGeom prst="rect">
            <a:avLst/>
          </a:prstGeom>
          <a:solidFill>
            <a:srgbClr val="0B3B5F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83" name="Google Shape;183;p24"/>
          <p:cNvGrpSpPr/>
          <p:nvPr/>
        </p:nvGrpSpPr>
        <p:grpSpPr>
          <a:xfrm>
            <a:off x="2037503" y="1744018"/>
            <a:ext cx="2629592" cy="2629592"/>
            <a:chOff x="3930595" y="798577"/>
            <a:chExt cx="1975800" cy="1975800"/>
          </a:xfrm>
        </p:grpSpPr>
        <p:sp>
          <p:nvSpPr>
            <p:cNvPr id="184" name="Google Shape;184;p24"/>
            <p:cNvSpPr/>
            <p:nvPr/>
          </p:nvSpPr>
          <p:spPr>
            <a:xfrm>
              <a:off x="3930595" y="798577"/>
              <a:ext cx="1975800" cy="1975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457200" dist="47625" dir="16920000" algn="ctr" rotWithShape="0">
                <a:srgbClr val="000000">
                  <a:alpha val="16470"/>
                </a:srgbClr>
              </a:outerShdw>
            </a:effectLst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pic>
          <p:nvPicPr>
            <p:cNvPr id="185" name="Google Shape;185;p24" descr="A picture containing icon&#10;&#10;Description automatically generated">
              <a:hlinkClick r:id="rId2"/>
            </p:cNvPr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053028" y="1269269"/>
              <a:ext cx="1730856" cy="10343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5025233" y="578600"/>
            <a:ext cx="63324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5025267" y="2045533"/>
            <a:ext cx="6332400" cy="4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 lang="nl-NL"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633" y="197631"/>
            <a:ext cx="1088234" cy="64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dt" idx="10"/>
          </p:nvPr>
        </p:nvSpPr>
        <p:spPr>
          <a:xfrm>
            <a:off x="1024130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ftr" idx="11"/>
          </p:nvPr>
        </p:nvSpPr>
        <p:spPr>
          <a:xfrm>
            <a:off x="4842933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100"/>
            <a:ext cx="4604400" cy="6858000"/>
          </a:xfrm>
          <a:prstGeom prst="rect">
            <a:avLst/>
          </a:prstGeom>
          <a:solidFill>
            <a:srgbClr val="0C3C60"/>
          </a:solidFill>
          <a:ln w="12700" cap="flat" cmpd="sng">
            <a:solidFill>
              <a:srgbClr val="082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 lang="nl-NL"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33600" y="1825100"/>
            <a:ext cx="37371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125933" y="683467"/>
            <a:ext cx="65700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181033" y="2414133"/>
            <a:ext cx="64488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633" y="197631"/>
            <a:ext cx="1088234" cy="64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10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3575604"/>
            <a:ext cx="12192000" cy="3282300"/>
          </a:xfrm>
          <a:prstGeom prst="round1Rect">
            <a:avLst>
              <a:gd name="adj" fmla="val 9839"/>
            </a:avLst>
          </a:prstGeom>
          <a:solidFill>
            <a:srgbClr val="0C3C6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9" name="Google Shape;39;p6" descr="A picture containing 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75701" y="6013336"/>
            <a:ext cx="1088231" cy="65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 1">
  <p:cSld name="SECTION_HEADER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100"/>
            <a:ext cx="4604400" cy="6858000"/>
          </a:xfrm>
          <a:prstGeom prst="rect">
            <a:avLst/>
          </a:prstGeom>
          <a:solidFill>
            <a:srgbClr val="2E6DA3"/>
          </a:solidFill>
          <a:ln w="12700" cap="flat" cmpd="sng">
            <a:solidFill>
              <a:srgbClr val="B0C8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 lang="nl-NL"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33600" y="1825100"/>
            <a:ext cx="37371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5125933" y="683467"/>
            <a:ext cx="65700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5181033" y="2414133"/>
            <a:ext cx="64488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Description">
  <p:cSld name="TITLE_AND_TWO_COLUMNS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6165633" y="1526033"/>
            <a:ext cx="5444100" cy="45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 lang="nl-NL"/>
          </a:p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633" y="197631"/>
            <a:ext cx="1088234" cy="648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1"/>
          <p:cNvCxnSpPr/>
          <p:nvPr/>
        </p:nvCxnSpPr>
        <p:spPr>
          <a:xfrm>
            <a:off x="618800" y="1249833"/>
            <a:ext cx="1179600" cy="0"/>
          </a:xfrm>
          <a:prstGeom prst="straightConnector1">
            <a:avLst/>
          </a:prstGeom>
          <a:noFill/>
          <a:ln w="38100" cap="flat" cmpd="sng">
            <a:solidFill>
              <a:srgbClr val="B1C9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85367" y="385033"/>
            <a:ext cx="1129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622833" y="1536633"/>
            <a:ext cx="4811700" cy="4694100"/>
          </a:xfrm>
          <a:prstGeom prst="rect">
            <a:avLst/>
          </a:prstGeom>
          <a:noFill/>
          <a:ln>
            <a:noFill/>
          </a:ln>
          <a:effectLst>
            <a:outerShdw blurRad="442913" dist="57150" dir="19500000" algn="bl" rotWithShape="0">
              <a:srgbClr val="000000">
                <a:alpha val="745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Description">
  <p:cSld name="TITLE_AND_TWO_COLUMNS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-44100" y="2745500"/>
            <a:ext cx="4954903" cy="4167332"/>
          </a:xfrm>
          <a:custGeom>
            <a:avLst/>
            <a:gdLst/>
            <a:ahLst/>
            <a:cxnLst/>
            <a:rect l="l" t="t" r="r" b="b"/>
            <a:pathLst>
              <a:path w="5459948" h="4592101" extrusionOk="0">
                <a:moveTo>
                  <a:pt x="1566374" y="0"/>
                </a:moveTo>
                <a:cubicBezTo>
                  <a:pt x="3716736" y="0"/>
                  <a:pt x="5459948" y="1743212"/>
                  <a:pt x="5459948" y="3893574"/>
                </a:cubicBezTo>
                <a:cubicBezTo>
                  <a:pt x="5459948" y="4095171"/>
                  <a:pt x="5444627" y="4293189"/>
                  <a:pt x="5415086" y="4486527"/>
                </a:cubicBezTo>
                <a:lnTo>
                  <a:pt x="5396232" y="4592101"/>
                </a:lnTo>
                <a:lnTo>
                  <a:pt x="0" y="4592101"/>
                </a:lnTo>
                <a:lnTo>
                  <a:pt x="0" y="328951"/>
                </a:lnTo>
                <a:lnTo>
                  <a:pt x="50819" y="305977"/>
                </a:lnTo>
                <a:cubicBezTo>
                  <a:pt x="516640" y="108951"/>
                  <a:pt x="1028784" y="0"/>
                  <a:pt x="1566374" y="0"/>
                </a:cubicBezTo>
                <a:close/>
              </a:path>
            </a:pathLst>
          </a:custGeom>
          <a:solidFill>
            <a:srgbClr val="0B3B5F"/>
          </a:solidFill>
          <a:ln>
            <a:noFill/>
          </a:ln>
          <a:effectLst>
            <a:outerShdw blurRad="428625" dist="95250" dir="14100000" algn="bl" rotWithShape="0">
              <a:srgbClr val="000000">
                <a:alpha val="24313"/>
              </a:srgbClr>
            </a:outerShdw>
          </a:effectLst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85367" y="385033"/>
            <a:ext cx="11291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 lang="nl-NL"/>
          </a:p>
        </p:txBody>
      </p:sp>
      <p:sp>
        <p:nvSpPr>
          <p:cNvPr id="72" name="Google Shape;72;p12"/>
          <p:cNvSpPr>
            <a:spLocks noGrp="1"/>
          </p:cNvSpPr>
          <p:nvPr>
            <p:ph type="pic" idx="2"/>
          </p:nvPr>
        </p:nvSpPr>
        <p:spPr>
          <a:xfrm>
            <a:off x="622833" y="1536633"/>
            <a:ext cx="4811700" cy="4694100"/>
          </a:xfrm>
          <a:prstGeom prst="rect">
            <a:avLst/>
          </a:prstGeom>
          <a:noFill/>
          <a:ln>
            <a:noFill/>
          </a:ln>
        </p:spPr>
      </p:sp>
      <p:pic>
        <p:nvPicPr>
          <p:cNvPr id="73" name="Google Shape;73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12633" y="197631"/>
            <a:ext cx="1088234" cy="648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2"/>
          <p:cNvCxnSpPr/>
          <p:nvPr/>
        </p:nvCxnSpPr>
        <p:spPr>
          <a:xfrm>
            <a:off x="622833" y="1241333"/>
            <a:ext cx="1179600" cy="0"/>
          </a:xfrm>
          <a:prstGeom prst="straightConnector1">
            <a:avLst/>
          </a:prstGeom>
          <a:noFill/>
          <a:ln w="38100" cap="flat" cmpd="sng">
            <a:solidFill>
              <a:srgbClr val="B1C9E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091500" y="1536633"/>
            <a:ext cx="5444100" cy="46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marL="914400" lvl="1" indent="-412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◻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◻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hoto and Text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415600" y="458067"/>
            <a:ext cx="46221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pic>
        <p:nvPicPr>
          <p:cNvPr id="78" name="Google Shape;78;p13" descr="A picture containing person, holding&#10;&#10;Description automatically generated"/>
          <p:cNvPicPr preferRelativeResize="0"/>
          <p:nvPr/>
        </p:nvPicPr>
        <p:blipFill rotWithShape="1">
          <a:blip r:embed="rId2"/>
          <a:srcRect l="13048" r="6453"/>
          <a:stretch>
            <a:fillRect/>
          </a:stretch>
        </p:blipFill>
        <p:spPr>
          <a:xfrm>
            <a:off x="5313221" y="0"/>
            <a:ext cx="6878775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415600" y="2414133"/>
            <a:ext cx="43356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  <a:defRPr sz="2400"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◻"/>
              <a:defRPr sz="2400"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9pPr>
          </a:lstStyle>
          <a:p>
            <a:endParaRPr/>
          </a:p>
        </p:txBody>
      </p:sp>
      <p:cxnSp>
        <p:nvCxnSpPr>
          <p:cNvPr id="80" name="Google Shape;80;p13"/>
          <p:cNvCxnSpPr/>
          <p:nvPr/>
        </p:nvCxnSpPr>
        <p:spPr>
          <a:xfrm>
            <a:off x="537600" y="2203233"/>
            <a:ext cx="4091700" cy="0"/>
          </a:xfrm>
          <a:prstGeom prst="straightConnector1">
            <a:avLst/>
          </a:prstGeom>
          <a:noFill/>
          <a:ln w="38100" cap="flat" cmpd="sng">
            <a:solidFill>
              <a:srgbClr val="B1C9E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" name="Google Shape;81;p13" descr="A picture containing icon&#10;&#10;Description automatically generate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875701" y="6013336"/>
            <a:ext cx="1088231" cy="65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Image and Text">
  <p:cSld name="CUSTOM_1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492533" y="1843333"/>
            <a:ext cx="3036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>
            <a:spLocks noGrp="1"/>
          </p:cNvSpPr>
          <p:nvPr>
            <p:ph type="pic" idx="2"/>
          </p:nvPr>
        </p:nvSpPr>
        <p:spPr>
          <a:xfrm>
            <a:off x="5045367" y="-12800"/>
            <a:ext cx="7170900" cy="6870900"/>
          </a:xfrm>
          <a:prstGeom prst="rect">
            <a:avLst/>
          </a:prstGeom>
          <a:noFill/>
          <a:ln>
            <a:noFill/>
          </a:ln>
        </p:spPr>
      </p:sp>
      <p:pic>
        <p:nvPicPr>
          <p:cNvPr id="85" name="Google Shape;85;p14" descr="A picture containing 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75701" y="6013336"/>
            <a:ext cx="1088231" cy="65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CUSTOM_7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08333" y="4449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8533200" y="-19400"/>
            <a:ext cx="3658800" cy="6896700"/>
          </a:xfrm>
          <a:prstGeom prst="rect">
            <a:avLst/>
          </a:prstGeom>
          <a:solidFill>
            <a:srgbClr val="0C3C60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FF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40605" y="1208484"/>
            <a:ext cx="959520" cy="0"/>
          </a:xfrm>
          <a:custGeom>
            <a:avLst/>
            <a:gdLst/>
            <a:ahLst/>
            <a:cxnLst/>
            <a:rect l="l" t="t" r="r" b="b"/>
            <a:pathLst>
              <a:path w="720090" h="120000" extrusionOk="0">
                <a:moveTo>
                  <a:pt x="0" y="0"/>
                </a:moveTo>
                <a:lnTo>
                  <a:pt x="719874" y="0"/>
                </a:lnTo>
              </a:path>
            </a:pathLst>
          </a:custGeom>
          <a:noFill/>
          <a:ln w="38100" cap="flat" cmpd="sng">
            <a:solidFill>
              <a:srgbClr val="B0C8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00" name="Google Shape;100;p16"/>
          <p:cNvSpPr>
            <a:spLocks noGrp="1"/>
          </p:cNvSpPr>
          <p:nvPr>
            <p:ph type="pic" idx="2"/>
          </p:nvPr>
        </p:nvSpPr>
        <p:spPr>
          <a:xfrm>
            <a:off x="640600" y="2155300"/>
            <a:ext cx="4339200" cy="4339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1438" dist="114300" dir="19080000" algn="bl" rotWithShape="0">
              <a:srgbClr val="000000">
                <a:alpha val="12549"/>
              </a:srgbClr>
            </a:outerShdw>
          </a:effectLst>
        </p:spPr>
      </p:sp>
      <p:sp>
        <p:nvSpPr>
          <p:cNvPr id="101" name="Google Shape;101;p16"/>
          <p:cNvSpPr>
            <a:spLocks noGrp="1"/>
          </p:cNvSpPr>
          <p:nvPr>
            <p:ph type="pic" idx="3"/>
          </p:nvPr>
        </p:nvSpPr>
        <p:spPr>
          <a:xfrm>
            <a:off x="5906033" y="2155300"/>
            <a:ext cx="4339200" cy="4339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1438" dist="114300" dir="19080000" algn="bl" rotWithShape="0">
              <a:srgbClr val="000000">
                <a:alpha val="12549"/>
              </a:srgbClr>
            </a:outerShdw>
          </a:effectLst>
        </p:spPr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640600" y="1422300"/>
            <a:ext cx="43392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4"/>
          </p:nvPr>
        </p:nvSpPr>
        <p:spPr>
          <a:xfrm>
            <a:off x="5906033" y="1422300"/>
            <a:ext cx="4339200" cy="5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pic>
        <p:nvPicPr>
          <p:cNvPr id="104" name="Google Shape;104;p16" descr="A picture containing icon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875701" y="6013336"/>
            <a:ext cx="1088231" cy="65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Lato" panose="020F0502020204030203"/>
              <a:buNone/>
              <a:defRPr sz="37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3700"/>
              <a:buFont typeface="Lato" panose="020F0502020204030203"/>
              <a:buChar char="●"/>
              <a:defRPr sz="37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2900"/>
              <a:buFont typeface="Lato" panose="020F0502020204030203"/>
              <a:buChar char="○"/>
              <a:defRPr sz="29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2400"/>
              <a:buFont typeface="Lato" panose="020F0502020204030203"/>
              <a:buChar char="■"/>
              <a:defRPr sz="24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1900"/>
              <a:buFont typeface="Lato" panose="020F0502020204030203"/>
              <a:buChar char="◻"/>
              <a:defRPr sz="19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1600"/>
              <a:buFont typeface="Lato" panose="020F0502020204030203"/>
              <a:buChar char="●"/>
              <a:defRPr sz="16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1300"/>
              <a:buFont typeface="Lato" panose="020F0502020204030203"/>
              <a:buChar char="○"/>
              <a:defRPr sz="13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1300"/>
              <a:buFont typeface="Lato" panose="020F0502020204030203"/>
              <a:buChar char="■"/>
              <a:defRPr sz="13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1100"/>
              <a:buFont typeface="Lato" panose="020F0502020204030203"/>
              <a:buChar char="◻"/>
              <a:defRPr sz="13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1C9EB"/>
              </a:buClr>
              <a:buSzPts val="1300"/>
              <a:buFont typeface="Lato" panose="020F0502020204030203"/>
              <a:buChar char="●"/>
              <a:defRPr sz="1300" b="0" i="0" u="none" strike="noStrike" cap="none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 lang="nl-NL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69" r:id="rId14"/>
    <p:sldLayoutId id="2147483670" r:id="rId15"/>
    <p:sldLayoutId id="2147483671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31"/>
          <a:stretch/>
        </p:blipFill>
        <p:spPr bwMode="auto">
          <a:xfrm>
            <a:off x="1075601" y="1382222"/>
            <a:ext cx="10040798" cy="409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B17051-EDE6-20E5-C893-D03952857249}"/>
              </a:ext>
            </a:extLst>
          </p:cNvPr>
          <p:cNvSpPr/>
          <p:nvPr/>
        </p:nvSpPr>
        <p:spPr>
          <a:xfrm>
            <a:off x="3962400" y="5446643"/>
            <a:ext cx="4903304" cy="5698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8E11A1-7B23-4C70-F48B-F5EF644D19E6}"/>
              </a:ext>
            </a:extLst>
          </p:cNvPr>
          <p:cNvSpPr/>
          <p:nvPr/>
        </p:nvSpPr>
        <p:spPr>
          <a:xfrm>
            <a:off x="3962400" y="4237759"/>
            <a:ext cx="4903304" cy="5698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01378-2291-6CC3-8481-F0767A6D426A}"/>
              </a:ext>
            </a:extLst>
          </p:cNvPr>
          <p:cNvSpPr/>
          <p:nvPr/>
        </p:nvSpPr>
        <p:spPr>
          <a:xfrm>
            <a:off x="4220818" y="6208644"/>
            <a:ext cx="4903304" cy="5698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603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DE6BCC-5A34-AEC5-3DC8-A489208091BA}"/>
              </a:ext>
            </a:extLst>
          </p:cNvPr>
          <p:cNvSpPr/>
          <p:nvPr/>
        </p:nvSpPr>
        <p:spPr>
          <a:xfrm>
            <a:off x="4015409" y="5337690"/>
            <a:ext cx="4903304" cy="5698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B330E-0C39-B380-A83B-664E662C7839}"/>
              </a:ext>
            </a:extLst>
          </p:cNvPr>
          <p:cNvSpPr/>
          <p:nvPr/>
        </p:nvSpPr>
        <p:spPr>
          <a:xfrm>
            <a:off x="4247322" y="6152698"/>
            <a:ext cx="4903304" cy="7053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677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8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39391" y="155864"/>
            <a:ext cx="5465618" cy="2545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048" y="695084"/>
            <a:ext cx="110819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992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Example</a:t>
            </a:r>
          </a:p>
          <a:p>
            <a:r>
              <a:rPr lang="en-GB" sz="4400" b="1" dirty="0">
                <a:solidFill>
                  <a:srgbClr val="0C3C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When you speak to a Marketing Manager…</a:t>
            </a:r>
            <a:endParaRPr lang="en-US" sz="4400" b="1" dirty="0">
              <a:solidFill>
                <a:srgbClr val="0C3C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39391" y="155864"/>
            <a:ext cx="5465618" cy="2545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048" y="695084"/>
            <a:ext cx="110819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992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Example</a:t>
            </a:r>
          </a:p>
          <a:p>
            <a:r>
              <a:rPr lang="en-GB" sz="4400" b="1" dirty="0">
                <a:solidFill>
                  <a:srgbClr val="0C3C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When you speak to a Marketing Manager…</a:t>
            </a:r>
            <a:endParaRPr lang="en-US" sz="4400" b="1" dirty="0">
              <a:solidFill>
                <a:srgbClr val="0C3C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048" y="3582453"/>
            <a:ext cx="86175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DON’T: </a:t>
            </a:r>
            <a:r>
              <a:rPr lang="en-US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❌ </a:t>
            </a:r>
            <a:r>
              <a:rPr lang="en-GB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Focus on the technical features of your customer churn model. </a:t>
            </a:r>
          </a:p>
          <a:p>
            <a:endParaRPr lang="en-GB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r>
              <a:rPr lang="en-GB" sz="3600" b="1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DO:</a:t>
            </a:r>
            <a:r>
              <a:rPr lang="en-GB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 </a:t>
            </a:r>
            <a:r>
              <a:rPr lang="en-US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✅ </a:t>
            </a:r>
            <a:r>
              <a:rPr lang="en-GB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….?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9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39391" y="155864"/>
            <a:ext cx="5465618" cy="2545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836718"/>
            <a:ext cx="12192000" cy="4021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5048" y="695084"/>
            <a:ext cx="1108190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F9920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Example</a:t>
            </a:r>
          </a:p>
          <a:p>
            <a:r>
              <a:rPr lang="en-GB" sz="4400" b="1" dirty="0">
                <a:solidFill>
                  <a:srgbClr val="0C3C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When you speak to a Marketing Manager…</a:t>
            </a:r>
            <a:endParaRPr lang="en-US" sz="4400" b="1" dirty="0">
              <a:solidFill>
                <a:srgbClr val="0C3C6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048" y="3582453"/>
            <a:ext cx="86175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DON’T: </a:t>
            </a:r>
            <a:r>
              <a:rPr lang="en-US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❌ </a:t>
            </a:r>
            <a:r>
              <a:rPr lang="en-GB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Focus on the technical features of your customer churn model. </a:t>
            </a:r>
          </a:p>
          <a:p>
            <a:endParaRPr lang="en-GB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 panose="020F0502020204030204"/>
            </a:endParaRPr>
          </a:p>
          <a:p>
            <a:r>
              <a:rPr lang="en-GB" sz="3600" b="1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DO:</a:t>
            </a:r>
            <a:r>
              <a:rPr lang="en-GB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 </a:t>
            </a:r>
            <a:r>
              <a:rPr lang="en-US" sz="3600" b="0" i="0" u="none" strike="noStrike" cap="none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✅ </a:t>
            </a:r>
            <a:r>
              <a:rPr lang="en-GB" sz="3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 panose="020F0502020204030204"/>
              </a:rPr>
              <a:t>Tell how your solution helps her increase customer loyalty. 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C3C60"/>
      </a:accent1>
      <a:accent2>
        <a:srgbClr val="2E6CA4"/>
      </a:accent2>
      <a:accent3>
        <a:srgbClr val="B1C9EB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35CD4CF-C98A-489A-ADAD-B1028A633B92}"/>
</file>

<file path=customXml/itemProps2.xml><?xml version="1.0" encoding="utf-8"?>
<ds:datastoreItem xmlns:ds="http://schemas.openxmlformats.org/officeDocument/2006/customXml" ds:itemID="{1D66A61E-D2C8-4A20-9284-629F14701D9D}"/>
</file>

<file path=customXml/itemProps3.xml><?xml version="1.0" encoding="utf-8"?>
<ds:datastoreItem xmlns:ds="http://schemas.openxmlformats.org/officeDocument/2006/customXml" ds:itemID="{87BFF8DD-71DC-493A-B4BD-24886EA53D2E}"/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565</Words>
  <Application>Microsoft Macintosh PowerPoint</Application>
  <PresentationFormat>Widescreen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j.p. leijser</cp:lastModifiedBy>
  <cp:revision>188</cp:revision>
  <dcterms:created xsi:type="dcterms:W3CDTF">2022-09-16T06:03:52Z</dcterms:created>
  <dcterms:modified xsi:type="dcterms:W3CDTF">2023-04-10T10:23:11Z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334F7780D80E4B99B6D79CC16F9A919A</vt:lpwstr>
  </property>
  <property fmtid="{D5CDD505-2E9C-101B-9397-08002B2CF9AE}" pid="3" name="KSOProductBuildVer">
    <vt:lpwstr>1033-11.2.0.11306</vt:lpwstr>
  </property>
  <property fmtid="{D5CDD505-2E9C-101B-9397-08002B2CF9AE}" pid="4" name="ContentTypeId">
    <vt:lpwstr>0x010100AF5EC4FAED17FD4FA002B715A7CB3129</vt:lpwstr>
  </property>
</Properties>
</file>