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3"/>
  </p:notesMasterIdLst>
  <p:handoutMasterIdLst>
    <p:handoutMasterId r:id="rId4"/>
  </p:handoutMasterIdLst>
  <p:sldIdLst>
    <p:sldId id="276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CD00"/>
    <a:srgbClr val="C9D200"/>
    <a:srgbClr val="0082B7"/>
    <a:srgbClr val="0087BA"/>
    <a:srgbClr val="E20072"/>
    <a:srgbClr val="E52B7B"/>
    <a:srgbClr val="F5A200"/>
    <a:srgbClr val="F08A00"/>
    <a:srgbClr val="009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556" autoAdjust="0"/>
    <p:restoredTop sz="97702" autoAdjust="0"/>
  </p:normalViewPr>
  <p:slideViewPr>
    <p:cSldViewPr snapToGrid="0">
      <p:cViewPr varScale="1">
        <p:scale>
          <a:sx n="210" d="100"/>
          <a:sy n="210" d="100"/>
        </p:scale>
        <p:origin x="569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61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handoutMaster" Target="handoutMasters/handoutMaster1.xml"/><Relationship Id="rId9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8293" cy="469724"/>
          </a:xfrm>
          <a:prstGeom prst="rect">
            <a:avLst/>
          </a:prstGeom>
        </p:spPr>
        <p:txBody>
          <a:bodyPr vert="horz" lIns="90135" tIns="45067" rIns="90135" bIns="45067" rtlCol="0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2525" y="1"/>
            <a:ext cx="3078293" cy="469724"/>
          </a:xfrm>
          <a:prstGeom prst="rect">
            <a:avLst/>
          </a:prstGeom>
        </p:spPr>
        <p:txBody>
          <a:bodyPr vert="horz" lIns="90135" tIns="45067" rIns="90135" bIns="45067" rtlCol="0"/>
          <a:lstStyle>
            <a:lvl1pPr algn="r">
              <a:defRPr sz="1100"/>
            </a:lvl1pPr>
          </a:lstStyle>
          <a:p>
            <a:fld id="{3A5EF9E5-BA8B-49A2-942A-AD8860CBC380}" type="datetimeFigureOut">
              <a:rPr lang="en-GB" smtClean="0"/>
              <a:pPr/>
              <a:t>04/03/2023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917251"/>
            <a:ext cx="3078293" cy="469724"/>
          </a:xfrm>
          <a:prstGeom prst="rect">
            <a:avLst/>
          </a:prstGeom>
        </p:spPr>
        <p:txBody>
          <a:bodyPr vert="horz" lIns="90135" tIns="45067" rIns="90135" bIns="45067" rtlCol="0" anchor="b"/>
          <a:lstStyle>
            <a:lvl1pPr algn="l">
              <a:defRPr sz="11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2525" y="8917251"/>
            <a:ext cx="3078293" cy="469724"/>
          </a:xfrm>
          <a:prstGeom prst="rect">
            <a:avLst/>
          </a:prstGeom>
        </p:spPr>
        <p:txBody>
          <a:bodyPr vert="horz" lIns="90135" tIns="45067" rIns="90135" bIns="45067" rtlCol="0" anchor="b"/>
          <a:lstStyle>
            <a:lvl1pPr algn="r">
              <a:defRPr sz="1100"/>
            </a:lvl1pPr>
          </a:lstStyle>
          <a:p>
            <a:fld id="{3BF76B00-9408-42D3-8177-F73EC240EB7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497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077739" cy="469425"/>
          </a:xfrm>
          <a:prstGeom prst="rect">
            <a:avLst/>
          </a:prstGeom>
        </p:spPr>
        <p:txBody>
          <a:bodyPr vert="horz" lIns="94207" tIns="47105" rIns="94207" bIns="4710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6" y="2"/>
            <a:ext cx="3077739" cy="469425"/>
          </a:xfrm>
          <a:prstGeom prst="rect">
            <a:avLst/>
          </a:prstGeom>
        </p:spPr>
        <p:txBody>
          <a:bodyPr vert="horz" lIns="94207" tIns="47105" rIns="94207" bIns="47105" rtlCol="0"/>
          <a:lstStyle>
            <a:lvl1pPr algn="r">
              <a:defRPr sz="1200"/>
            </a:lvl1pPr>
          </a:lstStyle>
          <a:p>
            <a:fld id="{69C7A7E6-D330-4B56-99D1-3ECEA728ADA1}" type="datetimeFigureOut">
              <a:rPr lang="en-GB" smtClean="0"/>
              <a:pPr/>
              <a:t>04/03/2023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3325" y="704850"/>
            <a:ext cx="4695825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07" tIns="47105" rIns="94207" bIns="47105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8"/>
            <a:ext cx="5681980" cy="4224814"/>
          </a:xfrm>
          <a:prstGeom prst="rect">
            <a:avLst/>
          </a:prstGeom>
        </p:spPr>
        <p:txBody>
          <a:bodyPr vert="horz" lIns="94207" tIns="47105" rIns="94207" bIns="4710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917424"/>
            <a:ext cx="3077739" cy="469425"/>
          </a:xfrm>
          <a:prstGeom prst="rect">
            <a:avLst/>
          </a:prstGeom>
        </p:spPr>
        <p:txBody>
          <a:bodyPr vert="horz" lIns="94207" tIns="47105" rIns="94207" bIns="4710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6" y="8917424"/>
            <a:ext cx="3077739" cy="469425"/>
          </a:xfrm>
          <a:prstGeom prst="rect">
            <a:avLst/>
          </a:prstGeom>
        </p:spPr>
        <p:txBody>
          <a:bodyPr vert="horz" lIns="94207" tIns="47105" rIns="94207" bIns="47105" rtlCol="0" anchor="b"/>
          <a:lstStyle>
            <a:lvl1pPr algn="r">
              <a:defRPr sz="1200"/>
            </a:lvl1pPr>
          </a:lstStyle>
          <a:p>
            <a:fld id="{C0AFCF03-8B4A-490D-B9E4-EFA913B51ED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907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model we can use to help us better understand how others see and experience the world is the Insights Discovery model.</a:t>
            </a:r>
          </a:p>
          <a:p>
            <a:r>
              <a:rPr lang="en-US" dirty="0"/>
              <a:t>This is a preference-based model which describes 4 color energies.</a:t>
            </a:r>
          </a:p>
          <a:p>
            <a:r>
              <a:rPr lang="en-US" dirty="0"/>
              <a:t>Let’s explore preference = handwriting</a:t>
            </a:r>
          </a:p>
          <a:p>
            <a:r>
              <a:rPr lang="en-US" dirty="0"/>
              <a:t>Energy = Just a resource I have available within me to use throughout my daily experience – imagine each of us has a well of each color energy to use in the service of our life and work.</a:t>
            </a:r>
          </a:p>
          <a:p>
            <a:endParaRPr lang="en-US" dirty="0"/>
          </a:p>
          <a:p>
            <a:r>
              <a:rPr lang="en-US" dirty="0"/>
              <a:t>Build R/G/Y/B</a:t>
            </a:r>
          </a:p>
          <a:p>
            <a:r>
              <a:rPr lang="en-US" dirty="0"/>
              <a:t>Ask for examples of how someone expresses each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B3D21E-90AF-49A1-9E1B-BF17A8DC0F64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205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X:\Insights Brand 2011\Graphics Team\Brand Evolution 2015\Brand Evolution - Doughnut\Brand Evolution - Doughnut - PPT templates\4 x 3\Brand Evolution - Doughnut - Slide templates_4 by 3 Final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351"/>
            <a:ext cx="9144000" cy="68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5961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. Footer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X:\Insights Brand 2011\Graphics Team\Brand Evolution 2015\Brand Evolution - Doughnut\Brand Evolution - Doughnut - PPT templates\4 by 3\Brand Evolution - Doughnut - Slide templates_4 by 3 Final-09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70"/>
          <a:stretch/>
        </p:blipFill>
        <p:spPr bwMode="auto">
          <a:xfrm>
            <a:off x="0" y="6334124"/>
            <a:ext cx="9144000" cy="5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The Insights Group Ltd, 2016.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392488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rgbClr val="0082B7"/>
              </a:buCl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071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. Footer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X:\Insights Brand 2011\Graphics Team\Brand Evolution 2015\Brand Evolution - Doughnut\Brand Evolution - Doughnut - PPT templates\4 by 3\Brand Evolution - Doughnut - Slide templates_4 by 3 Final-09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70"/>
          <a:stretch/>
        </p:blipFill>
        <p:spPr bwMode="auto">
          <a:xfrm>
            <a:off x="0" y="6334124"/>
            <a:ext cx="9144000" cy="55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The Insights Group Ltd, 2016.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49288" y="1495325"/>
            <a:ext cx="4038600" cy="4525963"/>
          </a:xfrm>
        </p:spPr>
        <p:txBody>
          <a:bodyPr/>
          <a:lstStyle>
            <a:lvl1pPr marL="457200" indent="-457200">
              <a:spcAft>
                <a:spcPts val="1000"/>
              </a:spcAft>
              <a:buClr>
                <a:srgbClr val="0082B7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4656112" y="1495325"/>
            <a:ext cx="4038600" cy="4525963"/>
          </a:xfrm>
        </p:spPr>
        <p:txBody>
          <a:bodyPr/>
          <a:lstStyle>
            <a:lvl1pPr marL="457200" indent="-457200">
              <a:spcAft>
                <a:spcPts val="1000"/>
              </a:spcAft>
              <a:buClr>
                <a:srgbClr val="0082B7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307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.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824536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rgbClr val="0082B7"/>
              </a:buCl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447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. Blank with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08912" cy="4824536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rgbClr val="0082B7"/>
              </a:buCl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395536" y="6525924"/>
            <a:ext cx="50405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800" dirty="0">
                <a:solidFill>
                  <a:schemeClr val="tx1">
                    <a:lumMod val="75000"/>
                  </a:schemeClr>
                </a:solidFill>
              </a:rPr>
              <a:t>MIC_D_PPT_1_enUS_Insights Discovery an Introduction Best Practices PowerPoint</a:t>
            </a:r>
          </a:p>
        </p:txBody>
      </p:sp>
    </p:spTree>
    <p:extLst>
      <p:ext uri="{BB962C8B-B14F-4D97-AF65-F5344CB8AC3E}">
        <p14:creationId xmlns:p14="http://schemas.microsoft.com/office/powerpoint/2010/main" val="2995130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. Br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X:\Insights Brand 2011\Graphics Team\Brand Evolution 2015\Brand Evolution - Doughnut\Brand Evolution - Doughnut - PPT templates\4 x 3\Brand Evolution - Doughnut - Slide templates_4 by 3 INSIGHTS Final-1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175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 userDrawn="1"/>
        </p:nvSpPr>
        <p:spPr>
          <a:xfrm>
            <a:off x="241302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The Insights Group Ltd, 2016. All rights reserved.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7554" y="1268760"/>
            <a:ext cx="8028892" cy="4320480"/>
          </a:xfrm>
        </p:spPr>
        <p:txBody>
          <a:bodyPr>
            <a:normAutofit/>
          </a:bodyPr>
          <a:lstStyle>
            <a:lvl1pPr marL="0" indent="0" algn="ctr">
              <a:spcBef>
                <a:spcPts val="1200"/>
              </a:spcBef>
              <a:spcAft>
                <a:spcPts val="1000"/>
              </a:spcAft>
              <a:buNone/>
              <a:defRPr sz="3600" b="1" baseline="0">
                <a:solidFill>
                  <a:schemeClr val="bg1"/>
                </a:solidFill>
                <a:latin typeface="Segoe Print" panose="020006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35232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. Call to action/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X:\Insights Brand 2011\Graphics Team\Brand Evolution 2015\Brand Evolution - Doughnut\Brand Evolution - Doughnut - PPT templates\4 x 3\Brand Evolution - Doughnut - Slide templates_4 by 3 INSIGHTS Final-1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4"/>
            <a:ext cx="9144000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9532" y="548680"/>
            <a:ext cx="8424936" cy="5688632"/>
          </a:xfr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Call to action slide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41302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The Insights Group Ltd, 2016. All rights reserved.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4716016" y="6525344"/>
            <a:ext cx="403244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MIC_D_PPT_1_enUS_Insights Discovery an Introduction Best Practices PowerPoint</a:t>
            </a:r>
          </a:p>
        </p:txBody>
      </p:sp>
    </p:spTree>
    <p:extLst>
      <p:ext uri="{BB962C8B-B14F-4D97-AF65-F5344CB8AC3E}">
        <p14:creationId xmlns:p14="http://schemas.microsoft.com/office/powerpoint/2010/main" val="878485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ingl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41301" y="6492559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rgbClr val="D8D8D8"/>
                </a:solidFill>
              </a:rPr>
              <a:t>© The Insights Group Ltd, 2013.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295080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Sidebar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0" y="0"/>
            <a:ext cx="3240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904" y="2132856"/>
            <a:ext cx="5040560" cy="1656184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7904" y="4005064"/>
            <a:ext cx="5040560" cy="1008112"/>
          </a:xfrm>
        </p:spPr>
        <p:txBody>
          <a:bodyPr>
            <a:no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1026" name="Picture 2" descr="C:\Documents and Settings\bglennie\My Documents\Version Cue\Insights Brand 2011\logo\png\insights master logo v1 201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548680"/>
            <a:ext cx="2304256" cy="6128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8418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68" t="-12653"/>
          <a:stretch>
            <a:fillRect/>
          </a:stretch>
        </p:blipFill>
        <p:spPr bwMode="auto">
          <a:xfrm>
            <a:off x="0" y="-581025"/>
            <a:ext cx="4545013" cy="610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9"/>
          <p:cNvPicPr>
            <a:picLocks noChangeAspect="1" noChangeArrowheads="1"/>
          </p:cNvPicPr>
          <p:nvPr userDrawn="1"/>
        </p:nvPicPr>
        <p:blipFill>
          <a:blip r:embed="rId3">
            <a:lum contras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588" y="3392488"/>
            <a:ext cx="4249737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61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459288" y="4554538"/>
            <a:ext cx="4167187" cy="1444625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Click to edit Master title style</a:t>
            </a:r>
          </a:p>
        </p:txBody>
      </p:sp>
      <p:sp>
        <p:nvSpPr>
          <p:cNvPr id="9461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459288" y="6094413"/>
            <a:ext cx="4171950" cy="863600"/>
          </a:xfrm>
        </p:spPr>
        <p:txBody>
          <a:bodyPr/>
          <a:lstStyle>
            <a:lvl1pPr marL="0" indent="0">
              <a:buFontTx/>
              <a:buNone/>
              <a:defRPr sz="2000" b="1"/>
            </a:lvl1pPr>
          </a:lstStyle>
          <a:p>
            <a:r>
              <a:rPr lang="fr-FR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7964084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. Discover - Grey footer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X:\Insights Brand 2011\Graphics Team\Brand Evolution 2015\Brand Evolution - Doughnut\Brand Evolution - Doughnut - PPT templates\PPT master images v2\ILD_TB_09_Grey footer.png">
            <a:extLst>
              <a:ext uri="{FF2B5EF4-FFF2-40B4-BE49-F238E27FC236}">
                <a16:creationId xmlns:a16="http://schemas.microsoft.com/office/drawing/2014/main" id="{74385B8F-57D8-4B44-A020-76072429AF3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08" b="2893"/>
          <a:stretch/>
        </p:blipFill>
        <p:spPr bwMode="auto">
          <a:xfrm>
            <a:off x="0" y="6432715"/>
            <a:ext cx="9144000" cy="42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503040" y="1484784"/>
            <a:ext cx="8101408" cy="4536504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chemeClr val="tx2"/>
              </a:buClr>
              <a:defRPr sz="28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 sz="24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3040" y="188640"/>
            <a:ext cx="8101408" cy="1143000"/>
          </a:xfrm>
        </p:spPr>
        <p:txBody>
          <a:bodyPr>
            <a:normAutofit/>
          </a:bodyPr>
          <a:lstStyle>
            <a:lvl1pPr algn="l">
              <a:defRPr sz="34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ACDE0-15D6-4E87-91E6-9F40A6A0ECCA}"/>
              </a:ext>
            </a:extLst>
          </p:cNvPr>
          <p:cNvSpPr txBox="1"/>
          <p:nvPr userDrawn="1"/>
        </p:nvSpPr>
        <p:spPr>
          <a:xfrm>
            <a:off x="6842340" y="6597353"/>
            <a:ext cx="2119490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2009-2020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937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020273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1520" y="4773150"/>
            <a:ext cx="6192688" cy="92410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251520" y="5733256"/>
            <a:ext cx="6192688" cy="6720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80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7" name="Picture 3" descr="X:\Insights Brand 2011\Graphics Team\Brand Evolution 2015\Brand Evolution - Doughnut\Brand Evolution - Doughnut - PPT templates\4 by 3\Brand Evolution - Doughnut - Slide templates_4 by 3 Final-02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349"/>
          <a:stretch/>
        </p:blipFill>
        <p:spPr bwMode="auto">
          <a:xfrm>
            <a:off x="0" y="-3175"/>
            <a:ext cx="9144000" cy="457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4083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402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. Discover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03040" y="1484784"/>
            <a:ext cx="8101408" cy="4728525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chemeClr val="tx2"/>
              </a:buClr>
              <a:defRPr sz="28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 sz="24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 sz="22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03040" y="188640"/>
            <a:ext cx="8101408" cy="1191381"/>
          </a:xfrm>
        </p:spPr>
        <p:txBody>
          <a:bodyPr>
            <a:normAutofit/>
          </a:bodyPr>
          <a:lstStyle>
            <a:lvl1pPr algn="l">
              <a:defRPr sz="34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378D1B-39C9-4A1E-86DB-5668C560A6F6}"/>
              </a:ext>
            </a:extLst>
          </p:cNvPr>
          <p:cNvSpPr txBox="1"/>
          <p:nvPr userDrawn="1"/>
        </p:nvSpPr>
        <p:spPr>
          <a:xfrm>
            <a:off x="6842340" y="6597353"/>
            <a:ext cx="2119490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2009-2020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806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6976991" y="6597353"/>
            <a:ext cx="1984839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51520" y="4773150"/>
            <a:ext cx="6192688" cy="92410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51520" y="5733256"/>
            <a:ext cx="6192688" cy="6720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80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72"/>
          <a:stretch/>
        </p:blipFill>
        <p:spPr>
          <a:xfrm>
            <a:off x="1355" y="2"/>
            <a:ext cx="9141291" cy="4562474"/>
          </a:xfrm>
          <a:prstGeom prst="rect">
            <a:avLst/>
          </a:prstGeom>
        </p:spPr>
      </p:pic>
      <p:pic>
        <p:nvPicPr>
          <p:cNvPr id="10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4083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016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.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7020273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51520" y="4773150"/>
            <a:ext cx="6192688" cy="924103"/>
          </a:xfrm>
        </p:spPr>
        <p:txBody>
          <a:bodyPr>
            <a:noAutofit/>
          </a:bodyPr>
          <a:lstStyle>
            <a:lvl1pPr algn="l">
              <a:defRPr sz="360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51520" y="5733256"/>
            <a:ext cx="6192688" cy="67207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280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3404"/>
          <a:stretch/>
        </p:blipFill>
        <p:spPr>
          <a:xfrm>
            <a:off x="1355" y="2"/>
            <a:ext cx="9141291" cy="4567236"/>
          </a:xfrm>
          <a:prstGeom prst="rect">
            <a:avLst/>
          </a:prstGeom>
        </p:spPr>
      </p:pic>
      <p:pic>
        <p:nvPicPr>
          <p:cNvPr id="10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54083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05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. Title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2756925"/>
            <a:ext cx="5040560" cy="960107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387" y="3765038"/>
            <a:ext cx="5040560" cy="62406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+mj-lt"/>
              <a:buNone/>
              <a:defRPr sz="2800" b="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020273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pic>
        <p:nvPicPr>
          <p:cNvPr id="7" name="Picture 2" descr="X:\Insights Brand 2011\Graphics Team\Brand Evolution 2015\Brand Evolution - Doughnut\Brand Evolution - Doughnut - PPT templates\4 by 3\Brand Evolution - Doughnut - Slide templates_4 by 3 Final-05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4"/>
          <a:stretch/>
        </p:blipFill>
        <p:spPr bwMode="auto">
          <a:xfrm>
            <a:off x="0" y="-3175"/>
            <a:ext cx="3055545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77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48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. Title lef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2756925"/>
            <a:ext cx="5040560" cy="960107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387" y="3765038"/>
            <a:ext cx="5040560" cy="62406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+mj-lt"/>
              <a:buNone/>
              <a:defRPr sz="2800" b="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020273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pic>
        <p:nvPicPr>
          <p:cNvPr id="7" name="Picture 2" descr="X:\Insights Brand 2011\Graphics Team\Brand Evolution 2015\Brand Evolution - Doughnut\Brand Evolution - Doughnut - PPT templates\4 by 3\Brand Evolution - Doughnut - Slide templates_4 by 3 Final-06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4"/>
          <a:stretch/>
        </p:blipFill>
        <p:spPr bwMode="auto">
          <a:xfrm>
            <a:off x="1" y="-3175"/>
            <a:ext cx="3055544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77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273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. Title lef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896" y="2756925"/>
            <a:ext cx="5040560" cy="960107"/>
          </a:xfrm>
        </p:spPr>
        <p:txBody>
          <a:bodyPr>
            <a:noAutofit/>
          </a:bodyPr>
          <a:lstStyle>
            <a:lvl1pPr algn="l">
              <a:defRPr sz="3600" b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5387" y="3765038"/>
            <a:ext cx="5040560" cy="62406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Font typeface="+mj-lt"/>
              <a:buNone/>
              <a:defRPr sz="2800" b="0" baseline="0">
                <a:solidFill>
                  <a:srgbClr val="58585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GB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020273" y="659735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pPr algn="r"/>
            <a:r>
              <a:rPr lang="en-GB" sz="600" dirty="0">
                <a:solidFill>
                  <a:srgbClr val="58585A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pic>
        <p:nvPicPr>
          <p:cNvPr id="7" name="Picture 2" descr="X:\Insights Brand 2011\Graphics Team\Brand Evolution 2015\Brand Evolution - Doughnut\Brand Evolution - Doughnut - PPT templates\4 by 3\Brand Evolution - Doughnut - Slide templates_4 by 3 Final-07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52"/>
          <a:stretch/>
        </p:blipFill>
        <p:spPr bwMode="auto">
          <a:xfrm>
            <a:off x="1769" y="-3175"/>
            <a:ext cx="3049250" cy="68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X:\Links\en_GB\LO_001_Insights Logo RGB Cerulean Blue M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7714"/>
            <a:ext cx="223202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92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. Footer grey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X:\Insights Brand 2011\Graphics Team\Brand Evolution 2015\Brand Evolution - Doughnut\Brand Evolution - Doughnut - PPT templates\4 by 3\Brand Evolution - Doughnut - Slide templates_4 by 3 Final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34"/>
            <a:ext cx="914400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67544" y="1484784"/>
            <a:ext cx="8208912" cy="4392488"/>
          </a:xfrm>
        </p:spPr>
        <p:txBody>
          <a:bodyPr/>
          <a:lstStyle>
            <a:lvl1pPr>
              <a:spcBef>
                <a:spcPts val="1200"/>
              </a:spcBef>
              <a:spcAft>
                <a:spcPts val="1000"/>
              </a:spcAft>
              <a:buClr>
                <a:srgbClr val="0082B7"/>
              </a:buClr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tx1">
                  <a:lumMod val="50000"/>
                  <a:lumOff val="50000"/>
                </a:schemeClr>
              </a:buCl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96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. Footer grey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X:\Insights Brand 2011\Graphics Team\Brand Evolution 2015\Brand Evolution - Doughnut\Brand Evolution - Doughnut - PPT templates\4 by 3\Brand Evolution - Doughnut - Slide templates_4 by 3 Final-08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034"/>
            <a:ext cx="9144001" cy="686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88" y="188640"/>
            <a:ext cx="8245424" cy="114300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022931" y="6609173"/>
            <a:ext cx="1941557" cy="92333"/>
          </a:xfrm>
          <a:prstGeom prst="rect">
            <a:avLst/>
          </a:prstGeom>
          <a:noFill/>
        </p:spPr>
        <p:txBody>
          <a:bodyPr wrap="none" tIns="0" bIns="0" rtlCol="0">
            <a:spAutoFit/>
          </a:bodyPr>
          <a:lstStyle/>
          <a:p>
            <a:r>
              <a:rPr lang="en-GB" sz="6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© The Insights Group Ltd, 2017. All rights reserved.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449288" y="1495325"/>
            <a:ext cx="4038600" cy="4525963"/>
          </a:xfrm>
        </p:spPr>
        <p:txBody>
          <a:bodyPr/>
          <a:lstStyle>
            <a:lvl1pPr marL="457200" indent="-457200">
              <a:spcAft>
                <a:spcPts val="1000"/>
              </a:spcAft>
              <a:buClr>
                <a:srgbClr val="0082B7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56112" y="1495325"/>
            <a:ext cx="4038600" cy="4525963"/>
          </a:xfrm>
        </p:spPr>
        <p:txBody>
          <a:bodyPr/>
          <a:lstStyle>
            <a:lvl1pPr marL="457200" indent="-457200">
              <a:spcAft>
                <a:spcPts val="1000"/>
              </a:spcAft>
              <a:buClr>
                <a:srgbClr val="0082B7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00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00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000"/>
              </a:spcAft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5E41D-3D35-44F2-B805-ED358CB386C1}" type="datetimeFigureOut">
              <a:rPr lang="en-GB" smtClean="0"/>
              <a:t>04/03/2023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344B5-0808-4216-BB12-7D79E8174DE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804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3" r:id="rId16"/>
    <p:sldLayoutId id="2147483864" r:id="rId17"/>
    <p:sldLayoutId id="2147483865" r:id="rId18"/>
    <p:sldLayoutId id="2147483867" r:id="rId19"/>
    <p:sldLayoutId id="2147483868" r:id="rId20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41" y="1228970"/>
            <a:ext cx="4792318" cy="4792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45702" y="100628"/>
            <a:ext cx="8245424" cy="1143000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Color</a:t>
            </a:r>
            <a:r>
              <a:rPr lang="en-GB" dirty="0"/>
              <a:t> Energy Strengths</a:t>
            </a:r>
          </a:p>
        </p:txBody>
      </p:sp>
      <p:sp>
        <p:nvSpPr>
          <p:cNvPr id="6" name="EG - Good Day"/>
          <p:cNvSpPr txBox="1">
            <a:spLocks noChangeArrowheads="1"/>
          </p:cNvSpPr>
          <p:nvPr/>
        </p:nvSpPr>
        <p:spPr bwMode="auto">
          <a:xfrm>
            <a:off x="4636962" y="2348881"/>
            <a:ext cx="1591221" cy="11695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Competitive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Demanding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Determined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Strong-willed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Purposeful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ok Antiqua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Y - Good Day"/>
          <p:cNvSpPr txBox="1">
            <a:spLocks noChangeArrowheads="1"/>
          </p:cNvSpPr>
          <p:nvPr/>
        </p:nvSpPr>
        <p:spPr bwMode="auto">
          <a:xfrm>
            <a:off x="4651219" y="3717032"/>
            <a:ext cx="1576963" cy="11695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Sociable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Dynamic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Demonstrative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Enthusiastic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58585A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Persuasive</a:t>
            </a:r>
          </a:p>
        </p:txBody>
      </p:sp>
      <p:sp>
        <p:nvSpPr>
          <p:cNvPr id="8" name="FR - Good Day"/>
          <p:cNvSpPr txBox="1">
            <a:spLocks noChangeArrowheads="1"/>
          </p:cNvSpPr>
          <p:nvPr/>
        </p:nvSpPr>
        <p:spPr bwMode="auto">
          <a:xfrm>
            <a:off x="2987824" y="3717032"/>
            <a:ext cx="1480590" cy="11695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Caring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Encouraging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Sharing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Patient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Relaxed</a:t>
            </a:r>
          </a:p>
        </p:txBody>
      </p:sp>
      <p:sp>
        <p:nvSpPr>
          <p:cNvPr id="9" name="CB - Good Day"/>
          <p:cNvSpPr txBox="1">
            <a:spLocks noChangeArrowheads="1"/>
          </p:cNvSpPr>
          <p:nvPr/>
        </p:nvSpPr>
        <p:spPr bwMode="auto">
          <a:xfrm>
            <a:off x="2987823" y="2348880"/>
            <a:ext cx="1437377" cy="116955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Cautious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Precise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Deliberate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Questioning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Times New Roman" pitchFamily="18" charset="0"/>
              </a:rPr>
              <a:t>Formal</a:t>
            </a:r>
          </a:p>
        </p:txBody>
      </p:sp>
    </p:spTree>
    <p:extLst>
      <p:ext uri="{BB962C8B-B14F-4D97-AF65-F5344CB8AC3E}">
        <p14:creationId xmlns:p14="http://schemas.microsoft.com/office/powerpoint/2010/main" val="318281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3_Office Theme">
  <a:themeElements>
    <a:clrScheme name="Discovery 2">
      <a:dk1>
        <a:srgbClr val="58585A"/>
      </a:dk1>
      <a:lt1>
        <a:srgbClr val="FFFFFF"/>
      </a:lt1>
      <a:dk2>
        <a:srgbClr val="0082B7"/>
      </a:dk2>
      <a:lt2>
        <a:srgbClr val="D9DADB"/>
      </a:lt2>
      <a:accent1>
        <a:srgbClr val="B73230"/>
      </a:accent1>
      <a:accent2>
        <a:srgbClr val="FDC94F"/>
      </a:accent2>
      <a:accent3>
        <a:srgbClr val="8AA60F"/>
      </a:accent3>
      <a:accent4>
        <a:srgbClr val="0071BB"/>
      </a:accent4>
      <a:accent5>
        <a:srgbClr val="A2559D"/>
      </a:accent5>
      <a:accent6>
        <a:srgbClr val="F07D00"/>
      </a:accent6>
      <a:hlink>
        <a:srgbClr val="0082B7"/>
      </a:hlink>
      <a:folHlink>
        <a:srgbClr val="09283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143C0587-D812-49E7-97CE-B06F2FDB2445}"/>
</file>

<file path=customXml/itemProps2.xml><?xml version="1.0" encoding="utf-8"?>
<ds:datastoreItem xmlns:ds="http://schemas.openxmlformats.org/officeDocument/2006/customXml" ds:itemID="{CC4E055E-1E42-446A-B4A7-DB6409D2815C}"/>
</file>

<file path=customXml/itemProps3.xml><?xml version="1.0" encoding="utf-8"?>
<ds:datastoreItem xmlns:ds="http://schemas.openxmlformats.org/officeDocument/2006/customXml" ds:itemID="{58F60364-F195-4AFA-8C79-992685A3ACA3}"/>
</file>

<file path=docProps/app.xml><?xml version="1.0" encoding="utf-8"?>
<Properties xmlns="http://schemas.openxmlformats.org/officeDocument/2006/extended-properties" xmlns:vt="http://schemas.openxmlformats.org/officeDocument/2006/docPropsVTypes">
  <Template>Insights PPT Template v1 2011</Template>
  <TotalTime>31611</TotalTime>
  <Words>120</Words>
  <Application>Microsoft Macintosh PowerPoint</Application>
  <PresentationFormat>On-screen Show (4:3)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Book Antiqua</vt:lpstr>
      <vt:lpstr>Calibri</vt:lpstr>
      <vt:lpstr>Segoe Print</vt:lpstr>
      <vt:lpstr>3_Office Theme</vt:lpstr>
      <vt:lpstr>The Color Energy Strengths</vt:lpstr>
    </vt:vector>
  </TitlesOfParts>
  <Company>Insights Learning &amp; Development Ltd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Insights</dc:creator>
  <cp:lastModifiedBy>j.p. leijser</cp:lastModifiedBy>
  <cp:revision>296</cp:revision>
  <cp:lastPrinted>2023-01-24T00:49:40Z</cp:lastPrinted>
  <dcterms:created xsi:type="dcterms:W3CDTF">2012-06-29T14:49:08Z</dcterms:created>
  <dcterms:modified xsi:type="dcterms:W3CDTF">2023-03-04T16:05:40Z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