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398" r:id="rId3"/>
    <p:sldId id="399" r:id="rId4"/>
    <p:sldId id="417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409" r:id="rId15"/>
    <p:sldId id="410" r:id="rId16"/>
    <p:sldId id="411" r:id="rId17"/>
    <p:sldId id="412" r:id="rId18"/>
    <p:sldId id="413" r:id="rId19"/>
    <p:sldId id="415" r:id="rId20"/>
    <p:sldId id="414" r:id="rId21"/>
    <p:sldId id="416" r:id="rId22"/>
    <p:sldId id="396" r:id="rId23"/>
  </p:sldIdLst>
  <p:sldSz cx="13825538" cy="7666038"/>
  <p:notesSz cx="6858000" cy="9144000"/>
  <p:embeddedFontLst>
    <p:embeddedFont>
      <p:font typeface="Calibri" pitchFamily="34" charset="0"/>
      <p:regular r:id="rId25"/>
      <p:bold r:id="rId26"/>
      <p:italic r:id="rId27"/>
      <p:boldItalic r:id="rId28"/>
    </p:embeddedFont>
    <p:embeddedFont>
      <p:font typeface="Corbel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934"/>
    <p:restoredTop sz="88361" autoAdjust="0"/>
  </p:normalViewPr>
  <p:slideViewPr>
    <p:cSldViewPr snapToGrid="0">
      <p:cViewPr>
        <p:scale>
          <a:sx n="60" d="100"/>
          <a:sy n="60" d="100"/>
        </p:scale>
        <p:origin x="-640" y="-88"/>
      </p:cViewPr>
      <p:guideLst>
        <p:guide orient="horz" pos="2415"/>
        <p:guide pos="43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38138" y="685800"/>
            <a:ext cx="6181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9254514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8138" y="685800"/>
            <a:ext cx="6181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9254514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71285" y="3104123"/>
            <a:ext cx="12882970" cy="1457797"/>
          </a:xfrm>
          <a:prstGeom prst="rect">
            <a:avLst/>
          </a:prstGeom>
        </p:spPr>
        <p:txBody>
          <a:bodyPr spcFirstLastPara="1" wrap="square" lIns="135209" tIns="135209" rIns="135209" bIns="135209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7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7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7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7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7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7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7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7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2810181" y="6950209"/>
            <a:ext cx="829623" cy="586634"/>
          </a:xfrm>
          <a:prstGeom prst="rect">
            <a:avLst/>
          </a:prstGeom>
        </p:spPr>
        <p:txBody>
          <a:bodyPr spcFirstLastPara="1" wrap="square" lIns="135209" tIns="135209" rIns="135209" bIns="135209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5" name="Google Shape;15;p27"/>
          <p:cNvSpPr txBox="1"/>
          <p:nvPr userDrawn="1"/>
        </p:nvSpPr>
        <p:spPr>
          <a:xfrm>
            <a:off x="2" y="0"/>
            <a:ext cx="576064" cy="766604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01407" tIns="50690" rIns="101407" bIns="5069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;p27"/>
          <p:cNvSpPr txBox="1"/>
          <p:nvPr userDrawn="1"/>
        </p:nvSpPr>
        <p:spPr>
          <a:xfrm>
            <a:off x="2" y="766603"/>
            <a:ext cx="576064" cy="766604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01407" tIns="50690" rIns="101407" bIns="5069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2810181" y="6950209"/>
            <a:ext cx="829623" cy="586634"/>
          </a:xfrm>
          <a:prstGeom prst="rect">
            <a:avLst/>
          </a:prstGeom>
        </p:spPr>
        <p:txBody>
          <a:bodyPr spcFirstLastPara="1" wrap="square" lIns="135209" tIns="135209" rIns="135209" bIns="135209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91278" y="431298"/>
            <a:ext cx="11648750" cy="853570"/>
          </a:xfrm>
          <a:prstGeom prst="rect">
            <a:avLst/>
          </a:prstGeom>
        </p:spPr>
        <p:txBody>
          <a:bodyPr spcFirstLastPara="1" wrap="square" lIns="135209" tIns="135209" rIns="135209" bIns="135209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700" b="1" i="0" u="none" strike="noStrike" cap="none">
                <a:solidFill>
                  <a:srgbClr val="095A82"/>
                </a:solidFill>
                <a:latin typeface="Calibri" charset="0"/>
                <a:ea typeface="Calibri" charset="0"/>
                <a:cs typeface="Calibri" charset="0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91277" y="1717687"/>
            <a:ext cx="12662977" cy="5091912"/>
          </a:xfrm>
          <a:prstGeom prst="rect">
            <a:avLst/>
          </a:prstGeom>
        </p:spPr>
        <p:txBody>
          <a:bodyPr spcFirstLastPara="1" wrap="square" lIns="135209" tIns="135209" rIns="135209" bIns="135209" anchor="t" anchorCtr="0">
            <a:normAutofit/>
          </a:bodyPr>
          <a:lstStyle>
            <a:lvl1pPr marL="676154" lvl="0" indent="-507116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352309" lvl="1" indent="-46955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2028463" lvl="2" indent="-46955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704618" lvl="3" indent="-46955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380772" lvl="4" indent="-46955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056927" lvl="5" indent="-46955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733081" lvl="6" indent="-46955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5409235" lvl="7" indent="-46955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6085389" lvl="8" indent="-46955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2810181" y="6950209"/>
            <a:ext cx="829623" cy="586634"/>
          </a:xfrm>
          <a:prstGeom prst="rect">
            <a:avLst/>
          </a:prstGeom>
        </p:spPr>
        <p:txBody>
          <a:bodyPr spcFirstLastPara="1" wrap="square" lIns="135209" tIns="135209" rIns="135209" bIns="135209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5" name="Google Shape;15;p27"/>
          <p:cNvSpPr txBox="1"/>
          <p:nvPr userDrawn="1"/>
        </p:nvSpPr>
        <p:spPr>
          <a:xfrm>
            <a:off x="2" y="0"/>
            <a:ext cx="576064" cy="766604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01407" tIns="50690" rIns="101407" bIns="5069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;p27"/>
          <p:cNvSpPr txBox="1"/>
          <p:nvPr userDrawn="1"/>
        </p:nvSpPr>
        <p:spPr>
          <a:xfrm>
            <a:off x="2" y="766603"/>
            <a:ext cx="576064" cy="766604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01407" tIns="50690" rIns="101407" bIns="5069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691277" y="1284868"/>
            <a:ext cx="12662977" cy="0"/>
          </a:xfrm>
          <a:prstGeom prst="line">
            <a:avLst/>
          </a:prstGeom>
          <a:noFill/>
          <a:ln w="28575" cap="flat" cmpd="sng" algn="ctr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71285" y="663279"/>
            <a:ext cx="12882970" cy="853570"/>
          </a:xfrm>
          <a:prstGeom prst="rect">
            <a:avLst/>
          </a:prstGeom>
        </p:spPr>
        <p:txBody>
          <a:bodyPr spcFirstLastPara="1" wrap="square" lIns="135209" tIns="135209" rIns="135209" bIns="135209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71285" y="1717687"/>
            <a:ext cx="6047765" cy="5091912"/>
          </a:xfrm>
          <a:prstGeom prst="rect">
            <a:avLst/>
          </a:prstGeom>
        </p:spPr>
        <p:txBody>
          <a:bodyPr spcFirstLastPara="1" wrap="square" lIns="135209" tIns="135209" rIns="135209" bIns="135209" anchor="t" anchorCtr="0">
            <a:normAutofit/>
          </a:bodyPr>
          <a:lstStyle>
            <a:lvl1pPr marL="676154" lvl="0" indent="-46955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1pPr>
            <a:lvl2pPr marL="1352309" lvl="1" indent="-450769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800"/>
            </a:lvl2pPr>
            <a:lvl3pPr marL="2028463" lvl="2" indent="-450769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800"/>
            </a:lvl3pPr>
            <a:lvl4pPr marL="2704618" lvl="3" indent="-45076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00"/>
            </a:lvl4pPr>
            <a:lvl5pPr marL="3380772" lvl="4" indent="-450769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800"/>
            </a:lvl5pPr>
            <a:lvl6pPr marL="4056927" lvl="5" indent="-450769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800"/>
            </a:lvl6pPr>
            <a:lvl7pPr marL="4733081" lvl="6" indent="-45076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00"/>
            </a:lvl7pPr>
            <a:lvl8pPr marL="5409235" lvl="7" indent="-450769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800"/>
            </a:lvl8pPr>
            <a:lvl9pPr marL="6085389" lvl="8" indent="-450769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8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7306490" y="1717687"/>
            <a:ext cx="6047765" cy="5091912"/>
          </a:xfrm>
          <a:prstGeom prst="rect">
            <a:avLst/>
          </a:prstGeom>
        </p:spPr>
        <p:txBody>
          <a:bodyPr spcFirstLastPara="1" wrap="square" lIns="135209" tIns="135209" rIns="135209" bIns="135209" anchor="t" anchorCtr="0">
            <a:normAutofit/>
          </a:bodyPr>
          <a:lstStyle>
            <a:lvl1pPr marL="676154" lvl="0" indent="-46955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1pPr>
            <a:lvl2pPr marL="1352309" lvl="1" indent="-450769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800"/>
            </a:lvl2pPr>
            <a:lvl3pPr marL="2028463" lvl="2" indent="-450769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800"/>
            </a:lvl3pPr>
            <a:lvl4pPr marL="2704618" lvl="3" indent="-45076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00"/>
            </a:lvl4pPr>
            <a:lvl5pPr marL="3380772" lvl="4" indent="-450769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800"/>
            </a:lvl5pPr>
            <a:lvl6pPr marL="4056927" lvl="5" indent="-450769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800"/>
            </a:lvl6pPr>
            <a:lvl7pPr marL="4733081" lvl="6" indent="-45076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00"/>
            </a:lvl7pPr>
            <a:lvl8pPr marL="5409235" lvl="7" indent="-450769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800"/>
            </a:lvl8pPr>
            <a:lvl9pPr marL="6085389" lvl="8" indent="-450769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8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2810181" y="6950209"/>
            <a:ext cx="829623" cy="586634"/>
          </a:xfrm>
          <a:prstGeom prst="rect">
            <a:avLst/>
          </a:prstGeom>
        </p:spPr>
        <p:txBody>
          <a:bodyPr spcFirstLastPara="1" wrap="square" lIns="135209" tIns="135209" rIns="135209" bIns="135209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71285" y="663279"/>
            <a:ext cx="12882970" cy="853570"/>
          </a:xfrm>
          <a:prstGeom prst="rect">
            <a:avLst/>
          </a:prstGeom>
        </p:spPr>
        <p:txBody>
          <a:bodyPr spcFirstLastPara="1" wrap="square" lIns="135209" tIns="135209" rIns="135209" bIns="135209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2810181" y="6950209"/>
            <a:ext cx="829623" cy="586634"/>
          </a:xfrm>
          <a:prstGeom prst="rect">
            <a:avLst/>
          </a:prstGeom>
        </p:spPr>
        <p:txBody>
          <a:bodyPr spcFirstLastPara="1" wrap="square" lIns="135209" tIns="135209" rIns="135209" bIns="135209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71284" y="828084"/>
            <a:ext cx="4245638" cy="1126320"/>
          </a:xfrm>
          <a:prstGeom prst="rect">
            <a:avLst/>
          </a:prstGeom>
        </p:spPr>
        <p:txBody>
          <a:bodyPr spcFirstLastPara="1" wrap="square" lIns="135209" tIns="135209" rIns="135209" bIns="135209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71284" y="2071105"/>
            <a:ext cx="4245638" cy="4738681"/>
          </a:xfrm>
          <a:prstGeom prst="rect">
            <a:avLst/>
          </a:prstGeom>
        </p:spPr>
        <p:txBody>
          <a:bodyPr spcFirstLastPara="1" wrap="square" lIns="135209" tIns="135209" rIns="135209" bIns="135209" anchor="t" anchorCtr="0">
            <a:normAutofit/>
          </a:bodyPr>
          <a:lstStyle>
            <a:lvl1pPr marL="676154" lvl="0" indent="-45076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00"/>
            </a:lvl1pPr>
            <a:lvl2pPr marL="1352309" lvl="1" indent="-450769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800"/>
            </a:lvl2pPr>
            <a:lvl3pPr marL="2028463" lvl="2" indent="-450769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800"/>
            </a:lvl3pPr>
            <a:lvl4pPr marL="2704618" lvl="3" indent="-45076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00"/>
            </a:lvl4pPr>
            <a:lvl5pPr marL="3380772" lvl="4" indent="-450769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800"/>
            </a:lvl5pPr>
            <a:lvl6pPr marL="4056927" lvl="5" indent="-450769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800"/>
            </a:lvl6pPr>
            <a:lvl7pPr marL="4733081" lvl="6" indent="-45076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00"/>
            </a:lvl7pPr>
            <a:lvl8pPr marL="5409235" lvl="7" indent="-450769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800"/>
            </a:lvl8pPr>
            <a:lvl9pPr marL="6085389" lvl="8" indent="-450769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8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2810181" y="6950209"/>
            <a:ext cx="829623" cy="586634"/>
          </a:xfrm>
          <a:prstGeom prst="rect">
            <a:avLst/>
          </a:prstGeom>
        </p:spPr>
        <p:txBody>
          <a:bodyPr spcFirstLastPara="1" wrap="square" lIns="135209" tIns="135209" rIns="135209" bIns="135209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741247" y="670919"/>
            <a:ext cx="9627982" cy="6097060"/>
          </a:xfrm>
          <a:prstGeom prst="rect">
            <a:avLst/>
          </a:prstGeom>
        </p:spPr>
        <p:txBody>
          <a:bodyPr spcFirstLastPara="1" wrap="square" lIns="135209" tIns="135209" rIns="135209" bIns="135209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1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71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71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71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71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71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71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71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71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2810181" y="6950209"/>
            <a:ext cx="829623" cy="586634"/>
          </a:xfrm>
          <a:prstGeom prst="rect">
            <a:avLst/>
          </a:prstGeom>
        </p:spPr>
        <p:txBody>
          <a:bodyPr spcFirstLastPara="1" wrap="square" lIns="135209" tIns="135209" rIns="135209" bIns="135209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912769" y="-186"/>
            <a:ext cx="6912770" cy="76660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5209" tIns="135209" rIns="135209" bIns="13520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401431" y="1837964"/>
            <a:ext cx="6116258" cy="2209268"/>
          </a:xfrm>
          <a:prstGeom prst="rect">
            <a:avLst/>
          </a:prstGeom>
        </p:spPr>
        <p:txBody>
          <a:bodyPr spcFirstLastPara="1" wrap="square" lIns="135209" tIns="135209" rIns="135209" bIns="135209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6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401431" y="4177794"/>
            <a:ext cx="6116258" cy="1840832"/>
          </a:xfrm>
          <a:prstGeom prst="rect">
            <a:avLst/>
          </a:prstGeom>
        </p:spPr>
        <p:txBody>
          <a:bodyPr spcFirstLastPara="1" wrap="square" lIns="135209" tIns="135209" rIns="135209" bIns="135209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7468422" y="1079185"/>
            <a:ext cx="5801464" cy="5507296"/>
          </a:xfrm>
          <a:prstGeom prst="rect">
            <a:avLst/>
          </a:prstGeom>
        </p:spPr>
        <p:txBody>
          <a:bodyPr spcFirstLastPara="1" wrap="square" lIns="135209" tIns="135209" rIns="135209" bIns="135209" anchor="ctr" anchorCtr="0">
            <a:normAutofit/>
          </a:bodyPr>
          <a:lstStyle>
            <a:lvl1pPr marL="676154" lvl="0" indent="-50711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352309" lvl="1" indent="-46955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2028463" lvl="2" indent="-46955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704618" lvl="3" indent="-46955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380772" lvl="4" indent="-46955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056927" lvl="5" indent="-46955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733081" lvl="6" indent="-46955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5409235" lvl="7" indent="-46955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6085389" lvl="8" indent="-46955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2810181" y="6950209"/>
            <a:ext cx="829623" cy="586634"/>
          </a:xfrm>
          <a:prstGeom prst="rect">
            <a:avLst/>
          </a:prstGeom>
        </p:spPr>
        <p:txBody>
          <a:bodyPr spcFirstLastPara="1" wrap="square" lIns="135209" tIns="135209" rIns="135209" bIns="135209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71286" y="6305385"/>
            <a:ext cx="9070060" cy="901860"/>
          </a:xfrm>
          <a:prstGeom prst="rect">
            <a:avLst/>
          </a:prstGeom>
        </p:spPr>
        <p:txBody>
          <a:bodyPr spcFirstLastPara="1" wrap="square" lIns="135209" tIns="135209" rIns="135209" bIns="135209" anchor="ctr" anchorCtr="0">
            <a:normAutofit/>
          </a:bodyPr>
          <a:lstStyle>
            <a:lvl1pPr marL="676154" lvl="0" indent="-33807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2810181" y="6950209"/>
            <a:ext cx="829623" cy="586634"/>
          </a:xfrm>
          <a:prstGeom prst="rect">
            <a:avLst/>
          </a:prstGeom>
        </p:spPr>
        <p:txBody>
          <a:bodyPr spcFirstLastPara="1" wrap="square" lIns="135209" tIns="135209" rIns="135209" bIns="135209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71285" y="1648606"/>
            <a:ext cx="12882970" cy="2926463"/>
          </a:xfrm>
          <a:prstGeom prst="rect">
            <a:avLst/>
          </a:prstGeom>
        </p:spPr>
        <p:txBody>
          <a:bodyPr spcFirstLastPara="1" wrap="square" lIns="135209" tIns="135209" rIns="135209" bIns="135209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7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7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7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7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7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7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7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7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71285" y="4698178"/>
            <a:ext cx="12882970" cy="1938754"/>
          </a:xfrm>
          <a:prstGeom prst="rect">
            <a:avLst/>
          </a:prstGeom>
        </p:spPr>
        <p:txBody>
          <a:bodyPr spcFirstLastPara="1" wrap="square" lIns="135209" tIns="135209" rIns="135209" bIns="135209" anchor="t" anchorCtr="0">
            <a:normAutofit/>
          </a:bodyPr>
          <a:lstStyle>
            <a:lvl1pPr marL="676154" lvl="0" indent="-507116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352309" lvl="1" indent="-46955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2028463" lvl="2" indent="-46955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704618" lvl="3" indent="-46955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380772" lvl="4" indent="-46955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056927" lvl="5" indent="-46955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733081" lvl="6" indent="-46955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5409235" lvl="7" indent="-46955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6085389" lvl="8" indent="-46955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2810181" y="6950209"/>
            <a:ext cx="829623" cy="586634"/>
          </a:xfrm>
          <a:prstGeom prst="rect">
            <a:avLst/>
          </a:prstGeom>
        </p:spPr>
        <p:txBody>
          <a:bodyPr spcFirstLastPara="1" wrap="square" lIns="135209" tIns="135209" rIns="135209" bIns="135209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285" y="663279"/>
            <a:ext cx="12882970" cy="85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5209" tIns="135209" rIns="135209" bIns="135209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285" y="1717687"/>
            <a:ext cx="12882970" cy="5091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5209" tIns="135209" rIns="135209" bIns="135209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2810181" y="6950209"/>
            <a:ext cx="829623" cy="586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5209" tIns="135209" rIns="135209" bIns="135209" anchor="ctr" anchorCtr="0">
            <a:normAutofit/>
          </a:bodyPr>
          <a:lstStyle>
            <a:lvl1pPr lvl="0" algn="r">
              <a:buNone/>
              <a:defRPr sz="1500">
                <a:solidFill>
                  <a:schemeClr val="dk2"/>
                </a:solidFill>
              </a:defRPr>
            </a:lvl1pPr>
            <a:lvl2pPr lvl="1" algn="r">
              <a:buNone/>
              <a:defRPr sz="1500">
                <a:solidFill>
                  <a:schemeClr val="dk2"/>
                </a:solidFill>
              </a:defRPr>
            </a:lvl2pPr>
            <a:lvl3pPr lvl="2" algn="r">
              <a:buNone/>
              <a:defRPr sz="1500">
                <a:solidFill>
                  <a:schemeClr val="dk2"/>
                </a:solidFill>
              </a:defRPr>
            </a:lvl3pPr>
            <a:lvl4pPr lvl="3" algn="r">
              <a:buNone/>
              <a:defRPr sz="1500">
                <a:solidFill>
                  <a:schemeClr val="dk2"/>
                </a:solidFill>
              </a:defRPr>
            </a:lvl4pPr>
            <a:lvl5pPr lvl="4" algn="r">
              <a:buNone/>
              <a:defRPr sz="1500">
                <a:solidFill>
                  <a:schemeClr val="dk2"/>
                </a:solidFill>
              </a:defRPr>
            </a:lvl5pPr>
            <a:lvl6pPr lvl="5" algn="r">
              <a:buNone/>
              <a:defRPr sz="1500">
                <a:solidFill>
                  <a:schemeClr val="dk2"/>
                </a:solidFill>
              </a:defRPr>
            </a:lvl6pPr>
            <a:lvl7pPr lvl="6" algn="r">
              <a:buNone/>
              <a:defRPr sz="1500">
                <a:solidFill>
                  <a:schemeClr val="dk2"/>
                </a:solidFill>
              </a:defRPr>
            </a:lvl7pPr>
            <a:lvl8pPr lvl="7" algn="r">
              <a:buNone/>
              <a:defRPr sz="1500">
                <a:solidFill>
                  <a:schemeClr val="dk2"/>
                </a:solidFill>
              </a:defRPr>
            </a:lvl8pPr>
            <a:lvl9pPr lvl="8" algn="r">
              <a:buNone/>
              <a:defRPr sz="15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71297" y="2592741"/>
            <a:ext cx="12882970" cy="1576258"/>
          </a:xfrm>
          <a:prstGeom prst="rect">
            <a:avLst/>
          </a:prstGeom>
        </p:spPr>
        <p:txBody>
          <a:bodyPr spcFirstLastPara="1" wrap="square" lIns="135209" tIns="135209" rIns="135209" bIns="135209" anchor="b" anchorCtr="0">
            <a:normAutofit/>
          </a:bodyPr>
          <a:lstStyle/>
          <a:p>
            <a:r>
              <a:rPr lang="en" dirty="0" smtClean="0"/>
              <a:t>Trees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Traversing a Binary Tree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Traversing a binary tree is the process of visiting each node in the tree exactly once in a systematic way.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Inorder</a:t>
            </a:r>
            <a:r>
              <a:rPr lang="en-US" dirty="0" smtClean="0">
                <a:solidFill>
                  <a:schemeClr val="tx1"/>
                </a:solidFill>
              </a:rPr>
              <a:t> traversal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Preorder traversal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Postorder</a:t>
            </a:r>
            <a:r>
              <a:rPr lang="en-US" dirty="0" smtClean="0">
                <a:solidFill>
                  <a:schemeClr val="tx1"/>
                </a:solidFill>
              </a:rPr>
              <a:t> traversal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To traverse a non-empty binary tree in in-order, the following operations are performed recursively at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each node. The algorithm works by: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1. Traversing the left sub-tree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2. Visiting the root node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3. Traversing the right sub-tree.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85364" y="4754931"/>
            <a:ext cx="18954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Find in-order traversal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6358" y="1855345"/>
            <a:ext cx="30765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Pre-order traversal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To traverse a non-empty binary tree in pre-order, the following operations are performed recursively at each node.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The algorithm works by: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1. Visiting the root node,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2. Traversing the left sub-tree, and finally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3. Traversing the right sub-tree.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85364" y="4754931"/>
            <a:ext cx="18954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Find pre-order traversal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6358" y="1855345"/>
            <a:ext cx="30765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Post-order traversal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To traverse a non-empty binary tree in post-order, the following operations are performed recursively at each node.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The algorithm works by: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1. Traversing the left sub-tree,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2. Traversing the right sub-tree, and finally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3. Visiting the root node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85364" y="4754931"/>
            <a:ext cx="18954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Find post-order traversal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6358" y="1855345"/>
            <a:ext cx="30765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Implementing Binary tree traversals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US" sz="3200" b="1" dirty="0" smtClean="0"/>
              <a:t>class Node:</a:t>
            </a:r>
          </a:p>
          <a:p>
            <a:pPr fontAlgn="base">
              <a:buNone/>
            </a:pPr>
            <a:r>
              <a:rPr lang="en-US" sz="3200" b="1" dirty="0" smtClean="0"/>
              <a:t>    def __init__(self, key):</a:t>
            </a:r>
          </a:p>
          <a:p>
            <a:pPr fontAlgn="base">
              <a:buNone/>
            </a:pPr>
            <a:r>
              <a:rPr lang="en-US" sz="3200" b="1" dirty="0" smtClean="0"/>
              <a:t>        </a:t>
            </a:r>
            <a:r>
              <a:rPr lang="en-US" sz="3200" b="1" dirty="0" err="1" smtClean="0"/>
              <a:t>self.left</a:t>
            </a:r>
            <a:r>
              <a:rPr lang="en-US" sz="3200" b="1" dirty="0" smtClean="0"/>
              <a:t> = None</a:t>
            </a:r>
          </a:p>
          <a:p>
            <a:pPr fontAlgn="base">
              <a:buNone/>
            </a:pPr>
            <a:r>
              <a:rPr lang="en-US" sz="3200" b="1" dirty="0" smtClean="0"/>
              <a:t>        </a:t>
            </a:r>
            <a:r>
              <a:rPr lang="en-US" sz="3200" b="1" dirty="0" err="1" smtClean="0"/>
              <a:t>self.right</a:t>
            </a:r>
            <a:r>
              <a:rPr lang="en-US" sz="3200" b="1" dirty="0" smtClean="0"/>
              <a:t> = None</a:t>
            </a:r>
          </a:p>
          <a:p>
            <a:pPr fontAlgn="base">
              <a:buNone/>
            </a:pPr>
            <a:r>
              <a:rPr lang="en-US" sz="3200" b="1" dirty="0" smtClean="0"/>
              <a:t>        self.val = key</a:t>
            </a:r>
          </a:p>
          <a:p>
            <a:pPr fontAlgn="base">
              <a:buNone/>
            </a:pPr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In-order traversal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US" sz="2800" b="1" dirty="0" smtClean="0"/>
              <a:t>def </a:t>
            </a:r>
            <a:r>
              <a:rPr lang="en-US" sz="2800" b="1" dirty="0" err="1" smtClean="0"/>
              <a:t>printInorder</a:t>
            </a:r>
            <a:r>
              <a:rPr lang="en-US" sz="2800" b="1" dirty="0" smtClean="0"/>
              <a:t>(root):</a:t>
            </a:r>
          </a:p>
          <a:p>
            <a:pPr fontAlgn="base">
              <a:buNone/>
            </a:pPr>
            <a:r>
              <a:rPr lang="en-US" sz="2800" b="1" dirty="0" smtClean="0"/>
              <a:t> </a:t>
            </a:r>
          </a:p>
          <a:p>
            <a:pPr fontAlgn="base">
              <a:buNone/>
            </a:pPr>
            <a:r>
              <a:rPr lang="en-US" sz="2800" b="1" dirty="0" smtClean="0"/>
              <a:t>    if root:</a:t>
            </a:r>
          </a:p>
          <a:p>
            <a:pPr fontAlgn="base">
              <a:buNone/>
            </a:pPr>
            <a:r>
              <a:rPr lang="en-US" sz="2800" b="1" dirty="0" smtClean="0"/>
              <a:t> </a:t>
            </a:r>
          </a:p>
          <a:p>
            <a:pPr fontAlgn="base">
              <a:buNone/>
            </a:pPr>
            <a:r>
              <a:rPr lang="en-US" sz="2800" b="1" dirty="0" smtClean="0"/>
              <a:t>        </a:t>
            </a:r>
            <a:r>
              <a:rPr lang="en-US" sz="2800" b="1" dirty="0" err="1" smtClean="0"/>
              <a:t>printInorder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root.left</a:t>
            </a:r>
            <a:r>
              <a:rPr lang="en-US" sz="2800" b="1" dirty="0" smtClean="0"/>
              <a:t>)</a:t>
            </a:r>
          </a:p>
          <a:p>
            <a:pPr fontAlgn="base">
              <a:buNone/>
            </a:pPr>
            <a:r>
              <a:rPr lang="en-US" sz="2800" b="1" dirty="0" smtClean="0"/>
              <a:t>    </a:t>
            </a:r>
          </a:p>
          <a:p>
            <a:pPr fontAlgn="base">
              <a:buNone/>
            </a:pPr>
            <a:r>
              <a:rPr lang="en-US" sz="2800" b="1" dirty="0" smtClean="0"/>
              <a:t>        print(root.val)</a:t>
            </a:r>
          </a:p>
          <a:p>
            <a:pPr fontAlgn="base">
              <a:buNone/>
            </a:pPr>
            <a:r>
              <a:rPr lang="en-US" sz="2800" b="1" dirty="0" smtClean="0"/>
              <a:t> </a:t>
            </a:r>
          </a:p>
          <a:p>
            <a:pPr fontAlgn="base">
              <a:buNone/>
            </a:pPr>
            <a:r>
              <a:rPr lang="en-US" sz="2800" b="1" dirty="0" smtClean="0"/>
              <a:t>        </a:t>
            </a:r>
            <a:r>
              <a:rPr lang="en-US" sz="2800" b="1" dirty="0" err="1" smtClean="0"/>
              <a:t>printInorder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root.right</a:t>
            </a:r>
            <a:r>
              <a:rPr lang="en-US" sz="2800" b="1" dirty="0" smtClean="0"/>
              <a:t>)</a:t>
            </a:r>
            <a:endParaRPr lang="en-US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Pre-order traversal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US" sz="2400" b="1" dirty="0" smtClean="0"/>
              <a:t>def </a:t>
            </a:r>
            <a:r>
              <a:rPr lang="en-US" sz="2400" b="1" dirty="0" err="1" smtClean="0"/>
              <a:t>printPreorder</a:t>
            </a:r>
            <a:r>
              <a:rPr lang="en-US" sz="2400" b="1" dirty="0" smtClean="0"/>
              <a:t>(root):</a:t>
            </a:r>
          </a:p>
          <a:p>
            <a:pPr fontAlgn="base">
              <a:buNone/>
            </a:pPr>
            <a:r>
              <a:rPr lang="en-US" sz="2400" b="1" dirty="0" smtClean="0"/>
              <a:t> </a:t>
            </a:r>
          </a:p>
          <a:p>
            <a:pPr fontAlgn="base">
              <a:buNone/>
            </a:pPr>
            <a:r>
              <a:rPr lang="en-US" sz="2400" b="1" dirty="0" smtClean="0"/>
              <a:t>    if root:</a:t>
            </a:r>
          </a:p>
          <a:p>
            <a:pPr fontAlgn="base">
              <a:buNone/>
            </a:pPr>
            <a:r>
              <a:rPr lang="en-US" sz="2400" b="1" dirty="0" smtClean="0"/>
              <a:t> </a:t>
            </a:r>
          </a:p>
          <a:p>
            <a:pPr fontAlgn="base">
              <a:buNone/>
            </a:pPr>
            <a:r>
              <a:rPr lang="en-US" sz="2400" b="1" dirty="0" smtClean="0"/>
              <a:t>        print(root.val)</a:t>
            </a:r>
          </a:p>
          <a:p>
            <a:pPr fontAlgn="base">
              <a:buNone/>
            </a:pPr>
            <a:r>
              <a:rPr lang="en-US" sz="2400" b="1" dirty="0" smtClean="0"/>
              <a:t> </a:t>
            </a:r>
          </a:p>
          <a:p>
            <a:pPr fontAlgn="base">
              <a:buNone/>
            </a:pPr>
            <a:r>
              <a:rPr lang="en-US" sz="2400" b="1" dirty="0" smtClean="0"/>
              <a:t>        </a:t>
            </a:r>
            <a:r>
              <a:rPr lang="en-US" sz="2400" b="1" dirty="0" err="1" smtClean="0"/>
              <a:t>printPreorder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root.left</a:t>
            </a:r>
            <a:r>
              <a:rPr lang="en-US" sz="2400" b="1" dirty="0" smtClean="0"/>
              <a:t>)</a:t>
            </a:r>
          </a:p>
          <a:p>
            <a:pPr fontAlgn="base">
              <a:buNone/>
            </a:pPr>
            <a:r>
              <a:rPr lang="en-US" sz="2400" b="1" dirty="0" smtClean="0"/>
              <a:t> </a:t>
            </a:r>
          </a:p>
          <a:p>
            <a:pPr fontAlgn="base">
              <a:buNone/>
            </a:pPr>
            <a:r>
              <a:rPr lang="en-US" sz="2400" b="1" dirty="0" smtClean="0"/>
              <a:t>        </a:t>
            </a:r>
            <a:r>
              <a:rPr lang="en-US" sz="2400" b="1" dirty="0" err="1" smtClean="0"/>
              <a:t>printPreorder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root.right</a:t>
            </a:r>
            <a:r>
              <a:rPr lang="en-US" sz="2400" b="1" dirty="0" smtClean="0"/>
              <a:t>)</a:t>
            </a:r>
            <a:endParaRPr lang="en-US" b="1" dirty="0" smtClean="0"/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A tree is recursively defined as a set of one or more nodes where one node is designated as the root of the tree and all the remaining nodes can be partitioned into non-empty sets each of which is a sub-tree of the root.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Post-order traversal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fontAlgn="base">
              <a:buNone/>
            </a:pPr>
            <a:r>
              <a:rPr lang="en-US" sz="2400" b="1" dirty="0" smtClean="0"/>
              <a:t>def </a:t>
            </a:r>
            <a:r>
              <a:rPr lang="en-US" sz="2400" b="1" dirty="0" err="1" smtClean="0"/>
              <a:t>printPostorder</a:t>
            </a:r>
            <a:r>
              <a:rPr lang="en-US" sz="2400" b="1" dirty="0" smtClean="0"/>
              <a:t>(root):</a:t>
            </a:r>
          </a:p>
          <a:p>
            <a:pPr fontAlgn="base">
              <a:buNone/>
            </a:pPr>
            <a:r>
              <a:rPr lang="en-US" sz="2400" b="1" dirty="0" smtClean="0"/>
              <a:t> </a:t>
            </a:r>
          </a:p>
          <a:p>
            <a:pPr fontAlgn="base">
              <a:buNone/>
            </a:pPr>
            <a:r>
              <a:rPr lang="en-US" sz="2400" b="1" dirty="0" smtClean="0"/>
              <a:t>    if root:</a:t>
            </a:r>
          </a:p>
          <a:p>
            <a:pPr fontAlgn="base">
              <a:buNone/>
            </a:pPr>
            <a:r>
              <a:rPr lang="en-US" sz="2400" b="1" dirty="0" smtClean="0"/>
              <a:t> </a:t>
            </a:r>
          </a:p>
          <a:p>
            <a:pPr fontAlgn="base">
              <a:buNone/>
            </a:pPr>
            <a:r>
              <a:rPr lang="en-US" sz="2400" b="1" dirty="0" smtClean="0"/>
              <a:t>        </a:t>
            </a:r>
            <a:r>
              <a:rPr lang="en-US" sz="2400" b="1" dirty="0" err="1" smtClean="0"/>
              <a:t>printPostorder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root.left</a:t>
            </a:r>
            <a:r>
              <a:rPr lang="en-US" sz="2400" b="1" dirty="0" smtClean="0"/>
              <a:t>)</a:t>
            </a:r>
          </a:p>
          <a:p>
            <a:pPr fontAlgn="base">
              <a:buNone/>
            </a:pPr>
            <a:r>
              <a:rPr lang="en-US" sz="2400" b="1" dirty="0" smtClean="0"/>
              <a:t> </a:t>
            </a:r>
          </a:p>
          <a:p>
            <a:pPr fontAlgn="base">
              <a:buNone/>
            </a:pPr>
            <a:r>
              <a:rPr lang="en-US" sz="2400" b="1" dirty="0" smtClean="0"/>
              <a:t>        </a:t>
            </a:r>
            <a:r>
              <a:rPr lang="en-US" sz="2400" b="1" dirty="0" err="1" smtClean="0"/>
              <a:t>printPostorder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root.right</a:t>
            </a:r>
            <a:r>
              <a:rPr lang="en-US" sz="2400" b="1" dirty="0" smtClean="0"/>
              <a:t>)</a:t>
            </a:r>
          </a:p>
          <a:p>
            <a:pPr fontAlgn="base">
              <a:buNone/>
            </a:pPr>
            <a:r>
              <a:rPr lang="en-US" sz="2400" b="1" dirty="0" smtClean="0"/>
              <a:t> </a:t>
            </a:r>
          </a:p>
          <a:p>
            <a:pPr fontAlgn="base">
              <a:buNone/>
            </a:pPr>
            <a:r>
              <a:rPr lang="en-US" sz="2400" b="1" dirty="0" smtClean="0"/>
              <a:t>        print(root.val)</a:t>
            </a:r>
          </a:p>
          <a:p>
            <a:pPr>
              <a:buNone/>
            </a:pP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Binary Tree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277" y="1717686"/>
            <a:ext cx="12662977" cy="5671941"/>
          </a:xfrm>
        </p:spPr>
        <p:txBody>
          <a:bodyPr>
            <a:normAutofit lnSpcReduction="10000"/>
          </a:bodyPr>
          <a:lstStyle/>
          <a:p>
            <a:pPr fontAlgn="base">
              <a:buNone/>
            </a:pPr>
            <a:r>
              <a:rPr lang="en-US" sz="2400" b="1" dirty="0" smtClean="0"/>
              <a:t>root = Node(1)</a:t>
            </a:r>
          </a:p>
          <a:p>
            <a:pPr fontAlgn="base">
              <a:buNone/>
            </a:pPr>
            <a:r>
              <a:rPr lang="en-US" sz="2400" b="1" dirty="0" err="1" smtClean="0"/>
              <a:t>root.left</a:t>
            </a:r>
            <a:r>
              <a:rPr lang="en-US" sz="2400" b="1" dirty="0" smtClean="0"/>
              <a:t> = Node(2)</a:t>
            </a:r>
          </a:p>
          <a:p>
            <a:pPr fontAlgn="base">
              <a:buNone/>
            </a:pPr>
            <a:r>
              <a:rPr lang="en-US" sz="2400" b="1" dirty="0" err="1" smtClean="0"/>
              <a:t>root.right</a:t>
            </a:r>
            <a:r>
              <a:rPr lang="en-US" sz="2400" b="1" dirty="0" smtClean="0"/>
              <a:t> = Node(3)</a:t>
            </a:r>
          </a:p>
          <a:p>
            <a:pPr fontAlgn="base">
              <a:buNone/>
            </a:pPr>
            <a:r>
              <a:rPr lang="en-US" sz="2400" b="1" dirty="0" err="1" smtClean="0"/>
              <a:t>root.left.left</a:t>
            </a:r>
            <a:r>
              <a:rPr lang="en-US" sz="2400" b="1" dirty="0" smtClean="0"/>
              <a:t> = Node(4)</a:t>
            </a:r>
          </a:p>
          <a:p>
            <a:pPr fontAlgn="base">
              <a:buNone/>
            </a:pPr>
            <a:r>
              <a:rPr lang="en-US" sz="2400" b="1" dirty="0" err="1" smtClean="0"/>
              <a:t>root.left.right</a:t>
            </a:r>
            <a:r>
              <a:rPr lang="en-US" sz="2400" b="1" dirty="0" smtClean="0"/>
              <a:t> = Node(5)</a:t>
            </a:r>
          </a:p>
          <a:p>
            <a:pPr fontAlgn="base">
              <a:buNone/>
            </a:pPr>
            <a:endParaRPr lang="en-US" sz="2400" b="1" dirty="0" smtClean="0"/>
          </a:p>
          <a:p>
            <a:pPr fontAlgn="base">
              <a:buNone/>
            </a:pPr>
            <a:r>
              <a:rPr lang="en-US" sz="2400" b="1" dirty="0" smtClean="0"/>
              <a:t>print ("Preorder traversal of binary tree is“)</a:t>
            </a:r>
          </a:p>
          <a:p>
            <a:pPr fontAlgn="base">
              <a:buNone/>
            </a:pPr>
            <a:r>
              <a:rPr lang="en-US" sz="2400" b="1" dirty="0" err="1" smtClean="0"/>
              <a:t>printPreorder</a:t>
            </a:r>
            <a:r>
              <a:rPr lang="en-US" sz="2400" b="1" dirty="0" smtClean="0"/>
              <a:t>(root)</a:t>
            </a:r>
          </a:p>
          <a:p>
            <a:pPr fontAlgn="base">
              <a:buNone/>
            </a:pPr>
            <a:r>
              <a:rPr lang="en-US" sz="2400" b="1" dirty="0" smtClean="0"/>
              <a:t> </a:t>
            </a:r>
          </a:p>
          <a:p>
            <a:pPr fontAlgn="base">
              <a:buNone/>
            </a:pPr>
            <a:r>
              <a:rPr lang="en-US" sz="2400" b="1" dirty="0" smtClean="0"/>
              <a:t>print ("\</a:t>
            </a:r>
            <a:r>
              <a:rPr lang="en-US" sz="2400" b="1" dirty="0" err="1" smtClean="0"/>
              <a:t>nInorder</a:t>
            </a:r>
            <a:r>
              <a:rPr lang="en-US" sz="2400" b="1" dirty="0" smtClean="0"/>
              <a:t> traversal of binary tree is“)</a:t>
            </a:r>
          </a:p>
          <a:p>
            <a:pPr fontAlgn="base">
              <a:buNone/>
            </a:pPr>
            <a:r>
              <a:rPr lang="en-US" sz="2400" b="1" dirty="0" err="1" smtClean="0"/>
              <a:t>printInorder</a:t>
            </a:r>
            <a:r>
              <a:rPr lang="en-US" sz="2400" b="1" dirty="0" smtClean="0"/>
              <a:t>(root)</a:t>
            </a:r>
          </a:p>
          <a:p>
            <a:pPr fontAlgn="base">
              <a:buNone/>
            </a:pPr>
            <a:r>
              <a:rPr lang="en-US" sz="2400" b="1" dirty="0" smtClean="0"/>
              <a:t> </a:t>
            </a:r>
          </a:p>
          <a:p>
            <a:pPr fontAlgn="base">
              <a:buNone/>
            </a:pPr>
            <a:r>
              <a:rPr lang="en-US" sz="2400" b="1" dirty="0" smtClean="0"/>
              <a:t>print ("\</a:t>
            </a:r>
            <a:r>
              <a:rPr lang="en-US" sz="2400" b="1" dirty="0" err="1" smtClean="0"/>
              <a:t>nPostorder</a:t>
            </a:r>
            <a:r>
              <a:rPr lang="en-US" sz="2400" b="1" dirty="0" smtClean="0"/>
              <a:t> traversal of binary tree is“)</a:t>
            </a:r>
          </a:p>
          <a:p>
            <a:pPr fontAlgn="base">
              <a:buNone/>
            </a:pPr>
            <a:r>
              <a:rPr lang="en-US" sz="2400" b="1" dirty="0" err="1" smtClean="0"/>
              <a:t>printPostorder</a:t>
            </a:r>
            <a:r>
              <a:rPr lang="en-US" sz="2400" b="1" dirty="0" smtClean="0"/>
              <a:t>(root)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0;p15"/>
          <p:cNvSpPr txBox="1">
            <a:spLocks/>
          </p:cNvSpPr>
          <p:nvPr/>
        </p:nvSpPr>
        <p:spPr>
          <a:xfrm>
            <a:off x="4384403" y="3118478"/>
            <a:ext cx="5056738" cy="142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5209" tIns="135209" rIns="135209" bIns="13520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200" b="1" i="0" u="none" strike="noStrike" cap="none" dirty="0">
                <a:solidFill>
                  <a:srgbClr val="095A82"/>
                </a:solidFill>
                <a:latin typeface="Calibri" charset="0"/>
                <a:ea typeface="Calibri" charset="0"/>
                <a:cs typeface="Calibri" charset="0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1352309">
              <a:buClr>
                <a:srgbClr val="000000"/>
              </a:buClr>
              <a:defRPr/>
            </a:pPr>
            <a:r>
              <a:rPr lang="en-US" sz="6500" dirty="0"/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147653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terminology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0075" y="1664524"/>
            <a:ext cx="7878726" cy="56506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i="1" u="sng" dirty="0" smtClean="0"/>
              <a:t>Root node</a:t>
            </a:r>
            <a:r>
              <a:rPr lang="en-US" sz="2400" b="1" i="1" dirty="0" smtClean="0"/>
              <a:t> :  The root node R is the topmost node in the tree. If R = NULL, then it means the tree is </a:t>
            </a:r>
            <a:r>
              <a:rPr lang="en-US" sz="2400" b="1" dirty="0" smtClean="0"/>
              <a:t>empty.</a:t>
            </a:r>
          </a:p>
          <a:p>
            <a:pPr>
              <a:buNone/>
            </a:pPr>
            <a:endParaRPr lang="en-IN" sz="2400" b="1" dirty="0" smtClean="0"/>
          </a:p>
          <a:p>
            <a:pPr>
              <a:buNone/>
            </a:pPr>
            <a:endParaRPr lang="en-IN" sz="2400" b="1" dirty="0" smtClean="0"/>
          </a:p>
          <a:p>
            <a:pPr>
              <a:buNone/>
            </a:pPr>
            <a:r>
              <a:rPr lang="en-US" sz="2400" b="1" i="1" u="sng" dirty="0" smtClean="0"/>
              <a:t>Leaf node</a:t>
            </a:r>
            <a:r>
              <a:rPr lang="en-US" sz="2400" b="1" i="1" dirty="0" smtClean="0"/>
              <a:t>   :  A node that has no children is called the leaf node or the terminal node.</a:t>
            </a:r>
          </a:p>
          <a:p>
            <a:pPr>
              <a:buNone/>
            </a:pPr>
            <a:endParaRPr lang="en-US" sz="2400" b="1" i="1" dirty="0" smtClean="0"/>
          </a:p>
          <a:p>
            <a:pPr>
              <a:buNone/>
            </a:pPr>
            <a:endParaRPr lang="en-IN" sz="2400" b="1" i="1" dirty="0" smtClean="0"/>
          </a:p>
          <a:p>
            <a:pPr>
              <a:buNone/>
            </a:pPr>
            <a:r>
              <a:rPr lang="en-US" sz="2400" b="1" i="1" u="sng" dirty="0" smtClean="0"/>
              <a:t>Degree</a:t>
            </a:r>
            <a:r>
              <a:rPr lang="en-US" sz="2400" b="1" i="1" dirty="0" smtClean="0"/>
              <a:t>:   Degree of a node is equal to the number of children that a node has </a:t>
            </a:r>
            <a:r>
              <a:rPr lang="en-US" sz="2400" b="1" dirty="0" smtClean="0"/>
              <a:t>The degree of a leaf node is zero.</a:t>
            </a:r>
          </a:p>
          <a:p>
            <a:pPr>
              <a:buNone/>
            </a:pPr>
            <a:endParaRPr lang="en-US" b="1" i="1" dirty="0" smtClean="0"/>
          </a:p>
          <a:p>
            <a:pPr>
              <a:buNone/>
            </a:pPr>
            <a:endParaRPr lang="en-IN" b="1" i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8543" y="2017601"/>
            <a:ext cx="336232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 and Depth of Tree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6792" y="2169044"/>
            <a:ext cx="8325054" cy="385961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600" b="1" i="1" u="sng" dirty="0" smtClean="0"/>
              <a:t>Height of a tree </a:t>
            </a:r>
            <a:r>
              <a:rPr lang="en-US" sz="2600" b="1" i="1" dirty="0" smtClean="0"/>
              <a:t>:  It is the total number of nodes on the path from the root node </a:t>
            </a:r>
            <a:r>
              <a:rPr lang="en-US" sz="2600" b="1" dirty="0" smtClean="0"/>
              <a:t>to the deepest node in the tree. A tree with only a root node has a height of 1.</a:t>
            </a:r>
          </a:p>
          <a:p>
            <a:pPr>
              <a:buNone/>
            </a:pPr>
            <a:endParaRPr lang="en-IN" sz="2600" b="1" dirty="0" smtClean="0"/>
          </a:p>
          <a:p>
            <a:pPr>
              <a:buNone/>
            </a:pPr>
            <a:endParaRPr lang="en-IN" sz="2600" b="1" dirty="0" smtClean="0"/>
          </a:p>
          <a:p>
            <a:pPr>
              <a:buNone/>
            </a:pPr>
            <a:endParaRPr lang="en-IN" sz="2600" b="1" dirty="0" smtClean="0"/>
          </a:p>
          <a:p>
            <a:pPr>
              <a:buNone/>
            </a:pPr>
            <a:r>
              <a:rPr lang="en-US" sz="2600" b="1" i="1" u="sng" dirty="0" smtClean="0"/>
              <a:t>Depth</a:t>
            </a:r>
            <a:r>
              <a:rPr lang="en-US" sz="2600" b="1" i="1" dirty="0" smtClean="0"/>
              <a:t>   :  The depth of a node N is given as the length of the path from the root </a:t>
            </a:r>
            <a:r>
              <a:rPr lang="en-US" sz="2600" b="1" dirty="0" smtClean="0"/>
              <a:t>R to the node N. The depth of the root node is zero.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8543" y="2017601"/>
            <a:ext cx="336232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Binary Tree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 binary tree is a data structure that is defined as a collection of elements called nodes. In a binary tree, the topmost element is called the root node, and each node has 0, 1, or at the most 2 children.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0088" y="3158941"/>
            <a:ext cx="401955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Complete binary tree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A </a:t>
            </a:r>
            <a:r>
              <a:rPr lang="en-US" sz="2400" i="1" dirty="0" smtClean="0">
                <a:solidFill>
                  <a:schemeClr val="tx1"/>
                </a:solidFill>
              </a:rPr>
              <a:t>complete binary tree is a binary tree that satisfies two properties. </a:t>
            </a:r>
          </a:p>
          <a:p>
            <a:pPr>
              <a:buNone/>
            </a:pPr>
            <a:endParaRPr lang="en-US" i="1" dirty="0" smtClean="0">
              <a:solidFill>
                <a:schemeClr val="tx1"/>
              </a:solidFill>
            </a:endParaRPr>
          </a:p>
          <a:p>
            <a:pPr lvl="1"/>
            <a:r>
              <a:rPr lang="en-US" i="1" dirty="0" smtClean="0">
                <a:solidFill>
                  <a:schemeClr val="tx1"/>
                </a:solidFill>
              </a:rPr>
              <a:t>First, in a complete binary </a:t>
            </a:r>
            <a:r>
              <a:rPr lang="en-US" dirty="0" smtClean="0">
                <a:solidFill>
                  <a:schemeClr val="tx1"/>
                </a:solidFill>
              </a:rPr>
              <a:t>tree, every level, except possibly the last, is completely filled.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Second, all nodes appear as far left as possible.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01090" y="3709398"/>
            <a:ext cx="54102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 representation of binary tree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1842" y="1530498"/>
            <a:ext cx="5362575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063663" y="1551289"/>
            <a:ext cx="6911975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The root of the tree will be stored in the first location. That is, TREE[1] will store the data of the root element.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The children of a node stored in location K will be stored in locations (2 × K) and (2 × K+1).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Linked list representation of binary tree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5706" y="1935126"/>
            <a:ext cx="8635132" cy="2753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2874" y="1819791"/>
            <a:ext cx="3625885" cy="2943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Node representation in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 class Node:</a:t>
            </a:r>
          </a:p>
          <a:p>
            <a:pPr>
              <a:buNone/>
            </a:pPr>
            <a:r>
              <a:rPr lang="en-US" dirty="0" smtClean="0"/>
              <a:t>    """ Class Node """</a:t>
            </a:r>
          </a:p>
          <a:p>
            <a:pPr>
              <a:buNone/>
            </a:pPr>
            <a:r>
              <a:rPr lang="en-US" dirty="0" smtClean="0"/>
              <a:t>    def __init__(self, value):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self.left</a:t>
            </a:r>
            <a:r>
              <a:rPr lang="en-US" dirty="0" smtClean="0"/>
              <a:t> = None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self.data</a:t>
            </a:r>
            <a:r>
              <a:rPr lang="en-US" dirty="0" smtClean="0"/>
              <a:t> = value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self.right</a:t>
            </a:r>
            <a:r>
              <a:rPr lang="en-US" dirty="0" smtClean="0"/>
              <a:t> = None</a:t>
            </a:r>
            <a:endParaRPr lang="en-US" dirty="0"/>
          </a:p>
        </p:txBody>
      </p:sp>
      <p:pic>
        <p:nvPicPr>
          <p:cNvPr id="4" name="Picture 3" descr="java-program-to-implement-binary-tree-using-the-linked-lis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58" y="1928986"/>
            <a:ext cx="4704682" cy="2993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AA67D8A2-EA5D-419C-BD38-AB9E0F6F244F}"/>
</file>

<file path=customXml/itemProps2.xml><?xml version="1.0" encoding="utf-8"?>
<ds:datastoreItem xmlns:ds="http://schemas.openxmlformats.org/officeDocument/2006/customXml" ds:itemID="{2F7D2697-6632-457D-BD9A-0CFB44054455}"/>
</file>

<file path=customXml/itemProps3.xml><?xml version="1.0" encoding="utf-8"?>
<ds:datastoreItem xmlns:ds="http://schemas.openxmlformats.org/officeDocument/2006/customXml" ds:itemID="{F02D9428-C16D-47DE-9BD4-50AB78845DDC}"/>
</file>

<file path=docProps/app.xml><?xml version="1.0" encoding="utf-8"?>
<Properties xmlns="http://schemas.openxmlformats.org/officeDocument/2006/extended-properties" xmlns:vt="http://schemas.openxmlformats.org/officeDocument/2006/docPropsVTypes">
  <TotalTime>4192</TotalTime>
  <Words>607</Words>
  <Application>Microsoft Office PowerPoint</Application>
  <PresentationFormat>Custom</PresentationFormat>
  <Paragraphs>123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Corbel</vt:lpstr>
      <vt:lpstr>Simple Light</vt:lpstr>
      <vt:lpstr>Trees</vt:lpstr>
      <vt:lpstr>Trees</vt:lpstr>
      <vt:lpstr>Basic terminology</vt:lpstr>
      <vt:lpstr>Height and Depth of Tree</vt:lpstr>
      <vt:lpstr>Binary Tree</vt:lpstr>
      <vt:lpstr>Complete binary tree</vt:lpstr>
      <vt:lpstr>Array representation of binary tree</vt:lpstr>
      <vt:lpstr>Linked list representation of binary tree</vt:lpstr>
      <vt:lpstr>Node representation in Python</vt:lpstr>
      <vt:lpstr>Traversing a Binary Tree</vt:lpstr>
      <vt:lpstr>In-order Traversal</vt:lpstr>
      <vt:lpstr>Find in-order traversal</vt:lpstr>
      <vt:lpstr>Pre-order traversal</vt:lpstr>
      <vt:lpstr>Find pre-order traversal</vt:lpstr>
      <vt:lpstr>Post-order traversal</vt:lpstr>
      <vt:lpstr>Find post-order traversal</vt:lpstr>
      <vt:lpstr>Implementing Binary tree traversals</vt:lpstr>
      <vt:lpstr>In-order traversal</vt:lpstr>
      <vt:lpstr>Pre-order traversal</vt:lpstr>
      <vt:lpstr>Post-order traversal</vt:lpstr>
      <vt:lpstr>Creating Binary Tree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Sanchi Meheshwari</dc:creator>
  <cp:lastModifiedBy>LENOVO</cp:lastModifiedBy>
  <cp:revision>204</cp:revision>
  <dcterms:modified xsi:type="dcterms:W3CDTF">2023-05-27T05:13:22Z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20298400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