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31" r:id="rId2"/>
    <p:sldId id="352" r:id="rId3"/>
    <p:sldId id="355" r:id="rId4"/>
    <p:sldId id="357" r:id="rId5"/>
    <p:sldId id="356" r:id="rId6"/>
    <p:sldId id="354" r:id="rId7"/>
    <p:sldId id="34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8AA2"/>
    <a:srgbClr val="F57900"/>
    <a:srgbClr val="047B97"/>
    <a:srgbClr val="974B00"/>
    <a:srgbClr val="047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CF246-B470-47CD-8044-58EAC4E3DF09}" type="datetimeFigureOut">
              <a:rPr lang="en-US" smtClean="0"/>
              <a:t>7/4/2020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B9DE4-EAC4-46CA-884D-2AAB4A9E2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7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Importance planning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5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Picture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491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https://www.varonis.com/blog/kerberos-authentication-explained/</a:t>
            </a:r>
          </a:p>
          <a:p>
            <a:r>
              <a:rPr lang="en-US" dirty="0"/>
              <a:t>https://docs.microsoft.com/en-us/azure/active-directory/hybrid/how-to-connect-sso-how-it-works</a:t>
            </a:r>
          </a:p>
          <a:p>
            <a:r>
              <a:rPr lang="en-US" dirty="0"/>
              <a:t>https://docs.microsoft.com/en-us/azure/active-directory/hybrid/how-to-connect-sso</a:t>
            </a:r>
          </a:p>
          <a:p>
            <a:r>
              <a:rPr lang="en-US"/>
              <a:t>https://docs.microsoft.com/en-us/azure/active-directory/hybrid/how-to-connect-install-custom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291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1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4821842"/>
            <a:ext cx="12192001" cy="2036159"/>
            <a:chOff x="0" y="4821842"/>
            <a:chExt cx="12192001" cy="2036159"/>
          </a:xfrm>
        </p:grpSpPr>
        <p:sp>
          <p:nvSpPr>
            <p:cNvPr id="7" name="Freeform 6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4357992" y="0"/>
            <a:ext cx="3482502" cy="25529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28947"/>
            <a:ext cx="9144000" cy="3079987"/>
          </a:xfrm>
        </p:spPr>
        <p:txBody>
          <a:bodyPr anchor="b">
            <a:normAutofit/>
          </a:bodyPr>
          <a:lstStyle>
            <a:lvl1pPr algn="ctr">
              <a:defRPr sz="7200">
                <a:solidFill>
                  <a:srgbClr val="047B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05365"/>
            <a:ext cx="9144000" cy="724711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574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3054485" y="-1"/>
            <a:ext cx="7316431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08774" y="61722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16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730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41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044142"/>
            <a:ext cx="10515600" cy="2141316"/>
          </a:xfrm>
        </p:spPr>
        <p:txBody>
          <a:bodyPr anchor="b"/>
          <a:lstStyle>
            <a:lvl1pPr>
              <a:defRPr sz="6000">
                <a:solidFill>
                  <a:srgbClr val="047C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081286"/>
            <a:ext cx="12192001" cy="1776715"/>
            <a:chOff x="0" y="4821842"/>
            <a:chExt cx="12192001" cy="2036159"/>
          </a:xfrm>
        </p:grpSpPr>
        <p:sp>
          <p:nvSpPr>
            <p:cNvPr id="9" name="Freeform 8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786235"/>
            <a:ext cx="10515600" cy="963173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586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rgbClr val="047C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21548" y="259216"/>
            <a:ext cx="1236468" cy="90642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37809" y="1235413"/>
            <a:ext cx="11916383" cy="0"/>
          </a:xfrm>
          <a:prstGeom prst="line">
            <a:avLst/>
          </a:prstGeom>
          <a:ln w="19050">
            <a:solidFill>
              <a:srgbClr val="047B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4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19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8" r:id="rId4"/>
    <p:sldLayoutId id="2147483651" r:id="rId5"/>
    <p:sldLayoutId id="2147483656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47C97"/>
          </a:solidFill>
          <a:latin typeface="Open Sans bold" panose="020B0806030504020204" pitchFamily="34" charset="0"/>
          <a:ea typeface="Open Sans bold" panose="020B0806030504020204" pitchFamily="34" charset="0"/>
          <a:cs typeface="Open Sans bold" panose="020B08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10414"/>
            <a:ext cx="9144000" cy="3079987"/>
          </a:xfrm>
        </p:spPr>
        <p:txBody>
          <a:bodyPr>
            <a:normAutofit/>
          </a:bodyPr>
          <a:lstStyle/>
          <a:p>
            <a:pPr lvl="1" algn="ctr" fontAlgn="base"/>
            <a:r>
              <a:rPr lang="en-US" sz="4400" dirty="0">
                <a:solidFill>
                  <a:srgbClr val="258AA2"/>
                </a:solidFill>
              </a:rPr>
              <a:t>Seamless Single Sign-on</a:t>
            </a:r>
            <a:endParaRPr lang="en-GB" sz="14400" dirty="0">
              <a:solidFill>
                <a:srgbClr val="258AA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2849" y="5605365"/>
            <a:ext cx="9865452" cy="753490"/>
          </a:xfrm>
        </p:spPr>
        <p:txBody>
          <a:bodyPr>
            <a:normAutofit/>
          </a:bodyPr>
          <a:lstStyle/>
          <a:p>
            <a:r>
              <a:rPr lang="en-US" dirty="0"/>
              <a:t>M365 – MS 100</a:t>
            </a:r>
          </a:p>
        </p:txBody>
      </p:sp>
    </p:spTree>
    <p:extLst>
      <p:ext uri="{BB962C8B-B14F-4D97-AF65-F5344CB8AC3E}">
        <p14:creationId xmlns:p14="http://schemas.microsoft.com/office/powerpoint/2010/main" val="97776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C6A13-D3C0-4837-88CE-77BA5269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ACB114-C570-4BBD-82CC-6C979716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C5727D-4795-4D4A-A8E5-8B7202FCDBD5}"/>
              </a:ext>
            </a:extLst>
          </p:cNvPr>
          <p:cNvSpPr txBox="1"/>
          <p:nvPr/>
        </p:nvSpPr>
        <p:spPr>
          <a:xfrm>
            <a:off x="770104" y="1666658"/>
            <a:ext cx="9466230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What is Azure AD Seamless Single Sign-on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How does it work?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What are benefits?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Demo – How to setup AD Seamless Single Sign-on with PHS</a:t>
            </a:r>
          </a:p>
        </p:txBody>
      </p:sp>
    </p:spTree>
    <p:extLst>
      <p:ext uri="{BB962C8B-B14F-4D97-AF65-F5344CB8AC3E}">
        <p14:creationId xmlns:p14="http://schemas.microsoft.com/office/powerpoint/2010/main" val="132971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54D682-CC46-43C3-9792-8CB055E6A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automatically signs users in when they are on their corporate devices connected to your corporate network.</a:t>
            </a:r>
          </a:p>
          <a:p>
            <a:r>
              <a:rPr lang="en-US" dirty="0"/>
              <a:t>users don't need to type in their passwords to sign in to Azure 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4EC60D-E62D-4067-88D7-03A37C9F7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A59D99-E0F0-4854-A8B9-18D8CD7AFA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/>
              <a:t>Copyright © 2017 IaaS Academy and R&amp;D Cloud Technologies. All rights reserved.</a:t>
            </a:r>
            <a:br>
              <a:rPr lang="en-US" altLang="en-US"/>
            </a:br>
            <a:r>
              <a:rPr lang="en-US" altLang="en-US"/>
              <a:t>IaaS Academy is an R&amp;D Cloud Technologies Solution</a:t>
            </a: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7C0BC18-4322-4FCA-8AF8-350E970C4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AD Seamless SSO</a:t>
            </a:r>
          </a:p>
        </p:txBody>
      </p:sp>
    </p:spTree>
    <p:extLst>
      <p:ext uri="{BB962C8B-B14F-4D97-AF65-F5344CB8AC3E}">
        <p14:creationId xmlns:p14="http://schemas.microsoft.com/office/powerpoint/2010/main" val="1769417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337265-0365-47FE-BFBB-151708998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 Computer account </a:t>
            </a:r>
            <a:r>
              <a:rPr lang="en-US" u="sng" dirty="0">
                <a:solidFill>
                  <a:schemeClr val="tx1"/>
                </a:solidFill>
              </a:rPr>
              <a:t>AZUREADSSOACC</a:t>
            </a:r>
            <a:r>
              <a:rPr lang="en-US" dirty="0">
                <a:solidFill>
                  <a:schemeClr val="tx1"/>
                </a:solidFill>
              </a:rPr>
              <a:t> is created in your on-premises Active Directory</a:t>
            </a:r>
          </a:p>
          <a:p>
            <a:r>
              <a:rPr lang="en-US" dirty="0">
                <a:solidFill>
                  <a:schemeClr val="tx1"/>
                </a:solidFill>
              </a:rPr>
              <a:t>The computer account's Kerberos decryption key is shared securely with Azure 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962F9E-A22C-4E3F-A73F-4409799B6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6C5BC6-C7BB-4937-BC0D-DCBD27133C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/>
              <a:t>Copyright © 2017 IaaS Academy and R&amp;D Cloud Technologies. All rights reserved.</a:t>
            </a:r>
            <a:br>
              <a:rPr lang="en-US" altLang="en-US"/>
            </a:br>
            <a:r>
              <a:rPr lang="en-US" altLang="en-US"/>
              <a:t>IaaS Academy is an R&amp;D Cloud Technologies Solution</a:t>
            </a: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5E8A362-3913-467D-907C-4770A48B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Enable Seamless SSO from Azure AD Connect</a:t>
            </a:r>
          </a:p>
        </p:txBody>
      </p:sp>
    </p:spTree>
    <p:extLst>
      <p:ext uri="{BB962C8B-B14F-4D97-AF65-F5344CB8AC3E}">
        <p14:creationId xmlns:p14="http://schemas.microsoft.com/office/powerpoint/2010/main" val="4044733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raphic 36" descr="Cloud">
            <a:extLst>
              <a:ext uri="{FF2B5EF4-FFF2-40B4-BE49-F238E27FC236}">
                <a16:creationId xmlns:a16="http://schemas.microsoft.com/office/drawing/2014/main" id="{11AFA783-787A-44C7-B1EA-1FF5112274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09752" y="-602081"/>
            <a:ext cx="7154537" cy="450267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7CF2049-DB36-4663-A66A-BA2A5A3FFD01}"/>
              </a:ext>
            </a:extLst>
          </p:cNvPr>
          <p:cNvSpPr/>
          <p:nvPr/>
        </p:nvSpPr>
        <p:spPr>
          <a:xfrm>
            <a:off x="1582220" y="5388902"/>
            <a:ext cx="7432087" cy="10204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90C2C8-30E1-4C8D-82EC-DDB84B6AF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B1E79D-7A06-4EF9-8870-4E97C6569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 ?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48B161BC-24F3-43A6-AFA8-A4B8D30332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36696" y="5441949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9F3334A-6DA7-44BA-8D4E-FF7C641C85AC}"/>
              </a:ext>
            </a:extLst>
          </p:cNvPr>
          <p:cNvSpPr txBox="1"/>
          <p:nvPr/>
        </p:nvSpPr>
        <p:spPr>
          <a:xfrm>
            <a:off x="3647326" y="5623458"/>
            <a:ext cx="1270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Domain Joined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44DEC5-92E6-4BC2-B42D-8E2B30E3B180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0858004" y="3380148"/>
            <a:ext cx="1272306" cy="12723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B455698-0FC9-48CD-A4A8-D4201074EED4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5331076" y="1560181"/>
            <a:ext cx="834843" cy="8348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1B742C7-AF58-4D1C-B3F5-F58778EE08D0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598169" y="2441960"/>
            <a:ext cx="343870" cy="4045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4BF18F9-C70A-467D-B77E-AC163190CC45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963544" y="2218769"/>
            <a:ext cx="740903" cy="727939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6C0BAE-F36A-458C-BC33-067C295B29EA}"/>
              </a:ext>
            </a:extLst>
          </p:cNvPr>
          <p:cNvCxnSpPr>
            <a:cxnSpLocks/>
            <a:endCxn id="15" idx="2"/>
          </p:cNvCxnSpPr>
          <p:nvPr/>
        </p:nvCxnSpPr>
        <p:spPr>
          <a:xfrm flipH="1" flipV="1">
            <a:off x="1333996" y="2946708"/>
            <a:ext cx="947995" cy="2442194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Badge 1">
            <a:extLst>
              <a:ext uri="{FF2B5EF4-FFF2-40B4-BE49-F238E27FC236}">
                <a16:creationId xmlns:a16="http://schemas.microsoft.com/office/drawing/2014/main" id="{64EE4C7C-05FA-44C8-A4C1-EE2BC6D9384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705574" y="3497109"/>
            <a:ext cx="577921" cy="57792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2D17B7C-0C31-4198-9F59-B4A66C6A40B0}"/>
              </a:ext>
            </a:extLst>
          </p:cNvPr>
          <p:cNvSpPr txBox="1"/>
          <p:nvPr/>
        </p:nvSpPr>
        <p:spPr>
          <a:xfrm>
            <a:off x="1589444" y="3195451"/>
            <a:ext cx="2694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tries to access app</a:t>
            </a:r>
          </a:p>
        </p:txBody>
      </p:sp>
      <p:pic>
        <p:nvPicPr>
          <p:cNvPr id="32" name="Graphic 31" descr="Badge">
            <a:extLst>
              <a:ext uri="{FF2B5EF4-FFF2-40B4-BE49-F238E27FC236}">
                <a16:creationId xmlns:a16="http://schemas.microsoft.com/office/drawing/2014/main" id="{A3662124-C050-4FFD-905A-C12FD1D0D61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53506" y="4810980"/>
            <a:ext cx="577921" cy="57792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774408C-D031-49D7-BDC7-51B766A84A31}"/>
              </a:ext>
            </a:extLst>
          </p:cNvPr>
          <p:cNvSpPr txBox="1"/>
          <p:nvPr/>
        </p:nvSpPr>
        <p:spPr>
          <a:xfrm>
            <a:off x="3236713" y="4986057"/>
            <a:ext cx="3628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redirect to Azure AD for sign in</a:t>
            </a:r>
          </a:p>
        </p:txBody>
      </p:sp>
      <p:pic>
        <p:nvPicPr>
          <p:cNvPr id="42" name="Graphic 41" descr="Badge 3">
            <a:extLst>
              <a:ext uri="{FF2B5EF4-FFF2-40B4-BE49-F238E27FC236}">
                <a16:creationId xmlns:a16="http://schemas.microsoft.com/office/drawing/2014/main" id="{709BF5E2-5D63-4092-8F1D-0C072497F5C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099531" y="4435396"/>
            <a:ext cx="562665" cy="56266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7745D6C-33F6-4440-99C0-F409B5972046}"/>
              </a:ext>
            </a:extLst>
          </p:cNvPr>
          <p:cNvSpPr txBox="1"/>
          <p:nvPr/>
        </p:nvSpPr>
        <p:spPr>
          <a:xfrm>
            <a:off x="4578624" y="4559124"/>
            <a:ext cx="315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Challenge for Kerberos ticket</a:t>
            </a:r>
          </a:p>
        </p:txBody>
      </p:sp>
      <p:pic>
        <p:nvPicPr>
          <p:cNvPr id="48" name="Graphic 47" descr="Badge 4">
            <a:extLst>
              <a:ext uri="{FF2B5EF4-FFF2-40B4-BE49-F238E27FC236}">
                <a16:creationId xmlns:a16="http://schemas.microsoft.com/office/drawing/2014/main" id="{1366EF9F-00F8-443D-AB61-5D5E1C5AC4C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718375" y="6058871"/>
            <a:ext cx="585705" cy="585705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AD24094E-116E-4930-B6D1-6D11104B33EC}"/>
              </a:ext>
            </a:extLst>
          </p:cNvPr>
          <p:cNvSpPr txBox="1"/>
          <p:nvPr/>
        </p:nvSpPr>
        <p:spPr>
          <a:xfrm>
            <a:off x="6165919" y="3960628"/>
            <a:ext cx="2694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browser forwards ticket to Azure AD</a:t>
            </a:r>
          </a:p>
        </p:txBody>
      </p:sp>
      <p:pic>
        <p:nvPicPr>
          <p:cNvPr id="57" name="Graphic 56" descr="Badge 5">
            <a:extLst>
              <a:ext uri="{FF2B5EF4-FFF2-40B4-BE49-F238E27FC236}">
                <a16:creationId xmlns:a16="http://schemas.microsoft.com/office/drawing/2014/main" id="{496C7BD3-29E7-426B-AE26-CF6F357CAA5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731711" y="3994309"/>
            <a:ext cx="534799" cy="534799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19633322-FB37-49CF-9E82-D1F39C2AD47D}"/>
              </a:ext>
            </a:extLst>
          </p:cNvPr>
          <p:cNvSpPr txBox="1"/>
          <p:nvPr/>
        </p:nvSpPr>
        <p:spPr>
          <a:xfrm>
            <a:off x="7577817" y="3382124"/>
            <a:ext cx="2694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AD Complete Sign in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1841639-CADF-49A8-84F8-67A3C528FD4C}"/>
              </a:ext>
            </a:extLst>
          </p:cNvPr>
          <p:cNvSpPr txBox="1"/>
          <p:nvPr/>
        </p:nvSpPr>
        <p:spPr>
          <a:xfrm rot="20124173">
            <a:off x="8972521" y="5226632"/>
            <a:ext cx="3159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Kerberos ticket from AD &amp; AD Return Ticket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4A8E497-09DD-4CFC-A0CB-EAFB82701DDE}"/>
              </a:ext>
            </a:extLst>
          </p:cNvPr>
          <p:cNvCxnSpPr/>
          <p:nvPr/>
        </p:nvCxnSpPr>
        <p:spPr>
          <a:xfrm flipV="1">
            <a:off x="9014307" y="4559124"/>
            <a:ext cx="2192409" cy="1064334"/>
          </a:xfrm>
          <a:prstGeom prst="straightConnector1">
            <a:avLst/>
          </a:prstGeom>
          <a:ln w="28575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Graphic 67" descr="Badge 6">
            <a:extLst>
              <a:ext uri="{FF2B5EF4-FFF2-40B4-BE49-F238E27FC236}">
                <a16:creationId xmlns:a16="http://schemas.microsoft.com/office/drawing/2014/main" id="{430EEEC9-AFC4-4847-9E56-79FF1521E51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063392" y="3298427"/>
            <a:ext cx="554929" cy="554929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E1989DB-B4E7-4B18-B1C1-5D6573FB0BAC}"/>
              </a:ext>
            </a:extLst>
          </p:cNvPr>
          <p:cNvCxnSpPr>
            <a:cxnSpLocks/>
          </p:cNvCxnSpPr>
          <p:nvPr/>
        </p:nvCxnSpPr>
        <p:spPr>
          <a:xfrm flipV="1">
            <a:off x="2362450" y="2732926"/>
            <a:ext cx="2283260" cy="2660310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FB00D37-A0A9-40DE-A74F-8291F408CD3C}"/>
              </a:ext>
            </a:extLst>
          </p:cNvPr>
          <p:cNvCxnSpPr>
            <a:cxnSpLocks/>
          </p:cNvCxnSpPr>
          <p:nvPr/>
        </p:nvCxnSpPr>
        <p:spPr>
          <a:xfrm flipV="1">
            <a:off x="3316952" y="2751951"/>
            <a:ext cx="2283260" cy="2660310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94B75B1-28F2-40AE-B219-31A33BFBA3DA}"/>
              </a:ext>
            </a:extLst>
          </p:cNvPr>
          <p:cNvCxnSpPr>
            <a:cxnSpLocks/>
          </p:cNvCxnSpPr>
          <p:nvPr/>
        </p:nvCxnSpPr>
        <p:spPr>
          <a:xfrm flipV="1">
            <a:off x="4600285" y="2751951"/>
            <a:ext cx="2283260" cy="2660310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DE50D44-16CC-49AA-B1B2-9A248F22ED49}"/>
              </a:ext>
            </a:extLst>
          </p:cNvPr>
          <p:cNvCxnSpPr>
            <a:cxnSpLocks/>
          </p:cNvCxnSpPr>
          <p:nvPr/>
        </p:nvCxnSpPr>
        <p:spPr>
          <a:xfrm flipV="1">
            <a:off x="5458886" y="2719080"/>
            <a:ext cx="2283260" cy="2660310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2153CE3-3802-4DE0-BE42-AA2A67B5C635}"/>
              </a:ext>
            </a:extLst>
          </p:cNvPr>
          <p:cNvSpPr txBox="1"/>
          <p:nvPr/>
        </p:nvSpPr>
        <p:spPr>
          <a:xfrm>
            <a:off x="10980627" y="2839516"/>
            <a:ext cx="1732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Domain Controller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E8AD6C1-B05D-43DF-8003-15FE48F3390C}"/>
              </a:ext>
            </a:extLst>
          </p:cNvPr>
          <p:cNvSpPr txBox="1"/>
          <p:nvPr/>
        </p:nvSpPr>
        <p:spPr>
          <a:xfrm>
            <a:off x="519922" y="1721259"/>
            <a:ext cx="1732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Exchange Online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34A8FAB-439C-48E5-B316-265DF0AFF17F}"/>
              </a:ext>
            </a:extLst>
          </p:cNvPr>
          <p:cNvSpPr txBox="1"/>
          <p:nvPr/>
        </p:nvSpPr>
        <p:spPr>
          <a:xfrm>
            <a:off x="6266510" y="1659329"/>
            <a:ext cx="1732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Microsoft Azure Active Directory</a:t>
            </a:r>
          </a:p>
        </p:txBody>
      </p:sp>
    </p:spTree>
    <p:extLst>
      <p:ext uri="{BB962C8B-B14F-4D97-AF65-F5344CB8AC3E}">
        <p14:creationId xmlns:p14="http://schemas.microsoft.com/office/powerpoint/2010/main" val="671848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D48316-0FE3-4F82-BAC9-0B3DBC458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Domain Controller </a:t>
            </a:r>
          </a:p>
          <a:p>
            <a:pPr lvl="1"/>
            <a:r>
              <a:rPr lang="en-IN" dirty="0">
                <a:solidFill>
                  <a:schemeClr val="tx1"/>
                </a:solidFill>
              </a:rPr>
              <a:t> Domain Name: cloud-</a:t>
            </a:r>
            <a:r>
              <a:rPr lang="en-IN" dirty="0" err="1">
                <a:solidFill>
                  <a:schemeClr val="tx1"/>
                </a:solidFill>
              </a:rPr>
              <a:t>labs.online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AD Connect Server</a:t>
            </a:r>
          </a:p>
          <a:p>
            <a:pPr lvl="1"/>
            <a:r>
              <a:rPr lang="en-IN" dirty="0">
                <a:solidFill>
                  <a:schemeClr val="tx1"/>
                </a:solidFill>
              </a:rPr>
              <a:t>Install in same DC Server (Not Recommended)</a:t>
            </a:r>
          </a:p>
          <a:p>
            <a:r>
              <a:rPr lang="en-IN" dirty="0">
                <a:solidFill>
                  <a:schemeClr val="tx1"/>
                </a:solidFill>
              </a:rPr>
              <a:t>Azure AD Tenant</a:t>
            </a:r>
          </a:p>
          <a:p>
            <a:pPr lvl="1"/>
            <a:r>
              <a:rPr lang="en-IN" dirty="0">
                <a:solidFill>
                  <a:schemeClr val="tx1"/>
                </a:solidFill>
              </a:rPr>
              <a:t>Tenant Name: m365prouideon</a:t>
            </a:r>
          </a:p>
          <a:p>
            <a:pPr lvl="1"/>
            <a:r>
              <a:rPr lang="en-IN" dirty="0">
                <a:solidFill>
                  <a:schemeClr val="tx1"/>
                </a:solidFill>
              </a:rPr>
              <a:t>Custom Domain: cloud-</a:t>
            </a:r>
            <a:r>
              <a:rPr lang="en-IN" dirty="0" err="1">
                <a:solidFill>
                  <a:schemeClr val="tx1"/>
                </a:solidFill>
              </a:rPr>
              <a:t>labs.online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Client Device</a:t>
            </a:r>
          </a:p>
          <a:p>
            <a:pPr lvl="1"/>
            <a:r>
              <a:rPr lang="en-IN" dirty="0">
                <a:solidFill>
                  <a:schemeClr val="tx1"/>
                </a:solidFill>
              </a:rPr>
              <a:t>Windows 10 Device.</a:t>
            </a:r>
          </a:p>
          <a:p>
            <a:pPr lvl="1"/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D7594B-BF20-48A5-ACB4-F095925AF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C0BE1F-D109-43BB-8E62-7AE27BEA6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/>
              <a:t>Copyright © 2017 IaaS Academy and R&amp;D Cloud Technologies. All rights reserved.</a:t>
            </a:r>
            <a:br>
              <a:rPr lang="en-US" altLang="en-US"/>
            </a:br>
            <a:r>
              <a:rPr lang="en-US" altLang="en-US"/>
              <a:t>IaaS Academy is an R&amp;D Cloud Technologies Solution</a:t>
            </a: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FBD6930-6843-4376-9C4C-7EBF47301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 – LAB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6566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Next Video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167951" y="5786235"/>
            <a:ext cx="11579289" cy="963173"/>
          </a:xfrm>
        </p:spPr>
        <p:txBody>
          <a:bodyPr>
            <a:normAutofit/>
          </a:bodyPr>
          <a:lstStyle/>
          <a:p>
            <a:pPr marL="457200" lvl="1" indent="0" algn="ctr" fontAlgn="base">
              <a:buNone/>
            </a:pPr>
            <a:r>
              <a:rPr lang="en-IN" sz="6000" dirty="0">
                <a:solidFill>
                  <a:schemeClr val="bg1"/>
                </a:solidFill>
              </a:rPr>
              <a:t>Pass-through Authentication</a:t>
            </a:r>
            <a:endParaRPr lang="en-GB" sz="6000" dirty="0">
              <a:solidFill>
                <a:schemeClr val="bg1"/>
              </a:solidFill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6509615C-49C9-4138-AAA0-9C095B3C57AF}"/>
              </a:ext>
            </a:extLst>
          </p:cNvPr>
          <p:cNvSpPr txBox="1">
            <a:spLocks/>
          </p:cNvSpPr>
          <p:nvPr/>
        </p:nvSpPr>
        <p:spPr>
          <a:xfrm>
            <a:off x="4546601" y="1287684"/>
            <a:ext cx="7200639" cy="2141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Implement Seamless Single Sign-on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2212F218-6CA8-466D-908A-FC1D2627757A}"/>
              </a:ext>
            </a:extLst>
          </p:cNvPr>
          <p:cNvSpPr txBox="1">
            <a:spLocks/>
          </p:cNvSpPr>
          <p:nvPr/>
        </p:nvSpPr>
        <p:spPr>
          <a:xfrm>
            <a:off x="954680" y="1848304"/>
            <a:ext cx="3726502" cy="964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047C97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r>
              <a:rPr lang="en-GB" dirty="0"/>
              <a:t>Summary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2AA9BF-C9F8-400F-9082-702185294D3A}"/>
              </a:ext>
            </a:extLst>
          </p:cNvPr>
          <p:cNvCxnSpPr>
            <a:cxnSpLocks/>
          </p:cNvCxnSpPr>
          <p:nvPr/>
        </p:nvCxnSpPr>
        <p:spPr>
          <a:xfrm flipV="1">
            <a:off x="1023582" y="3971499"/>
            <a:ext cx="10167582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111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2588</TotalTime>
  <Words>361</Words>
  <Application>Microsoft Office PowerPoint</Application>
  <PresentationFormat>Widescreen</PresentationFormat>
  <Paragraphs>57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Open Sans bold</vt:lpstr>
      <vt:lpstr>Open Sans Semibold</vt:lpstr>
      <vt:lpstr>Office Theme</vt:lpstr>
      <vt:lpstr>Seamless Single Sign-on</vt:lpstr>
      <vt:lpstr>Topics</vt:lpstr>
      <vt:lpstr>Azure AD Seamless SSO</vt:lpstr>
      <vt:lpstr>Enable Seamless SSO from Azure AD Connect</vt:lpstr>
      <vt:lpstr>How it Works ?</vt:lpstr>
      <vt:lpstr>DEMO – LAB </vt:lpstr>
      <vt:lpstr>Next 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Niyas</dc:creator>
  <cp:lastModifiedBy>itpro guide</cp:lastModifiedBy>
  <cp:revision>4</cp:revision>
  <dcterms:created xsi:type="dcterms:W3CDTF">2017-03-27T12:26:01Z</dcterms:created>
  <dcterms:modified xsi:type="dcterms:W3CDTF">2020-07-04T01:58:31Z</dcterms:modified>
</cp:coreProperties>
</file>