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1" r:id="rId2"/>
    <p:sldId id="352" r:id="rId3"/>
    <p:sldId id="364" r:id="rId4"/>
    <p:sldId id="365" r:id="rId5"/>
    <p:sldId id="366" r:id="rId6"/>
    <p:sldId id="371" r:id="rId7"/>
    <p:sldId id="374" r:id="rId8"/>
    <p:sldId id="375" r:id="rId9"/>
    <p:sldId id="376" r:id="rId10"/>
    <p:sldId id="378" r:id="rId11"/>
    <p:sldId id="377" r:id="rId12"/>
    <p:sldId id="367" r:id="rId13"/>
    <p:sldId id="370" r:id="rId14"/>
    <p:sldId id="369" r:id="rId15"/>
    <p:sldId id="3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81BB4-626D-4FDF-A0E4-6E2F0EB9A501}" v="11" dt="2020-06-17T13:56:02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21T12:27:26.058" v="2008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1781BB4-626D-4FDF-A0E4-6E2F0EB9A501}" dt="2020-06-21T12:27:26.058" v="2008" actId="20577"/>
        <pc:sldMkLst>
          <pc:docMk/>
          <pc:sldMk cId="548111238" sldId="340"/>
        </pc:sldMkLst>
        <pc:spChg chg="mod">
          <ac:chgData name="itpro guide" userId="1535074a45cce87e" providerId="LiveId" clId="{71781BB4-626D-4FDF-A0E4-6E2F0EB9A501}" dt="2020-06-21T12:27:26.058" v="2008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Importance planning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Plan a  Microsoft 365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CF13A1-F250-46F4-A75C-4322F963EE11}"/>
              </a:ext>
            </a:extLst>
          </p:cNvPr>
          <p:cNvSpPr/>
          <p:nvPr/>
        </p:nvSpPr>
        <p:spPr>
          <a:xfrm>
            <a:off x="7154176" y="1899846"/>
            <a:ext cx="4702629" cy="3170469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B3A193-FAC0-46E6-BC5F-95A7DD85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CEAB1-6839-45C3-B116-BAE514E0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Plan your Identities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D3C4306-5591-498A-97B8-632FDE8B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262" y="1438823"/>
            <a:ext cx="469900" cy="46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6719B-7A8D-4DC3-A899-3F0844926A23}"/>
              </a:ext>
            </a:extLst>
          </p:cNvPr>
          <p:cNvSpPr txBox="1"/>
          <p:nvPr/>
        </p:nvSpPr>
        <p:spPr>
          <a:xfrm>
            <a:off x="1484212" y="1600946"/>
            <a:ext cx="206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Corporate data center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B10CE-4B2F-4EBA-B29E-951D1786A328}"/>
              </a:ext>
            </a:extLst>
          </p:cNvPr>
          <p:cNvSpPr/>
          <p:nvPr/>
        </p:nvSpPr>
        <p:spPr>
          <a:xfrm>
            <a:off x="1338586" y="1908723"/>
            <a:ext cx="3829235" cy="3170468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E70E8E-A4FE-4C6E-A1E0-8462B9258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67" y="3655689"/>
            <a:ext cx="952500" cy="1400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33921D-5C72-43CE-B4FE-2C4AE849A91E}"/>
              </a:ext>
            </a:extLst>
          </p:cNvPr>
          <p:cNvSpPr txBox="1"/>
          <p:nvPr/>
        </p:nvSpPr>
        <p:spPr>
          <a:xfrm>
            <a:off x="2039317" y="4629189"/>
            <a:ext cx="206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Active Directory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BF978-D67F-4142-B960-C13D5B9E6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69" y="3098034"/>
            <a:ext cx="661305" cy="663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A7DD96-498D-46AC-B2C3-307F0B5B1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819" y="2238306"/>
            <a:ext cx="3403416" cy="2234215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598F95-7778-4DF7-9493-084BF395C83A}"/>
              </a:ext>
            </a:extLst>
          </p:cNvPr>
          <p:cNvCxnSpPr>
            <a:stCxn id="16" idx="3"/>
          </p:cNvCxnSpPr>
          <p:nvPr/>
        </p:nvCxnSpPr>
        <p:spPr>
          <a:xfrm>
            <a:off x="3877574" y="3429683"/>
            <a:ext cx="4449681" cy="397759"/>
          </a:xfrm>
          <a:prstGeom prst="bentConnector3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8D6C1E-7F79-4418-9326-F2545ED708F4}"/>
              </a:ext>
            </a:extLst>
          </p:cNvPr>
          <p:cNvSpPr txBox="1"/>
          <p:nvPr/>
        </p:nvSpPr>
        <p:spPr>
          <a:xfrm>
            <a:off x="6954336" y="1579040"/>
            <a:ext cx="206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Microsoft 365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998FDE-F616-4E4E-A773-765D6FFC9497}"/>
              </a:ext>
            </a:extLst>
          </p:cNvPr>
          <p:cNvSpPr/>
          <p:nvPr/>
        </p:nvSpPr>
        <p:spPr>
          <a:xfrm>
            <a:off x="1249262" y="5186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Users need to remember multiple passwords, one to access local workloads and another for Microsoft 365 applications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D682E0-EB60-45F9-B62E-65396809E9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9322" y="3458786"/>
            <a:ext cx="1137551" cy="683652"/>
          </a:xfrm>
          <a:prstGeom prst="bent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7446851-846B-4028-AD39-73414D6E3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176" y="5130800"/>
            <a:ext cx="1533525" cy="1590675"/>
          </a:xfrm>
          <a:prstGeom prst="rect">
            <a:avLst/>
          </a:prstGeom>
        </p:spPr>
      </p:pic>
      <p:pic>
        <p:nvPicPr>
          <p:cNvPr id="2" name="Graphic 49">
            <a:extLst>
              <a:ext uri="{FF2B5EF4-FFF2-40B4-BE49-F238E27FC236}">
                <a16:creationId xmlns:a16="http://schemas.microsoft.com/office/drawing/2014/main" id="{454D876E-68B5-417B-86B0-FB0FCCE76C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5034" y="2303962"/>
            <a:ext cx="398832" cy="398832"/>
          </a:xfrm>
          <a:prstGeom prst="rect">
            <a:avLst/>
          </a:prstGeom>
        </p:spPr>
      </p:pic>
      <p:pic>
        <p:nvPicPr>
          <p:cNvPr id="6" name="Graphic 49">
            <a:extLst>
              <a:ext uri="{FF2B5EF4-FFF2-40B4-BE49-F238E27FC236}">
                <a16:creationId xmlns:a16="http://schemas.microsoft.com/office/drawing/2014/main" id="{88ABF0D2-ADE9-48D5-8778-497848D2B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3067" y="2303962"/>
            <a:ext cx="398832" cy="39883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47C2AF-6491-4047-B56B-E5E94FE2F0BA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1330513" y="3134765"/>
            <a:ext cx="1101383" cy="237442"/>
          </a:xfrm>
          <a:prstGeom prst="bent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1A58DD-B5A7-4B5C-8E81-C58D146D15C2}"/>
              </a:ext>
            </a:extLst>
          </p:cNvPr>
          <p:cNvCxnSpPr/>
          <p:nvPr/>
        </p:nvCxnSpPr>
        <p:spPr>
          <a:xfrm flipV="1">
            <a:off x="8822501" y="3218750"/>
            <a:ext cx="332117" cy="326563"/>
          </a:xfrm>
          <a:prstGeom prst="bentConnector3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8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368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Azure AD Connect: Accounts and permissions | Microsoft Docs">
            <a:extLst>
              <a:ext uri="{FF2B5EF4-FFF2-40B4-BE49-F238E27FC236}">
                <a16:creationId xmlns:a16="http://schemas.microsoft.com/office/drawing/2014/main" id="{03912D84-D43F-4E74-BC04-E11EF20823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1" r="1" b="21929"/>
          <a:stretch/>
        </p:blipFill>
        <p:spPr bwMode="auto">
          <a:xfrm>
            <a:off x="243840" y="321692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Azure AD Connect: Accounts and permissions | Microsoft Docs">
            <a:extLst>
              <a:ext uri="{FF2B5EF4-FFF2-40B4-BE49-F238E27FC236}">
                <a16:creationId xmlns:a16="http://schemas.microsoft.com/office/drawing/2014/main" id="{6A8D0CBE-4696-46C5-96EF-57C56B8715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Azure AD Connect: Accounts and permissions | Microsoft Docs">
            <a:extLst>
              <a:ext uri="{FF2B5EF4-FFF2-40B4-BE49-F238E27FC236}">
                <a16:creationId xmlns:a16="http://schemas.microsoft.com/office/drawing/2014/main" id="{33051974-B3E7-4E12-A1D8-D6BE3B681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E9E4D-659E-42DE-A2B3-6DC698E5A481}"/>
              </a:ext>
            </a:extLst>
          </p:cNvPr>
          <p:cNvSpPr/>
          <p:nvPr/>
        </p:nvSpPr>
        <p:spPr>
          <a:xfrm>
            <a:off x="2805404" y="5132759"/>
            <a:ext cx="6490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Hybrid Identity, create a copy of local identity in Azure AD for cloud Applications authentication.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E624B-7E1C-40C2-A379-ECCA3A85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cell phone screen with text&#10;&#10;Description automatically generated">
            <a:extLst>
              <a:ext uri="{FF2B5EF4-FFF2-40B4-BE49-F238E27FC236}">
                <a16:creationId xmlns:a16="http://schemas.microsoft.com/office/drawing/2014/main" id="{9C83A004-5330-488C-AF12-D65757D7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69" y="2639698"/>
            <a:ext cx="5182260" cy="371665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1B761-7801-4101-9031-FE526F02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1"/>
                </a:solidFill>
              </a:rPr>
              <a:t>Username and Password combination</a:t>
            </a:r>
          </a:p>
          <a:p>
            <a:r>
              <a:rPr lang="en-IN" sz="3600" dirty="0">
                <a:solidFill>
                  <a:schemeClr val="tx1"/>
                </a:solidFill>
              </a:rPr>
              <a:t>Certificate based Authentication</a:t>
            </a:r>
          </a:p>
          <a:p>
            <a:r>
              <a:rPr lang="en-IN" sz="3600" dirty="0">
                <a:solidFill>
                  <a:schemeClr val="tx1"/>
                </a:solidFill>
              </a:rPr>
              <a:t>Multifactor authentication </a:t>
            </a:r>
          </a:p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B3A193-FAC0-46E6-BC5F-95A7DD85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CEAB1-6839-45C3-B116-BAE514E0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Client Device and Cloud Authentication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14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1B761-7801-4101-9031-FE526F02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56" y="1782187"/>
            <a:ext cx="10196209" cy="4756725"/>
          </a:xfrm>
        </p:spPr>
        <p:txBody>
          <a:bodyPr/>
          <a:lstStyle/>
          <a:p>
            <a:r>
              <a:rPr lang="en-IN" sz="3600" dirty="0">
                <a:solidFill>
                  <a:schemeClr val="tx1"/>
                </a:solidFill>
              </a:rPr>
              <a:t>Identify Global Administrators</a:t>
            </a:r>
          </a:p>
          <a:p>
            <a:r>
              <a:rPr lang="en-IN" sz="3600" dirty="0">
                <a:solidFill>
                  <a:schemeClr val="tx1"/>
                </a:solidFill>
              </a:rPr>
              <a:t>Exchange Server Administrator</a:t>
            </a:r>
          </a:p>
          <a:p>
            <a:r>
              <a:rPr lang="en-IN" sz="3600" dirty="0">
                <a:solidFill>
                  <a:schemeClr val="tx1"/>
                </a:solidFill>
              </a:rPr>
              <a:t>SharePoint Administrator</a:t>
            </a:r>
          </a:p>
          <a:p>
            <a:r>
              <a:rPr lang="en-IN" sz="3600" dirty="0">
                <a:solidFill>
                  <a:schemeClr val="tx1"/>
                </a:solidFill>
              </a:rPr>
              <a:t>Multiple Administrators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B3A193-FAC0-46E6-BC5F-95A7DD85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CEAB1-6839-45C3-B116-BAE514E0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Tenancy Management Consideration</a:t>
            </a:r>
            <a:endParaRPr lang="en-GB" dirty="0"/>
          </a:p>
        </p:txBody>
      </p:sp>
      <p:pic>
        <p:nvPicPr>
          <p:cNvPr id="6" name="Picture 5" descr="A picture containing person, man, preparing, woman&#10;&#10;Description automatically generated">
            <a:extLst>
              <a:ext uri="{FF2B5EF4-FFF2-40B4-BE49-F238E27FC236}">
                <a16:creationId xmlns:a16="http://schemas.microsoft.com/office/drawing/2014/main" id="{DB831F9E-5BA8-409D-9746-C67BF7C7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73" y="3116390"/>
            <a:ext cx="4772471" cy="31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2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8907DE-2764-42C7-B847-97EDAF5F0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49" y="1541131"/>
            <a:ext cx="10182705" cy="133972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Identity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Filter Users to be Migrated to Azure 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6A75BB-3E59-467E-AA17-BA9820E0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28BE1-15A9-4E31-81CE-05AA11D5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Migration Consideration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9F5F710-A339-4BE2-92E9-EA3116B6FCFC}"/>
              </a:ext>
            </a:extLst>
          </p:cNvPr>
          <p:cNvSpPr txBox="1">
            <a:spLocks/>
          </p:cNvSpPr>
          <p:nvPr/>
        </p:nvSpPr>
        <p:spPr>
          <a:xfrm>
            <a:off x="1533640" y="4428275"/>
            <a:ext cx="8093121" cy="1777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Software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Software compatibility with new cloud apps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518D2D5-C917-4C4C-AB65-BE0B67E1FB6A}"/>
              </a:ext>
            </a:extLst>
          </p:cNvPr>
          <p:cNvSpPr txBox="1">
            <a:spLocks/>
          </p:cNvSpPr>
          <p:nvPr/>
        </p:nvSpPr>
        <p:spPr>
          <a:xfrm>
            <a:off x="1533640" y="3062406"/>
            <a:ext cx="8093121" cy="1777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Identify the data need to migrated to Azure</a:t>
            </a:r>
          </a:p>
        </p:txBody>
      </p:sp>
    </p:spTree>
    <p:extLst>
      <p:ext uri="{BB962C8B-B14F-4D97-AF65-F5344CB8AC3E}">
        <p14:creationId xmlns:p14="http://schemas.microsoft.com/office/powerpoint/2010/main" val="180443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Next Video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>
                <a:solidFill>
                  <a:schemeClr val="bg1"/>
                </a:solidFill>
              </a:rPr>
              <a:t>Microsoft </a:t>
            </a:r>
            <a:r>
              <a:rPr lang="en-IN" sz="14400" dirty="0">
                <a:solidFill>
                  <a:schemeClr val="bg1"/>
                </a:solidFill>
              </a:rPr>
              <a:t>Tenant </a:t>
            </a:r>
            <a:r>
              <a:rPr lang="en-IN" sz="14400">
                <a:solidFill>
                  <a:schemeClr val="bg1"/>
                </a:solidFill>
              </a:rPr>
              <a:t>&amp; Subscription</a:t>
            </a:r>
            <a:endParaRPr lang="en-GB" sz="1440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5185676" y="546559"/>
            <a:ext cx="6174474" cy="3568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Deployment Options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Subscription &amp; License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Network Connectivity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Identity &amp; Authentication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Tenant Management consideration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Migration Consideration</a:t>
            </a:r>
          </a:p>
          <a:p>
            <a:pPr>
              <a:lnSpc>
                <a:spcPct val="100000"/>
              </a:lnSpc>
            </a:pP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a Microsoft 365 Deployment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687395" y="1888995"/>
            <a:ext cx="94662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Deployment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Subscription &amp; License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Network Connectivity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Identity &amp;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Tenant Management consideration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Identify Migration Consideration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8C7D4-52C9-415E-B232-CEE3952C9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15" y="1547064"/>
            <a:ext cx="4935690" cy="35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6FFF-E9E0-47F8-8D86-5A1E6E82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Fast Track</a:t>
            </a:r>
          </a:p>
          <a:p>
            <a:pPr lvl="1"/>
            <a:r>
              <a:rPr lang="en-IN">
                <a:solidFill>
                  <a:schemeClr val="tx1"/>
                </a:solidFill>
              </a:rPr>
              <a:t>Getting help from Microsoft to deploy M365</a:t>
            </a:r>
          </a:p>
          <a:p>
            <a:pPr lvl="1"/>
            <a:endParaRPr lang="en-IN">
              <a:solidFill>
                <a:schemeClr val="tx1"/>
              </a:solidFill>
            </a:endParaRPr>
          </a:p>
          <a:p>
            <a:r>
              <a:rPr lang="en-IN">
                <a:solidFill>
                  <a:schemeClr val="tx1"/>
                </a:solidFill>
              </a:rPr>
              <a:t>Microsoft Partner</a:t>
            </a:r>
            <a:endParaRPr lang="en-GB">
              <a:solidFill>
                <a:schemeClr val="tx1"/>
              </a:solidFill>
            </a:endParaRPr>
          </a:p>
          <a:p>
            <a:pPr lvl="1"/>
            <a:r>
              <a:rPr lang="en-IN">
                <a:solidFill>
                  <a:schemeClr val="tx1"/>
                </a:solidFill>
              </a:rPr>
              <a:t>Getting Help from Microsoft partners</a:t>
            </a:r>
          </a:p>
          <a:p>
            <a:pPr lvl="1"/>
            <a:endParaRPr lang="en-IN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Self deployment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Responsible to Plan and Deploy office 365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Deployment Options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0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6FFF-E9E0-47F8-8D86-5A1E6E82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M365 is a SaaS based cloud offering</a:t>
            </a:r>
          </a:p>
          <a:p>
            <a:r>
              <a:rPr lang="en-IN">
                <a:solidFill>
                  <a:schemeClr val="tx1"/>
                </a:solidFill>
              </a:rPr>
              <a:t>Charge you per user per month</a:t>
            </a:r>
          </a:p>
          <a:p>
            <a:r>
              <a:rPr lang="en-IN">
                <a:solidFill>
                  <a:schemeClr val="tx1"/>
                </a:solidFill>
              </a:rPr>
              <a:t>One month trial subscription available for M365</a:t>
            </a:r>
          </a:p>
          <a:p>
            <a:r>
              <a:rPr lang="en-IN">
                <a:solidFill>
                  <a:schemeClr val="tx1"/>
                </a:solidFill>
              </a:rPr>
              <a:t>Users get access to cloud app based up on the license  </a:t>
            </a:r>
          </a:p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Subscription &amp; License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19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1B761-7801-4101-9031-FE526F02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M365 Cloud Apps are delivered over Internet</a:t>
            </a:r>
          </a:p>
          <a:p>
            <a:r>
              <a:rPr lang="en-IN">
                <a:solidFill>
                  <a:schemeClr val="tx1"/>
                </a:solidFill>
              </a:rPr>
              <a:t>Security, Performance &amp; Reliability depends upon the quality of internet connection.</a:t>
            </a:r>
          </a:p>
          <a:p>
            <a:r>
              <a:rPr lang="en-IN">
                <a:solidFill>
                  <a:schemeClr val="tx1"/>
                </a:solidFill>
              </a:rPr>
              <a:t>Network evaluation need to performed</a:t>
            </a:r>
          </a:p>
          <a:p>
            <a:pPr lvl="1"/>
            <a:r>
              <a:rPr lang="en-IN">
                <a:solidFill>
                  <a:schemeClr val="tx1"/>
                </a:solidFill>
              </a:rPr>
              <a:t>No of Users</a:t>
            </a:r>
          </a:p>
          <a:p>
            <a:pPr lvl="1"/>
            <a:r>
              <a:rPr lang="en-IN">
                <a:solidFill>
                  <a:schemeClr val="tx1"/>
                </a:solidFill>
              </a:rPr>
              <a:t>Applications bandwidth requirement</a:t>
            </a:r>
          </a:p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B3A193-FAC0-46E6-BC5F-95A7DD85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CEAB1-6839-45C3-B116-BAE514E0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Network Connectivity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89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CF13A1-F250-46F4-A75C-4322F963EE11}"/>
              </a:ext>
            </a:extLst>
          </p:cNvPr>
          <p:cNvSpPr/>
          <p:nvPr/>
        </p:nvSpPr>
        <p:spPr>
          <a:xfrm>
            <a:off x="7154176" y="1899846"/>
            <a:ext cx="4702629" cy="3170469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B3A193-FAC0-46E6-BC5F-95A7DD85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CEAB1-6839-45C3-B116-BAE514E0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Plan your Identities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D3C4306-5591-498A-97B8-632FDE8B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262" y="1438823"/>
            <a:ext cx="469900" cy="46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6719B-7A8D-4DC3-A899-3F0844926A23}"/>
              </a:ext>
            </a:extLst>
          </p:cNvPr>
          <p:cNvSpPr txBox="1"/>
          <p:nvPr/>
        </p:nvSpPr>
        <p:spPr>
          <a:xfrm>
            <a:off x="1484212" y="1600946"/>
            <a:ext cx="206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Corporate data center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B10CE-4B2F-4EBA-B29E-951D1786A328}"/>
              </a:ext>
            </a:extLst>
          </p:cNvPr>
          <p:cNvSpPr/>
          <p:nvPr/>
        </p:nvSpPr>
        <p:spPr>
          <a:xfrm>
            <a:off x="1338586" y="1908723"/>
            <a:ext cx="3829235" cy="3170468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E70E8E-A4FE-4C6E-A1E0-8462B9258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67" y="3655689"/>
            <a:ext cx="952500" cy="1400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33921D-5C72-43CE-B4FE-2C4AE849A91E}"/>
              </a:ext>
            </a:extLst>
          </p:cNvPr>
          <p:cNvSpPr txBox="1"/>
          <p:nvPr/>
        </p:nvSpPr>
        <p:spPr>
          <a:xfrm>
            <a:off x="2039317" y="4629189"/>
            <a:ext cx="206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Active Directory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BF978-D67F-4142-B960-C13D5B9E6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69" y="3098034"/>
            <a:ext cx="661305" cy="663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A7DD96-498D-46AC-B2C3-307F0B5B1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819" y="2238306"/>
            <a:ext cx="3403416" cy="2234215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598F95-7778-4DF7-9493-084BF395C83A}"/>
              </a:ext>
            </a:extLst>
          </p:cNvPr>
          <p:cNvCxnSpPr>
            <a:stCxn id="16" idx="3"/>
          </p:cNvCxnSpPr>
          <p:nvPr/>
        </p:nvCxnSpPr>
        <p:spPr>
          <a:xfrm>
            <a:off x="3877574" y="3429683"/>
            <a:ext cx="4449681" cy="397759"/>
          </a:xfrm>
          <a:prstGeom prst="bentConnector3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8D6C1E-7F79-4418-9326-F2545ED708F4}"/>
              </a:ext>
            </a:extLst>
          </p:cNvPr>
          <p:cNvSpPr txBox="1"/>
          <p:nvPr/>
        </p:nvSpPr>
        <p:spPr>
          <a:xfrm>
            <a:off x="6954336" y="1579040"/>
            <a:ext cx="206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Microsoft 365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998FDE-F616-4E4E-A773-765D6FFC9497}"/>
              </a:ext>
            </a:extLst>
          </p:cNvPr>
          <p:cNvSpPr/>
          <p:nvPr/>
        </p:nvSpPr>
        <p:spPr>
          <a:xfrm>
            <a:off x="1249262" y="5186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Users authenticate to Office 365 cloud Apps (Example: Exchange Online) via Azure AD.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D682E0-EB60-45F9-B62E-65396809E9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9322" y="3458786"/>
            <a:ext cx="1137551" cy="683652"/>
          </a:xfrm>
          <a:prstGeom prst="bent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Graphic 37">
            <a:extLst>
              <a:ext uri="{FF2B5EF4-FFF2-40B4-BE49-F238E27FC236}">
                <a16:creationId xmlns:a16="http://schemas.microsoft.com/office/drawing/2014/main" id="{A83148C0-4CE8-4DD7-979B-A02F00554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4367" y="2412323"/>
            <a:ext cx="469900" cy="469900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D49648B-63BA-46D9-8A57-F28524B64831}"/>
              </a:ext>
            </a:extLst>
          </p:cNvPr>
          <p:cNvCxnSpPr>
            <a:stCxn id="2" idx="2"/>
          </p:cNvCxnSpPr>
          <p:nvPr/>
        </p:nvCxnSpPr>
        <p:spPr>
          <a:xfrm rot="5400000">
            <a:off x="1462648" y="3223942"/>
            <a:ext cx="918389" cy="234950"/>
          </a:xfrm>
          <a:prstGeom prst="bent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8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CF13A1-F250-46F4-A75C-4322F963EE11}"/>
              </a:ext>
            </a:extLst>
          </p:cNvPr>
          <p:cNvSpPr/>
          <p:nvPr/>
        </p:nvSpPr>
        <p:spPr>
          <a:xfrm>
            <a:off x="7154176" y="1899846"/>
            <a:ext cx="4702629" cy="3170469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B3A193-FAC0-46E6-BC5F-95A7DD85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CEAB1-6839-45C3-B116-BAE514E0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Plan your Identities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D3C4306-5591-498A-97B8-632FDE8B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262" y="1438823"/>
            <a:ext cx="469900" cy="46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6719B-7A8D-4DC3-A899-3F0844926A23}"/>
              </a:ext>
            </a:extLst>
          </p:cNvPr>
          <p:cNvSpPr txBox="1"/>
          <p:nvPr/>
        </p:nvSpPr>
        <p:spPr>
          <a:xfrm>
            <a:off x="1484212" y="1600946"/>
            <a:ext cx="206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Corporate data center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B10CE-4B2F-4EBA-B29E-951D1786A328}"/>
              </a:ext>
            </a:extLst>
          </p:cNvPr>
          <p:cNvSpPr/>
          <p:nvPr/>
        </p:nvSpPr>
        <p:spPr>
          <a:xfrm>
            <a:off x="1338586" y="1908723"/>
            <a:ext cx="3829235" cy="3170468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E70E8E-A4FE-4C6E-A1E0-8462B9258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67" y="3655689"/>
            <a:ext cx="952500" cy="1400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33921D-5C72-43CE-B4FE-2C4AE849A91E}"/>
              </a:ext>
            </a:extLst>
          </p:cNvPr>
          <p:cNvSpPr txBox="1"/>
          <p:nvPr/>
        </p:nvSpPr>
        <p:spPr>
          <a:xfrm>
            <a:off x="2039317" y="4629189"/>
            <a:ext cx="206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Active Directory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BF978-D67F-4142-B960-C13D5B9E6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69" y="3098034"/>
            <a:ext cx="661305" cy="663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A7DD96-498D-46AC-B2C3-307F0B5B1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819" y="2238306"/>
            <a:ext cx="3403416" cy="2234215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598F95-7778-4DF7-9493-084BF395C83A}"/>
              </a:ext>
            </a:extLst>
          </p:cNvPr>
          <p:cNvCxnSpPr>
            <a:stCxn id="16" idx="3"/>
          </p:cNvCxnSpPr>
          <p:nvPr/>
        </p:nvCxnSpPr>
        <p:spPr>
          <a:xfrm>
            <a:off x="3877574" y="3429683"/>
            <a:ext cx="4449681" cy="397759"/>
          </a:xfrm>
          <a:prstGeom prst="bentConnector3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8D6C1E-7F79-4418-9326-F2545ED708F4}"/>
              </a:ext>
            </a:extLst>
          </p:cNvPr>
          <p:cNvSpPr txBox="1"/>
          <p:nvPr/>
        </p:nvSpPr>
        <p:spPr>
          <a:xfrm>
            <a:off x="6954336" y="1579040"/>
            <a:ext cx="206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Microsoft 365 Cloud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B108B-1075-4E47-AC27-3813453B6DF2}"/>
              </a:ext>
            </a:extLst>
          </p:cNvPr>
          <p:cNvSpPr/>
          <p:nvPr/>
        </p:nvSpPr>
        <p:spPr>
          <a:xfrm>
            <a:off x="1249262" y="5234511"/>
            <a:ext cx="459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Office 365 cannot connect to Local AD directly 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84BE40A-3F0B-4BE3-95BD-832066C0E34D}"/>
              </a:ext>
            </a:extLst>
          </p:cNvPr>
          <p:cNvCxnSpPr/>
          <p:nvPr/>
        </p:nvCxnSpPr>
        <p:spPr>
          <a:xfrm rot="10800000" flipV="1">
            <a:off x="2334827" y="3977538"/>
            <a:ext cx="6241002" cy="50942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3ED5B579-F3E4-45FE-9294-F98492D7797F}"/>
              </a:ext>
            </a:extLst>
          </p:cNvPr>
          <p:cNvSpPr/>
          <p:nvPr/>
        </p:nvSpPr>
        <p:spPr>
          <a:xfrm>
            <a:off x="5336220" y="3827442"/>
            <a:ext cx="492906" cy="39775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8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9CEAB1-6839-45C3-B116-BAE514E0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Plan your Identities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ECB68-8675-4C11-82C3-F2F7D9E783BB}"/>
              </a:ext>
            </a:extLst>
          </p:cNvPr>
          <p:cNvSpPr txBox="1"/>
          <p:nvPr/>
        </p:nvSpPr>
        <p:spPr>
          <a:xfrm>
            <a:off x="4785064" y="3075057"/>
            <a:ext cx="2797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Two Options</a:t>
            </a:r>
          </a:p>
        </p:txBody>
      </p:sp>
    </p:spTree>
    <p:extLst>
      <p:ext uri="{BB962C8B-B14F-4D97-AF65-F5344CB8AC3E}">
        <p14:creationId xmlns:p14="http://schemas.microsoft.com/office/powerpoint/2010/main" val="62338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CF13A1-F250-46F4-A75C-4322F963EE11}"/>
              </a:ext>
            </a:extLst>
          </p:cNvPr>
          <p:cNvSpPr/>
          <p:nvPr/>
        </p:nvSpPr>
        <p:spPr>
          <a:xfrm>
            <a:off x="7154176" y="1899846"/>
            <a:ext cx="4702629" cy="3170469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B3A193-FAC0-46E6-BC5F-95A7DD85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CEAB1-6839-45C3-B116-BAE514E0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Plan your Identities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D3C4306-5591-498A-97B8-632FDE8B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262" y="1438823"/>
            <a:ext cx="469900" cy="46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6719B-7A8D-4DC3-A899-3F0844926A23}"/>
              </a:ext>
            </a:extLst>
          </p:cNvPr>
          <p:cNvSpPr txBox="1"/>
          <p:nvPr/>
        </p:nvSpPr>
        <p:spPr>
          <a:xfrm>
            <a:off x="1484212" y="1600946"/>
            <a:ext cx="206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Corporate data center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B10CE-4B2F-4EBA-B29E-951D1786A328}"/>
              </a:ext>
            </a:extLst>
          </p:cNvPr>
          <p:cNvSpPr/>
          <p:nvPr/>
        </p:nvSpPr>
        <p:spPr>
          <a:xfrm>
            <a:off x="1338586" y="1908723"/>
            <a:ext cx="3829235" cy="3170468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BF978-D67F-4142-B960-C13D5B9E6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69" y="3098034"/>
            <a:ext cx="661305" cy="663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A7DD96-498D-46AC-B2C3-307F0B5B1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819" y="2238306"/>
            <a:ext cx="3403416" cy="2234215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598F95-7778-4DF7-9493-084BF395C83A}"/>
              </a:ext>
            </a:extLst>
          </p:cNvPr>
          <p:cNvCxnSpPr>
            <a:stCxn id="16" idx="3"/>
          </p:cNvCxnSpPr>
          <p:nvPr/>
        </p:nvCxnSpPr>
        <p:spPr>
          <a:xfrm>
            <a:off x="3877574" y="3429683"/>
            <a:ext cx="4449681" cy="397759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8D6C1E-7F79-4418-9326-F2545ED708F4}"/>
              </a:ext>
            </a:extLst>
          </p:cNvPr>
          <p:cNvSpPr txBox="1"/>
          <p:nvPr/>
        </p:nvSpPr>
        <p:spPr>
          <a:xfrm>
            <a:off x="6954336" y="1579040"/>
            <a:ext cx="206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Microsoft 365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4C3CF-8211-4A34-917B-27497A37E61A}"/>
              </a:ext>
            </a:extLst>
          </p:cNvPr>
          <p:cNvSpPr/>
          <p:nvPr/>
        </p:nvSpPr>
        <p:spPr>
          <a:xfrm>
            <a:off x="1249262" y="5163736"/>
            <a:ext cx="10161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If all your apps and workloads are hosted on Azure and Microsoft 365, then you only need to authenticate </a:t>
            </a:r>
            <a:br>
              <a:rPr lang="en-IN" dirty="0"/>
            </a:br>
            <a:r>
              <a:rPr lang="en-IN" dirty="0"/>
              <a:t>against Azure AD </a:t>
            </a:r>
          </a:p>
        </p:txBody>
      </p:sp>
    </p:spTree>
    <p:extLst>
      <p:ext uri="{BB962C8B-B14F-4D97-AF65-F5344CB8AC3E}">
        <p14:creationId xmlns:p14="http://schemas.microsoft.com/office/powerpoint/2010/main" val="77642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354</Words>
  <Application>Microsoft Office PowerPoint</Application>
  <PresentationFormat>Widescreen</PresentationFormat>
  <Paragraphs>100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 bold</vt:lpstr>
      <vt:lpstr>Open Sans Semibold</vt:lpstr>
      <vt:lpstr>Office Theme</vt:lpstr>
      <vt:lpstr>Plan a  Microsoft 365 Implementation</vt:lpstr>
      <vt:lpstr>Plan a Microsoft 365 Deployment</vt:lpstr>
      <vt:lpstr>Deployment Options</vt:lpstr>
      <vt:lpstr>Subscription &amp; License</vt:lpstr>
      <vt:lpstr>Network Connectivity</vt:lpstr>
      <vt:lpstr>Plan your Identities</vt:lpstr>
      <vt:lpstr>Plan your Identities</vt:lpstr>
      <vt:lpstr>Plan your Identities</vt:lpstr>
      <vt:lpstr>Plan your Identities</vt:lpstr>
      <vt:lpstr>Plan your Identities</vt:lpstr>
      <vt:lpstr>PowerPoint Presentation</vt:lpstr>
      <vt:lpstr>Client Device and Cloud Authentication</vt:lpstr>
      <vt:lpstr>Tenancy Management Consideration</vt:lpstr>
      <vt:lpstr>Identify Migration Consideration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a  Microsoft 365 Implementation</dc:title>
  <dc:creator>Rajesh Daswani</dc:creator>
  <cp:lastModifiedBy>Rajesh Daswani</cp:lastModifiedBy>
  <cp:revision>5</cp:revision>
  <dcterms:created xsi:type="dcterms:W3CDTF">2020-08-02T10:05:31Z</dcterms:created>
  <dcterms:modified xsi:type="dcterms:W3CDTF">2020-08-09T09:44:30Z</dcterms:modified>
</cp:coreProperties>
</file>