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40"/>
  </p:notesMasterIdLst>
  <p:sldIdLst>
    <p:sldId id="274" r:id="rId3"/>
    <p:sldId id="269" r:id="rId4"/>
    <p:sldId id="262" r:id="rId5"/>
    <p:sldId id="287" r:id="rId6"/>
    <p:sldId id="288" r:id="rId7"/>
    <p:sldId id="289" r:id="rId8"/>
    <p:sldId id="286" r:id="rId9"/>
    <p:sldId id="285" r:id="rId10"/>
    <p:sldId id="284" r:id="rId11"/>
    <p:sldId id="290" r:id="rId12"/>
    <p:sldId id="291" r:id="rId13"/>
    <p:sldId id="292" r:id="rId14"/>
    <p:sldId id="293" r:id="rId15"/>
    <p:sldId id="283" r:id="rId16"/>
    <p:sldId id="282" r:id="rId17"/>
    <p:sldId id="294" r:id="rId18"/>
    <p:sldId id="295" r:id="rId19"/>
    <p:sldId id="296" r:id="rId20"/>
    <p:sldId id="297" r:id="rId21"/>
    <p:sldId id="298" r:id="rId22"/>
    <p:sldId id="281" r:id="rId23"/>
    <p:sldId id="299" r:id="rId24"/>
    <p:sldId id="300" r:id="rId25"/>
    <p:sldId id="280" r:id="rId26"/>
    <p:sldId id="264" r:id="rId27"/>
    <p:sldId id="279" r:id="rId28"/>
    <p:sldId id="301" r:id="rId29"/>
    <p:sldId id="302" r:id="rId30"/>
    <p:sldId id="309" r:id="rId31"/>
    <p:sldId id="311" r:id="rId32"/>
    <p:sldId id="278" r:id="rId33"/>
    <p:sldId id="305" r:id="rId34"/>
    <p:sldId id="306" r:id="rId35"/>
    <p:sldId id="307" r:id="rId36"/>
    <p:sldId id="277" r:id="rId37"/>
    <p:sldId id="271" r:id="rId38"/>
    <p:sldId id="308" r:id="rId39"/>
  </p:sldIdLst>
  <p:sldSz cx="18288000" cy="10282238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Robo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1A6"/>
    <a:srgbClr val="888888"/>
    <a:srgbClr val="078E4A"/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53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530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530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530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8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77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77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7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77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7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77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65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65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65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225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842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842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842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894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212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212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212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212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151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0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95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5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53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1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5"/>
            </a:lvl2pPr>
            <a:lvl3pPr lvl="2" rtl="0">
              <a:spcBef>
                <a:spcPts val="0"/>
              </a:spcBef>
              <a:buSzPct val="100000"/>
              <a:defRPr sz="9775"/>
            </a:lvl3pPr>
            <a:lvl4pPr lvl="3" rtl="0">
              <a:spcBef>
                <a:spcPts val="0"/>
              </a:spcBef>
              <a:buSzPct val="100000"/>
              <a:defRPr sz="9775"/>
            </a:lvl4pPr>
            <a:lvl5pPr lvl="4" rtl="0">
              <a:spcBef>
                <a:spcPts val="0"/>
              </a:spcBef>
              <a:buSzPct val="100000"/>
              <a:defRPr sz="9775"/>
            </a:lvl5pPr>
            <a:lvl6pPr lvl="5" rtl="0">
              <a:spcBef>
                <a:spcPts val="0"/>
              </a:spcBef>
              <a:buSzPct val="100000"/>
              <a:defRPr sz="9775"/>
            </a:lvl6pPr>
            <a:lvl7pPr lvl="6" rtl="0">
              <a:spcBef>
                <a:spcPts val="0"/>
              </a:spcBef>
              <a:buSzPct val="100000"/>
              <a:defRPr sz="9775"/>
            </a:lvl7pPr>
            <a:lvl8pPr lvl="7" rtl="0">
              <a:spcBef>
                <a:spcPts val="0"/>
              </a:spcBef>
              <a:buSzPct val="100000"/>
              <a:defRPr sz="9775"/>
            </a:lvl8pPr>
            <a:lvl9pPr lvl="8" rtl="0">
              <a:spcBef>
                <a:spcPts val="0"/>
              </a:spcBef>
              <a:buSzPct val="100000"/>
              <a:defRPr sz="977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1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2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2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2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2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57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02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127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9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49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766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969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584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2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8" name="Shape 48"/>
          <p:cNvSpPr/>
          <p:nvPr/>
        </p:nvSpPr>
        <p:spPr>
          <a:xfrm rot="5400000">
            <a:off x="3895231" y="5033120"/>
            <a:ext cx="102810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6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1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8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1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9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3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1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1" y="3836376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1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6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6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40534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28937" y="3663524"/>
            <a:ext cx="16743304" cy="1899402"/>
          </a:xfrm>
          <a:prstGeom prst="rect">
            <a:avLst/>
          </a:prstGeom>
        </p:spPr>
        <p:txBody>
          <a:bodyPr lIns="186109" tIns="186109" rIns="186109" bIns="186109" anchor="b" anchorCtr="0">
            <a:noAutofit/>
          </a:bodyPr>
          <a:lstStyle/>
          <a:p>
            <a:pPr algn="ctr"/>
            <a:r>
              <a:rPr lang="en-US" sz="9595" dirty="0"/>
              <a:t>The DynamoDB Data Model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28937" y="4613225"/>
            <a:ext cx="16743304" cy="1899402"/>
          </a:xfrm>
          <a:prstGeom prst="rect">
            <a:avLst/>
          </a:prstGeom>
          <a:noFill/>
          <a:ln>
            <a:noFill/>
          </a:ln>
        </p:spPr>
        <p:txBody>
          <a:bodyPr lIns="186109" tIns="186109" rIns="186109" bIns="18610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sz="4398" dirty="0">
                <a:solidFill>
                  <a:srgbClr val="FFFFFF"/>
                </a:solidFill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Data is organized in one or more tables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Each table is made up of rows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Databases – Relational Database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02907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Data is organized in one or more tables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Each table is made up of rows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row represents a single item, and it must be unique within the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Databases – Relational Database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02907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Data is organized in one or more tables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Each table is made up of rows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row represents a single item, and it must be unique within the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column represents a named attribute of the row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Databases – Relational Database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02907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Data is organized in one or more tables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Each table is made up of rows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row represents a single item, and it must be unique within the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column represents a named attribute of the row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All the rows within a table must adhere to the table’s defined schema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Databases – Relational Database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02907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  <a:tabLst/>
              <a:defRPr/>
            </a:pPr>
            <a:endParaRPr kumimoji="0" lang="en" sz="4002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Databases – Relational Databases Fundamentals (Continued)</a:t>
            </a:r>
            <a:endParaRPr lang="en" sz="4402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2AD6F9-801A-409A-903C-123CD893D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78489"/>
              </p:ext>
            </p:extLst>
          </p:nvPr>
        </p:nvGraphicFramePr>
        <p:xfrm>
          <a:off x="2002664" y="1931831"/>
          <a:ext cx="14282672" cy="56151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3284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CourseID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17806" marR="117806" marT="58903" marB="58903">
                    <a:solidFill>
                      <a:srgbClr val="078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CourseName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17806" marR="117806" marT="58903" marB="58903">
                    <a:solidFill>
                      <a:srgbClr val="078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117806" marR="117806" marT="58903" marB="58903">
                    <a:solidFill>
                      <a:srgbClr val="078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117806" marR="117806" marT="58903" marB="58903">
                    <a:solidFill>
                      <a:srgbClr val="078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05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Drawing</a:t>
                      </a: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Madrid</a:t>
                      </a: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 70</a:t>
                      </a:r>
                    </a:p>
                  </a:txBody>
                  <a:tcPr marL="117806" marR="117806" marT="58903" marB="589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28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Public</a:t>
                      </a:r>
                      <a:r>
                        <a:rPr lang="en-US" sz="2800" baseline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 speaking</a:t>
                      </a:r>
                      <a:endParaRPr lang="en-US" sz="280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London</a:t>
                      </a: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117806" marR="117806" marT="58903" marB="589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28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Photography</a:t>
                      </a: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117806" marR="117806" marT="58903" marB="589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28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Painting</a:t>
                      </a: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Paris</a:t>
                      </a:r>
                    </a:p>
                  </a:txBody>
                  <a:tcPr marL="117806" marR="117806" marT="58903" marB="5890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117806" marR="117806" marT="58903" marB="589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43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Oracle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Popular Relational Database Engines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7200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Oracle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SQL Server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Popular Relational Database Engines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80864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Oracle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SQL Server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MySQL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Popular Relational Database Engines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80864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Oracle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SQL Server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MySQL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PostgreSQL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Popular Relational Database Engines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80864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Oracle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SQL Server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MySQL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PostgreSQL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Amazon Aurora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Popular Relational Database Engines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80864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8800" dirty="0"/>
              <a:t>Relational Databases versus NoSQL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>
                <a:solidFill>
                  <a:srgbClr val="434343"/>
                </a:solidFill>
              </a:rPr>
              <a:t>Oracle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>
                <a:solidFill>
                  <a:srgbClr val="434343"/>
                </a:solidFill>
              </a:rPr>
              <a:t>SQL Server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>
                <a:solidFill>
                  <a:srgbClr val="434343"/>
                </a:solidFill>
              </a:rPr>
              <a:t>MySQL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>
                <a:solidFill>
                  <a:srgbClr val="434343"/>
                </a:solidFill>
              </a:rPr>
              <a:t>PostgreSQL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>
                <a:solidFill>
                  <a:srgbClr val="434343"/>
                </a:solidFill>
              </a:rPr>
              <a:t>Amazon Aurora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>
                <a:solidFill>
                  <a:srgbClr val="434343"/>
                </a:solidFill>
              </a:rPr>
              <a:t>MariaDB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Popular Relational Database Engines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808647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Fast, scalable, and fully managed NoSQL database service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Is DynamoDB?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B0CCA-2F44-4F65-9CFD-95BF6E68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238" y="1957589"/>
            <a:ext cx="1901781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Fast, scalable, and fully managed NoSQL database service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Supports both key-value and document store models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Is DynamoDB?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B0CCA-2F44-4F65-9CFD-95BF6E68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238" y="1957589"/>
            <a:ext cx="1901781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1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Fast, scalable, and fully managed NoSQL database service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Supports both key-value and document store models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Use cases: Web, mobile, gaming, IoT, and other apps, that need                         consistent latency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Is DynamoDB?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B0CCA-2F44-4F65-9CFD-95BF6E68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238" y="1957589"/>
            <a:ext cx="1901781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  <a:tabLst/>
              <a:defRPr/>
            </a:pPr>
            <a:endParaRPr kumimoji="0" lang="en" sz="4002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Attempting To Make Sense of All of This</a:t>
            </a:r>
            <a:endParaRPr lang="en" sz="4402" dirty="0"/>
          </a:p>
        </p:txBody>
      </p:sp>
      <p:grpSp>
        <p:nvGrpSpPr>
          <p:cNvPr id="2" name="Group 1"/>
          <p:cNvGrpSpPr/>
          <p:nvPr/>
        </p:nvGrpSpPr>
        <p:grpSpPr>
          <a:xfrm>
            <a:off x="3389322" y="2316946"/>
            <a:ext cx="11504330" cy="6536077"/>
            <a:chOff x="3769103" y="2228046"/>
            <a:chExt cx="10745387" cy="610489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F7567A4-E59F-4C9D-B7D3-B21E43178C6A}"/>
                </a:ext>
              </a:extLst>
            </p:cNvPr>
            <p:cNvCxnSpPr/>
            <p:nvPr/>
          </p:nvCxnSpPr>
          <p:spPr>
            <a:xfrm>
              <a:off x="4290279" y="7738752"/>
              <a:ext cx="1022421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591CA4-A862-4A97-9285-98B0ED92C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0279" y="2336809"/>
              <a:ext cx="0" cy="540552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059C1E-1696-4FF6-88C4-37AFC856E38F}"/>
                </a:ext>
              </a:extLst>
            </p:cNvPr>
            <p:cNvSpPr txBox="1"/>
            <p:nvPr/>
          </p:nvSpPr>
          <p:spPr>
            <a:xfrm>
              <a:off x="7619092" y="7843933"/>
              <a:ext cx="3685471" cy="48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2"/>
                  </a:solidFill>
                  <a:latin typeface="Calibri" panose="020F0502020204030204" pitchFamily="34" charset="0"/>
                </a:rPr>
                <a:t>Query response time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BBCBAB-4333-4C69-9803-566001790201}"/>
                </a:ext>
              </a:extLst>
            </p:cNvPr>
            <p:cNvSpPr txBox="1"/>
            <p:nvPr/>
          </p:nvSpPr>
          <p:spPr>
            <a:xfrm rot="16200000">
              <a:off x="2383300" y="3613849"/>
              <a:ext cx="3260610" cy="48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alibri" panose="020F0502020204030204" pitchFamily="34" charset="0"/>
                </a:rPr>
                <a:t>Scalability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569D69-FC78-4E34-B67B-3F6AB9794135}"/>
                </a:ext>
              </a:extLst>
            </p:cNvPr>
            <p:cNvSpPr/>
            <p:nvPr/>
          </p:nvSpPr>
          <p:spPr>
            <a:xfrm>
              <a:off x="5241369" y="5653724"/>
              <a:ext cx="1207796" cy="11627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</a:rPr>
                <a:t>RDBMS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C9D45-4C1D-496C-A63E-817779CB4683}"/>
                </a:ext>
              </a:extLst>
            </p:cNvPr>
            <p:cNvSpPr/>
            <p:nvPr/>
          </p:nvSpPr>
          <p:spPr>
            <a:xfrm>
              <a:off x="5241368" y="3279856"/>
              <a:ext cx="1208661" cy="1162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</a:rPr>
                <a:t>No SQL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EFC271-8C50-4B0D-8857-B9D6CCD32236}"/>
                </a:ext>
              </a:extLst>
            </p:cNvPr>
            <p:cNvSpPr/>
            <p:nvPr/>
          </p:nvSpPr>
          <p:spPr>
            <a:xfrm>
              <a:off x="8154080" y="4604298"/>
              <a:ext cx="1207796" cy="11627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</a:rPr>
                <a:t>DW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54A7ED-F461-491F-B1A3-BE205670B94A}"/>
                </a:ext>
              </a:extLst>
            </p:cNvPr>
            <p:cNvSpPr/>
            <p:nvPr/>
          </p:nvSpPr>
          <p:spPr>
            <a:xfrm>
              <a:off x="11898993" y="2752975"/>
              <a:ext cx="1306367" cy="130186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Calibri" panose="020F0502020204030204" pitchFamily="34" charset="0"/>
                </a:rPr>
                <a:t>Big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83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So No</a:t>
            </a:r>
            <a:r>
              <a:rPr lang="en-IN" dirty="0"/>
              <a:t>SQL</a:t>
            </a:r>
            <a:r>
              <a:rPr lang="en" dirty="0"/>
              <a:t> Is </a:t>
            </a:r>
            <a:r>
              <a:rPr lang="en-IN" dirty="0"/>
              <a:t>t</a:t>
            </a:r>
            <a:r>
              <a:rPr lang="en" dirty="0"/>
              <a:t>he Winner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NoSQL databases can loosely be classified by the data structure they support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Slow Down a Second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410559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NoSQL databases can loosely be classified by the data structure they support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Key value: Like a persistent map, only the key is indexed, so fetching by value   is very expensive</a:t>
            </a:r>
          </a:p>
          <a:p>
            <a:pPr marL="2194560" lvl="0" indent="-711281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Example – Redis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Slow Down a Second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972417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NoSQL databases can loosely be classified by the data structure they support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Key value: Like a persistent map, only the key is indexed, so fetching by value   is very expensive</a:t>
            </a:r>
          </a:p>
          <a:p>
            <a:pPr marL="2194560" lvl="0" indent="-711281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Example – Redis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Document: Like a key value store, but with the ability to index elements of    the value as well</a:t>
            </a:r>
          </a:p>
          <a:p>
            <a:pPr marL="2194560" lvl="0" indent="-711281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Example – MongoDB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Slow Down a Second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97241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  <a:defRPr/>
            </a:pPr>
            <a:r>
              <a:rPr lang="en-IN" sz="4002" dirty="0">
                <a:solidFill>
                  <a:srgbClr val="434343"/>
                </a:solidFill>
              </a:rPr>
              <a:t>Columnar: Data is stored by column instead of by row, making it better for scanning subsets of the table </a:t>
            </a:r>
          </a:p>
          <a:p>
            <a:pPr marL="2194560" lvl="0" indent="-711281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IN" sz="4002" dirty="0">
                <a:solidFill>
                  <a:srgbClr val="434343"/>
                </a:solidFill>
              </a:rPr>
              <a:t>Example: Cassandra</a:t>
            </a:r>
          </a:p>
          <a:p>
            <a:pPr marL="914507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  <a:tabLst/>
              <a:defRPr/>
            </a:pPr>
            <a:endParaRPr kumimoji="0" lang="en-IN" sz="4002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Slow Down a Second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03650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Relational Database – a relational application database, where data is organized into tables, against which queries are run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There Will Be a Lot of Data Buzzwords in This Course</a:t>
            </a:r>
            <a:endParaRPr lang="en" sz="4402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  <a:tabLst/>
              <a:defRPr/>
            </a:pPr>
            <a:r>
              <a:rPr kumimoji="0" lang="en-IN" sz="4002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sym typeface="Calibri"/>
              </a:rPr>
              <a:t>Columnar: Data is stored by column instead of by row, making it better for scanning subsets of the table </a:t>
            </a:r>
          </a:p>
          <a:p>
            <a:pPr marL="2194560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4002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sym typeface="Calibri"/>
              </a:rPr>
              <a:t>Example: Cassandra</a:t>
            </a:r>
          </a:p>
          <a:p>
            <a:pPr marL="914400" indent="-711281">
              <a:buClr>
                <a:schemeClr val="bg2"/>
              </a:buClr>
              <a:buFont typeface="Calibri" panose="020F0502020204030204" pitchFamily="34" charset="0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Graph: Data is stored as a collection of nodes and edges, making it possible to query the relationships between them</a:t>
            </a:r>
          </a:p>
          <a:p>
            <a:pPr marL="2194560" indent="-711281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Example: Neo4J</a:t>
            </a:r>
          </a:p>
          <a:p>
            <a:pPr marL="914400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endParaRPr kumimoji="0" lang="en-IN" sz="4002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sym typeface="Calibri"/>
            </a:endParaRPr>
          </a:p>
          <a:p>
            <a:pPr marL="914507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  <a:tabLst/>
              <a:defRPr/>
            </a:pPr>
            <a:endParaRPr kumimoji="0" lang="en-IN" sz="4002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Slow Down a Second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77491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NoSQL databases scale well and respond quickly, because their data     structures are optimized, so that they can be easily partitioned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 Structures Limit Query Flexibility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574313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NoSQL databases scale well and respond quickly, because their data     structures are optimized, so that they can be easily partitioned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downside is that the query DSL is significantly limited, compared to a relational database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 Structures Limit Query Flexibility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36564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NoSQL databases scale well and respond quickly, because their data     structures are optimized, so that they can be easily partitioned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downside is that the query DSL is significantly limited, compared to a relational database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need to model your data with your applications access pattern in mind, from the start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 Structures Limit Query Flexibility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36564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NoSQL databases scale well and respond quickly, because their data    structures are optimized, so that they can be easily partitioned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downside is that the query DSL is significantly limited, compared to a relational database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need to model your data with your applications access pattern in mind, from the start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Getting this wrong can be extremely messy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 Structures Limit Query Flexibility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36564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  <a:tabLst/>
              <a:defRPr/>
            </a:pPr>
            <a:endParaRPr kumimoji="0" lang="en" sz="4002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Comparing the Tools Again</a:t>
            </a:r>
            <a:endParaRPr lang="en" sz="4402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357524-6E0F-4953-A3B2-3D4E223FDD08}"/>
              </a:ext>
            </a:extLst>
          </p:cNvPr>
          <p:cNvGrpSpPr/>
          <p:nvPr/>
        </p:nvGrpSpPr>
        <p:grpSpPr>
          <a:xfrm>
            <a:off x="3801547" y="2099078"/>
            <a:ext cx="10120514" cy="6858624"/>
            <a:chOff x="558356" y="1132125"/>
            <a:chExt cx="6909244" cy="441434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AF0A9C-3F85-4B84-97CA-F1BA7DA6E3F9}"/>
                </a:ext>
              </a:extLst>
            </p:cNvPr>
            <p:cNvCxnSpPr/>
            <p:nvPr/>
          </p:nvCxnSpPr>
          <p:spPr>
            <a:xfrm>
              <a:off x="914400" y="5133304"/>
              <a:ext cx="65532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7E59A0-BFAC-4A40-A4CC-7D5824A12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400" y="1132125"/>
              <a:ext cx="1376" cy="400935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0A28C1-2198-42AE-8366-D3135E9004CD}"/>
                </a:ext>
              </a:extLst>
            </p:cNvPr>
            <p:cNvSpPr txBox="1"/>
            <p:nvPr/>
          </p:nvSpPr>
          <p:spPr>
            <a:xfrm>
              <a:off x="3048000" y="5209504"/>
              <a:ext cx="2362200" cy="336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2"/>
                  </a:solidFill>
                  <a:latin typeface="Calibri" panose="020F0502020204030204" pitchFamily="34" charset="0"/>
                </a:rPr>
                <a:t>Query response time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A0CF21-CA58-4298-94CC-102D95BF5202}"/>
                </a:ext>
              </a:extLst>
            </p:cNvPr>
            <p:cNvSpPr txBox="1"/>
            <p:nvPr/>
          </p:nvSpPr>
          <p:spPr>
            <a:xfrm rot="16200000">
              <a:off x="-444034" y="2202539"/>
              <a:ext cx="2362200" cy="35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alibri" panose="020F0502020204030204" pitchFamily="34" charset="0"/>
                </a:rPr>
                <a:t>Query flexibility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ADA191-6B3A-48C3-9094-7D2747ABDEAE}"/>
                </a:ext>
              </a:extLst>
            </p:cNvPr>
            <p:cNvSpPr/>
            <p:nvPr/>
          </p:nvSpPr>
          <p:spPr>
            <a:xfrm>
              <a:off x="1447799" y="1592979"/>
              <a:ext cx="1257880" cy="10586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Calibri" panose="020F0502020204030204" pitchFamily="34" charset="0"/>
                </a:rPr>
                <a:t>RDBMS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B24B0D-20A0-427F-B7D5-A19B3C46E031}"/>
                </a:ext>
              </a:extLst>
            </p:cNvPr>
            <p:cNvSpPr/>
            <p:nvPr/>
          </p:nvSpPr>
          <p:spPr>
            <a:xfrm>
              <a:off x="1442752" y="3731370"/>
              <a:ext cx="953515" cy="806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</a:rPr>
                <a:t>No SQL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5DF420-2BDD-4BD7-8F39-31325566AAFB}"/>
                </a:ext>
              </a:extLst>
            </p:cNvPr>
            <p:cNvSpPr/>
            <p:nvPr/>
          </p:nvSpPr>
          <p:spPr>
            <a:xfrm>
              <a:off x="3395087" y="2207370"/>
              <a:ext cx="8382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</a:rPr>
                <a:t>DW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B7240A-11AB-4DB8-A0E3-E26C966D4001}"/>
                </a:ext>
              </a:extLst>
            </p:cNvPr>
            <p:cNvSpPr/>
            <p:nvPr/>
          </p:nvSpPr>
          <p:spPr>
            <a:xfrm>
              <a:off x="5715000" y="2765394"/>
              <a:ext cx="838200" cy="76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Calibri" panose="020F0502020204030204" pitchFamily="34" charset="0"/>
                </a:rPr>
                <a:t>Big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257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The DynamoDB Data Model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  <a:tabLst/>
              <a:defRPr/>
            </a:pPr>
            <a:r>
              <a:rPr kumimoji="0" lang="en-IN" sz="4002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sym typeface="Calibri"/>
              </a:rPr>
              <a:t>Columnar: Data is stored by column instead of by row, making it better for scanning subsets of the table </a:t>
            </a:r>
          </a:p>
          <a:p>
            <a:pPr marL="2194560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4002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sym typeface="Calibri"/>
              </a:rPr>
              <a:t>Example: Cassandra</a:t>
            </a:r>
          </a:p>
          <a:p>
            <a:pPr marL="914400" indent="-711281">
              <a:buClr>
                <a:schemeClr val="bg2"/>
              </a:buClr>
              <a:buFont typeface="Calibri" panose="020F0502020204030204" pitchFamily="34" charset="0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Graph: Data is stored as a collection of nodes and edges, making it possible to query the relationships between them</a:t>
            </a:r>
          </a:p>
          <a:p>
            <a:pPr marL="2194560" indent="-711281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Example: Neo4J</a:t>
            </a:r>
          </a:p>
          <a:p>
            <a:pPr marL="914400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endParaRPr kumimoji="0" lang="en-IN" sz="4002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sym typeface="Calibri"/>
            </a:endParaRPr>
          </a:p>
          <a:p>
            <a:pPr marL="914507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  <a:tabLst/>
              <a:defRPr/>
            </a:pPr>
            <a:endParaRPr kumimoji="0" lang="en-IN" sz="4002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Slow Down a Second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1805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Relational Database – a relational application database, where data is organized into tables, against which queries are run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Data Warehouse – a centralized relational data store for business intelligence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There Will Be a Lot of Data Buzzwords in This Course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6788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Relational Database – a relational application database, where data is organized into tables, against which queries are run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Data Warehouse – a centralized relational data store for business intelligence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NoSQL – a broad term, categorizing databases, that store data, but cannot be queried with SQL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There Will Be a Lot of Data Buzzwords in This Course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6788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Relational Database – a relational application database, where data is organized into tables, against which queries are run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Data Warehouse – a centralized relational data store for business intelligence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NoSQL – a broad term, categorizing databases, that store data, but cannot be queried with SQL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Big Data – officially meaningless, but usually refers to the tools you use to process data, in a way that can be scaled out horizontally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There Will Be a Lot of Data Buzzwords in This Course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6788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  <a:tabLst/>
              <a:defRPr/>
            </a:pPr>
            <a:endParaRPr kumimoji="0" lang="en" sz="4002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Relational Database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09906-9017-43AD-8763-ED204E8453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59" y="2163652"/>
            <a:ext cx="11410682" cy="51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marR="0" lvl="0" indent="-71128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  <a:tabLst/>
              <a:defRPr/>
            </a:pPr>
            <a:endParaRPr kumimoji="0" lang="en" sz="4002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Relational Database (Continued)</a:t>
            </a:r>
            <a:endParaRPr lang="en" sz="4402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77745E-1868-4FF0-95A6-CF517BCC70BE}"/>
              </a:ext>
            </a:extLst>
          </p:cNvPr>
          <p:cNvGrpSpPr/>
          <p:nvPr/>
        </p:nvGrpSpPr>
        <p:grpSpPr>
          <a:xfrm>
            <a:off x="3318651" y="2833683"/>
            <a:ext cx="11650697" cy="4995084"/>
            <a:chOff x="3586766" y="2331075"/>
            <a:chExt cx="11114468" cy="4765183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7A034E5-C92B-4C5B-9B0D-61E49E2A607B}"/>
                </a:ext>
              </a:extLst>
            </p:cNvPr>
            <p:cNvSpPr/>
            <p:nvPr/>
          </p:nvSpPr>
          <p:spPr>
            <a:xfrm>
              <a:off x="3597351" y="2756538"/>
              <a:ext cx="2540450" cy="3084605"/>
            </a:xfrm>
            <a:prstGeom prst="flowChartProcess">
              <a:avLst/>
            </a:prstGeom>
            <a:solidFill>
              <a:srgbClr val="888888">
                <a:alpha val="61176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8F7356DB-BEF7-4077-9F84-C223DD1D7A00}"/>
                </a:ext>
              </a:extLst>
            </p:cNvPr>
            <p:cNvSpPr/>
            <p:nvPr/>
          </p:nvSpPr>
          <p:spPr>
            <a:xfrm>
              <a:off x="7873775" y="3798922"/>
              <a:ext cx="2752154" cy="3297336"/>
            </a:xfrm>
            <a:prstGeom prst="flowChartProcess">
              <a:avLst/>
            </a:prstGeom>
            <a:solidFill>
              <a:srgbClr val="888888">
                <a:alpha val="61176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BC604EF3-0E3C-4EA5-8261-480816CFE409}"/>
                </a:ext>
              </a:extLst>
            </p:cNvPr>
            <p:cNvSpPr/>
            <p:nvPr/>
          </p:nvSpPr>
          <p:spPr>
            <a:xfrm>
              <a:off x="11949080" y="2331075"/>
              <a:ext cx="2752154" cy="3297336"/>
            </a:xfrm>
            <a:prstGeom prst="flowChartProcess">
              <a:avLst/>
            </a:prstGeom>
            <a:solidFill>
              <a:srgbClr val="888888">
                <a:alpha val="61176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12">
              <a:extLst>
                <a:ext uri="{FF2B5EF4-FFF2-40B4-BE49-F238E27FC236}">
                  <a16:creationId xmlns:a16="http://schemas.microsoft.com/office/drawing/2014/main" id="{60CB69A0-5E1B-4A1C-80D1-12E8443EAB5F}"/>
                </a:ext>
              </a:extLst>
            </p:cNvPr>
            <p:cNvCxnSpPr/>
            <p:nvPr/>
          </p:nvCxnSpPr>
          <p:spPr>
            <a:xfrm>
              <a:off x="6180142" y="3288366"/>
              <a:ext cx="1693633" cy="1382754"/>
            </a:xfrm>
            <a:prstGeom prst="bentConnector3">
              <a:avLst/>
            </a:prstGeom>
            <a:ln w="57150">
              <a:solidFill>
                <a:srgbClr val="10A1A6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Elbow Connector 14">
              <a:extLst>
                <a:ext uri="{FF2B5EF4-FFF2-40B4-BE49-F238E27FC236}">
                  <a16:creationId xmlns:a16="http://schemas.microsoft.com/office/drawing/2014/main" id="{3840A55F-DAD8-4595-92C8-B5DDCF57C351}"/>
                </a:ext>
              </a:extLst>
            </p:cNvPr>
            <p:cNvCxnSpPr/>
            <p:nvPr/>
          </p:nvCxnSpPr>
          <p:spPr>
            <a:xfrm flipV="1">
              <a:off x="10652392" y="3660646"/>
              <a:ext cx="1270225" cy="1010474"/>
            </a:xfrm>
            <a:prstGeom prst="bentConnector3">
              <a:avLst/>
            </a:prstGeom>
            <a:ln w="57150">
              <a:solidFill>
                <a:srgbClr val="10A1A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qual 16">
              <a:extLst>
                <a:ext uri="{FF2B5EF4-FFF2-40B4-BE49-F238E27FC236}">
                  <a16:creationId xmlns:a16="http://schemas.microsoft.com/office/drawing/2014/main" id="{DB77B190-BFE7-446A-8CDD-6DB840D2776D}"/>
                </a:ext>
              </a:extLst>
            </p:cNvPr>
            <p:cNvSpPr/>
            <p:nvPr/>
          </p:nvSpPr>
          <p:spPr>
            <a:xfrm>
              <a:off x="4433583" y="3288366"/>
              <a:ext cx="1058521" cy="691377"/>
            </a:xfrm>
            <a:prstGeom prst="mathEqual">
              <a:avLst/>
            </a:prstGeom>
            <a:solidFill>
              <a:srgbClr val="10A1A6"/>
            </a:solidFill>
            <a:ln>
              <a:solidFill>
                <a:srgbClr val="10A1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Equal 17">
              <a:extLst>
                <a:ext uri="{FF2B5EF4-FFF2-40B4-BE49-F238E27FC236}">
                  <a16:creationId xmlns:a16="http://schemas.microsoft.com/office/drawing/2014/main" id="{A19C9C9E-34E4-47A7-A02D-BDB27BD5140B}"/>
                </a:ext>
              </a:extLst>
            </p:cNvPr>
            <p:cNvSpPr/>
            <p:nvPr/>
          </p:nvSpPr>
          <p:spPr>
            <a:xfrm>
              <a:off x="4433583" y="3798922"/>
              <a:ext cx="1058521" cy="691377"/>
            </a:xfrm>
            <a:prstGeom prst="mathEqual">
              <a:avLst/>
            </a:prstGeom>
            <a:solidFill>
              <a:srgbClr val="10A1A6"/>
            </a:solidFill>
            <a:ln>
              <a:solidFill>
                <a:srgbClr val="10A1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Equal 18">
              <a:extLst>
                <a:ext uri="{FF2B5EF4-FFF2-40B4-BE49-F238E27FC236}">
                  <a16:creationId xmlns:a16="http://schemas.microsoft.com/office/drawing/2014/main" id="{ED7392EB-F02D-4A13-849B-F6CA64018FE7}"/>
                </a:ext>
              </a:extLst>
            </p:cNvPr>
            <p:cNvSpPr/>
            <p:nvPr/>
          </p:nvSpPr>
          <p:spPr>
            <a:xfrm>
              <a:off x="8614740" y="4490299"/>
              <a:ext cx="1058521" cy="691377"/>
            </a:xfrm>
            <a:prstGeom prst="mathEqual">
              <a:avLst/>
            </a:prstGeom>
            <a:solidFill>
              <a:srgbClr val="10A1A6"/>
            </a:solidFill>
            <a:ln>
              <a:solidFill>
                <a:srgbClr val="10A1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Equal 19">
              <a:extLst>
                <a:ext uri="{FF2B5EF4-FFF2-40B4-BE49-F238E27FC236}">
                  <a16:creationId xmlns:a16="http://schemas.microsoft.com/office/drawing/2014/main" id="{E3E69494-87E6-4F7D-BC72-A518BDA35B96}"/>
                </a:ext>
              </a:extLst>
            </p:cNvPr>
            <p:cNvSpPr/>
            <p:nvPr/>
          </p:nvSpPr>
          <p:spPr>
            <a:xfrm>
              <a:off x="8614740" y="5022127"/>
              <a:ext cx="1058521" cy="691377"/>
            </a:xfrm>
            <a:prstGeom prst="mathEqual">
              <a:avLst/>
            </a:prstGeom>
            <a:solidFill>
              <a:srgbClr val="10A1A6"/>
            </a:solidFill>
            <a:ln>
              <a:solidFill>
                <a:srgbClr val="10A1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Equal 20">
              <a:extLst>
                <a:ext uri="{FF2B5EF4-FFF2-40B4-BE49-F238E27FC236}">
                  <a16:creationId xmlns:a16="http://schemas.microsoft.com/office/drawing/2014/main" id="{D6722200-E081-41CB-A62A-45FE6CE37A97}"/>
                </a:ext>
              </a:extLst>
            </p:cNvPr>
            <p:cNvSpPr/>
            <p:nvPr/>
          </p:nvSpPr>
          <p:spPr>
            <a:xfrm>
              <a:off x="12795897" y="2958633"/>
              <a:ext cx="1058521" cy="691377"/>
            </a:xfrm>
            <a:prstGeom prst="mathEqual">
              <a:avLst/>
            </a:prstGeom>
            <a:solidFill>
              <a:srgbClr val="10A1A6"/>
            </a:solidFill>
            <a:ln>
              <a:solidFill>
                <a:srgbClr val="10A1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Equal 21">
              <a:extLst>
                <a:ext uri="{FF2B5EF4-FFF2-40B4-BE49-F238E27FC236}">
                  <a16:creationId xmlns:a16="http://schemas.microsoft.com/office/drawing/2014/main" id="{55784FA3-6BC3-4FE0-BF9E-8642F8DA4935}"/>
                </a:ext>
              </a:extLst>
            </p:cNvPr>
            <p:cNvSpPr/>
            <p:nvPr/>
          </p:nvSpPr>
          <p:spPr>
            <a:xfrm>
              <a:off x="12817067" y="3474506"/>
              <a:ext cx="1058521" cy="691377"/>
            </a:xfrm>
            <a:prstGeom prst="mathEqual">
              <a:avLst/>
            </a:prstGeom>
            <a:solidFill>
              <a:srgbClr val="10A1A6"/>
            </a:solidFill>
            <a:ln>
              <a:solidFill>
                <a:srgbClr val="10A1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91F975-89D7-4BA0-B400-36FCE8C95F05}"/>
                </a:ext>
              </a:extLst>
            </p:cNvPr>
            <p:cNvSpPr/>
            <p:nvPr/>
          </p:nvSpPr>
          <p:spPr>
            <a:xfrm>
              <a:off x="3586766" y="2331075"/>
              <a:ext cx="2540450" cy="425463"/>
            </a:xfrm>
            <a:prstGeom prst="rect">
              <a:avLst/>
            </a:prstGeom>
            <a:solidFill>
              <a:srgbClr val="10A1A6"/>
            </a:solidFill>
            <a:ln>
              <a:solidFill>
                <a:srgbClr val="10A1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E4A5D1-0AD5-4D69-90D5-02CD643AFD6A}"/>
                </a:ext>
              </a:extLst>
            </p:cNvPr>
            <p:cNvSpPr/>
            <p:nvPr/>
          </p:nvSpPr>
          <p:spPr>
            <a:xfrm>
              <a:off x="7873775" y="3796296"/>
              <a:ext cx="2752154" cy="425463"/>
            </a:xfrm>
            <a:prstGeom prst="rect">
              <a:avLst/>
            </a:prstGeom>
            <a:solidFill>
              <a:srgbClr val="10A1A6"/>
            </a:solidFill>
            <a:ln>
              <a:solidFill>
                <a:srgbClr val="10A1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CED7-8696-4A61-8691-75A863436FFC}"/>
                </a:ext>
              </a:extLst>
            </p:cNvPr>
            <p:cNvSpPr/>
            <p:nvPr/>
          </p:nvSpPr>
          <p:spPr>
            <a:xfrm>
              <a:off x="11980836" y="2331075"/>
              <a:ext cx="2720398" cy="425463"/>
            </a:xfrm>
            <a:prstGeom prst="rect">
              <a:avLst/>
            </a:prstGeom>
            <a:solidFill>
              <a:srgbClr val="10A1A6"/>
            </a:solidFill>
            <a:ln>
              <a:solidFill>
                <a:srgbClr val="10A1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00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Data is organized in one or more tables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Databases – Relational Database Fundamentals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302082823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1068</Words>
  <Application>Microsoft Office PowerPoint</Application>
  <PresentationFormat>Custom</PresentationFormat>
  <Paragraphs>152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Courier New</vt:lpstr>
      <vt:lpstr>Arial</vt:lpstr>
      <vt:lpstr>Calibri</vt:lpstr>
      <vt:lpstr>Roboto</vt:lpstr>
      <vt:lpstr>Packt</vt:lpstr>
      <vt:lpstr>1_Packt</vt:lpstr>
      <vt:lpstr>The DynamoDB Data Model</vt:lpstr>
      <vt:lpstr>Relational Databases versus NoSQL</vt:lpstr>
      <vt:lpstr>There Will Be a Lot of Data Buzzwords in This Course</vt:lpstr>
      <vt:lpstr>There Will Be a Lot of Data Buzzwords in This Course</vt:lpstr>
      <vt:lpstr>There Will Be a Lot of Data Buzzwords in This Course</vt:lpstr>
      <vt:lpstr>There Will Be a Lot of Data Buzzwords in This Course</vt:lpstr>
      <vt:lpstr>Relational Database</vt:lpstr>
      <vt:lpstr>Relational Database (Continued)</vt:lpstr>
      <vt:lpstr>Databases – Relational Database Fundamentals</vt:lpstr>
      <vt:lpstr>Databases – Relational Database Fundamentals</vt:lpstr>
      <vt:lpstr>Databases – Relational Database Fundamentals</vt:lpstr>
      <vt:lpstr>Databases – Relational Database Fundamentals</vt:lpstr>
      <vt:lpstr>Databases – Relational Database Fundamentals</vt:lpstr>
      <vt:lpstr>Databases – Relational Databases Fundamentals (Continued)</vt:lpstr>
      <vt:lpstr>Popular Relational Database Engines</vt:lpstr>
      <vt:lpstr>Popular Relational Database Engines</vt:lpstr>
      <vt:lpstr>Popular Relational Database Engines</vt:lpstr>
      <vt:lpstr>Popular Relational Database Engines</vt:lpstr>
      <vt:lpstr>Popular Relational Database Engines</vt:lpstr>
      <vt:lpstr>Popular Relational Database Engines</vt:lpstr>
      <vt:lpstr>What Is DynamoDB?</vt:lpstr>
      <vt:lpstr>What Is DynamoDB?</vt:lpstr>
      <vt:lpstr>What Is DynamoDB?</vt:lpstr>
      <vt:lpstr>Attempting To Make Sense of All of This</vt:lpstr>
      <vt:lpstr>So NoSQL Is the Winner</vt:lpstr>
      <vt:lpstr>Slow Down a Second</vt:lpstr>
      <vt:lpstr>Slow Down a Second</vt:lpstr>
      <vt:lpstr>Slow Down a Second</vt:lpstr>
      <vt:lpstr>Slow Down a Second (Continued)</vt:lpstr>
      <vt:lpstr>Slow Down a Second (Continued)</vt:lpstr>
      <vt:lpstr>Data Structures Limit Query Flexibility</vt:lpstr>
      <vt:lpstr>Data Structures Limit Query Flexibility</vt:lpstr>
      <vt:lpstr>Data Structures Limit Query Flexibility</vt:lpstr>
      <vt:lpstr>Data Structures Limit Query Flexibility</vt:lpstr>
      <vt:lpstr>Comparing the Tools Again</vt:lpstr>
      <vt:lpstr>The DynamoDB Data Model</vt:lpstr>
      <vt:lpstr>Slow Down a Second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Yamini Mosamkar</cp:lastModifiedBy>
  <cp:revision>57</cp:revision>
  <dcterms:modified xsi:type="dcterms:W3CDTF">2019-07-03T10:07:25Z</dcterms:modified>
</cp:coreProperties>
</file>