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9"/>
  </p:notesMasterIdLst>
  <p:sldIdLst>
    <p:sldId id="274" r:id="rId3"/>
    <p:sldId id="269" r:id="rId4"/>
    <p:sldId id="262" r:id="rId5"/>
    <p:sldId id="279" r:id="rId6"/>
    <p:sldId id="280" r:id="rId7"/>
    <p:sldId id="281" r:id="rId8"/>
    <p:sldId id="283" r:id="rId9"/>
    <p:sldId id="287" r:id="rId10"/>
    <p:sldId id="288" r:id="rId11"/>
    <p:sldId id="276" r:id="rId12"/>
    <p:sldId id="277" r:id="rId13"/>
    <p:sldId id="278" r:id="rId14"/>
    <p:sldId id="284" r:id="rId15"/>
    <p:sldId id="285" r:id="rId16"/>
    <p:sldId id="286" r:id="rId17"/>
    <p:sldId id="271" r:id="rId18"/>
  </p:sldIdLst>
  <p:sldSz cx="18288000" cy="10282238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A1A6"/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42" y="9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7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930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689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504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504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504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504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841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053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70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1" y="3636868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77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775"/>
            </a:lvl2pPr>
            <a:lvl3pPr lvl="2" rtl="0">
              <a:spcBef>
                <a:spcPts val="0"/>
              </a:spcBef>
              <a:buSzPct val="100000"/>
              <a:defRPr sz="9775"/>
            </a:lvl3pPr>
            <a:lvl4pPr lvl="3" rtl="0">
              <a:spcBef>
                <a:spcPts val="0"/>
              </a:spcBef>
              <a:buSzPct val="100000"/>
              <a:defRPr sz="9775"/>
            </a:lvl4pPr>
            <a:lvl5pPr lvl="4" rtl="0">
              <a:spcBef>
                <a:spcPts val="0"/>
              </a:spcBef>
              <a:buSzPct val="100000"/>
              <a:defRPr sz="9775"/>
            </a:lvl5pPr>
            <a:lvl6pPr lvl="5" rtl="0">
              <a:spcBef>
                <a:spcPts val="0"/>
              </a:spcBef>
              <a:buSzPct val="100000"/>
              <a:defRPr sz="9775"/>
            </a:lvl6pPr>
            <a:lvl7pPr lvl="6" rtl="0">
              <a:spcBef>
                <a:spcPts val="0"/>
              </a:spcBef>
              <a:buSzPct val="100000"/>
              <a:defRPr sz="9775"/>
            </a:lvl7pPr>
            <a:lvl8pPr lvl="7" rtl="0">
              <a:spcBef>
                <a:spcPts val="0"/>
              </a:spcBef>
              <a:buSzPct val="100000"/>
              <a:defRPr sz="9775"/>
            </a:lvl8pPr>
            <a:lvl9pPr lvl="8" rtl="0">
              <a:spcBef>
                <a:spcPts val="0"/>
              </a:spcBef>
              <a:buSzPct val="100000"/>
              <a:defRPr sz="977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1" y="5575679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8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29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6113" tIns="186113" rIns="186113" bIns="186113" anchor="ctr" anchorCtr="0">
            <a:noAutofit/>
          </a:bodyPr>
          <a:lstStyle/>
          <a:p>
            <a:endParaRPr sz="3767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2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6113" tIns="186113" rIns="186113" bIns="186113" anchor="ctr" anchorCtr="0">
            <a:noAutofit/>
          </a:bodyPr>
          <a:lstStyle/>
          <a:p>
            <a:endParaRPr sz="3767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2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9727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573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302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127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099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0495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76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969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584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1" y="2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699" tIns="182699" rIns="182699" bIns="182699" anchor="ctr" anchorCtr="0">
            <a:noAutofit/>
          </a:bodyPr>
          <a:lstStyle/>
          <a:p>
            <a:endParaRPr sz="3698"/>
          </a:p>
        </p:txBody>
      </p:sp>
      <p:sp>
        <p:nvSpPr>
          <p:cNvPr id="48" name="Shape 48"/>
          <p:cNvSpPr/>
          <p:nvPr/>
        </p:nvSpPr>
        <p:spPr>
          <a:xfrm rot="5400000">
            <a:off x="3895231" y="5033120"/>
            <a:ext cx="10281038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699" tIns="182699" rIns="182699" bIns="182699" anchor="ctr" anchorCtr="0">
            <a:noAutofit/>
          </a:bodyPr>
          <a:lstStyle/>
          <a:p>
            <a:endParaRPr sz="3698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1" y="2465208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396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1" y="5556361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198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1" y="1447731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199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37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1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1" y="3836376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1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36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36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740534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628937" y="4217316"/>
            <a:ext cx="16743304" cy="1899402"/>
          </a:xfrm>
          <a:prstGeom prst="rect">
            <a:avLst/>
          </a:prstGeom>
        </p:spPr>
        <p:txBody>
          <a:bodyPr lIns="186109" tIns="186109" rIns="186109" bIns="186109" anchor="b" anchorCtr="0">
            <a:noAutofit/>
          </a:bodyPr>
          <a:lstStyle/>
          <a:p>
            <a:pPr algn="ctr"/>
            <a:r>
              <a:rPr lang="en-IN" sz="9595" dirty="0"/>
              <a:t>Building a Simple Application Powered by DynamoDB</a:t>
            </a:r>
          </a:p>
        </p:txBody>
      </p:sp>
      <p:sp>
        <p:nvSpPr>
          <p:cNvPr id="4" name="Shape 155"/>
          <p:cNvSpPr txBox="1">
            <a:spLocks/>
          </p:cNvSpPr>
          <p:nvPr/>
        </p:nvSpPr>
        <p:spPr>
          <a:xfrm>
            <a:off x="628937" y="5167017"/>
            <a:ext cx="16743304" cy="1899402"/>
          </a:xfrm>
          <a:prstGeom prst="rect">
            <a:avLst/>
          </a:prstGeom>
          <a:noFill/>
          <a:ln>
            <a:noFill/>
          </a:ln>
        </p:spPr>
        <p:txBody>
          <a:bodyPr lIns="186109" tIns="186109" rIns="186109" bIns="18610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97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buClr>
                <a:srgbClr val="FFFFFF"/>
              </a:buClr>
            </a:pPr>
            <a:r>
              <a:rPr lang="en-US" sz="4398" dirty="0">
                <a:solidFill>
                  <a:srgbClr val="FFFFFF"/>
                </a:solidFill>
              </a:rPr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337194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26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203226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4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email_address</a:t>
            </a: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“joe.bloggs@gmail.com”,</a:t>
            </a:r>
          </a:p>
          <a:p>
            <a:pPr marL="203226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4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last_login</a:t>
            </a: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1545066160142,</a:t>
            </a:r>
          </a:p>
          <a:p>
            <a:pPr marL="203226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4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user_id</a:t>
            </a: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“joe.bloggs1234”</a:t>
            </a:r>
          </a:p>
          <a:p>
            <a:pPr marL="203226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“password”: “</a:t>
            </a:r>
            <a:r>
              <a:rPr lang="en-IN" sz="24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hashed_password</a:t>
            </a: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</a:p>
          <a:p>
            <a:pPr marL="203226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4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“Joe”,</a:t>
            </a:r>
          </a:p>
          <a:p>
            <a:pPr marL="203226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4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“Bloggs”,</a:t>
            </a:r>
          </a:p>
          <a:p>
            <a:pPr marL="203226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4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favourite_courses</a:t>
            </a: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[</a:t>
            </a:r>
          </a:p>
          <a:p>
            <a:pPr marL="203226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“course_id_1”,</a:t>
            </a:r>
          </a:p>
          <a:p>
            <a:pPr marL="203226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“course_id_2”,</a:t>
            </a:r>
          </a:p>
          <a:p>
            <a:pPr marL="203226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“course_id_3”</a:t>
            </a:r>
          </a:p>
          <a:p>
            <a:pPr marL="203226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203226">
              <a:buClr>
                <a:srgbClr val="434343"/>
              </a:buClr>
            </a:pPr>
            <a:r>
              <a:rPr lang="en-IN" sz="24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2400" dirty="0">
              <a:solidFill>
                <a:srgbClr val="43434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User Table Data Model</a:t>
            </a:r>
            <a:endParaRPr lang="en" sz="4402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5171F-E385-4E92-B0EA-383FF134CC2C}"/>
              </a:ext>
            </a:extLst>
          </p:cNvPr>
          <p:cNvSpPr txBox="1"/>
          <p:nvPr/>
        </p:nvSpPr>
        <p:spPr>
          <a:xfrm>
            <a:off x="8661489" y="3738312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/>
                </a:solidFill>
                <a:latin typeface="Calibri" panose="020F0502020204030204" pitchFamily="34" charset="0"/>
              </a:rPr>
              <a:t>Partition 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C1BB0-5005-40E1-8382-F1E26B0AAE98}"/>
              </a:ext>
            </a:extLst>
          </p:cNvPr>
          <p:cNvSpPr txBox="1"/>
          <p:nvPr/>
        </p:nvSpPr>
        <p:spPr>
          <a:xfrm>
            <a:off x="6611155" y="693015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/>
                </a:solidFill>
                <a:latin typeface="Calibri" panose="020F0502020204030204" pitchFamily="34" charset="0"/>
              </a:rPr>
              <a:t>Favourite courses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E5F616-8C90-42A7-8B9C-99C7DF2C4058}"/>
              </a:ext>
            </a:extLst>
          </p:cNvPr>
          <p:cNvCxnSpPr>
            <a:cxnSpLocks/>
          </p:cNvCxnSpPr>
          <p:nvPr/>
        </p:nvCxnSpPr>
        <p:spPr>
          <a:xfrm flipH="1" flipV="1">
            <a:off x="7392473" y="2988717"/>
            <a:ext cx="1269017" cy="903484"/>
          </a:xfrm>
          <a:prstGeom prst="straightConnector1">
            <a:avLst/>
          </a:prstGeom>
          <a:ln w="38100">
            <a:solidFill>
              <a:srgbClr val="10A1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8E7A78-41D3-406E-B632-4890B9BCEC1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52243" y="7530315"/>
            <a:ext cx="3258912" cy="108784"/>
          </a:xfrm>
          <a:prstGeom prst="straightConnector1">
            <a:avLst/>
          </a:prstGeom>
          <a:ln w="38100">
            <a:solidFill>
              <a:srgbClr val="10A1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59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26">
              <a:buClr>
                <a:srgbClr val="434343"/>
              </a:buClr>
            </a:pPr>
            <a:r>
              <a:rPr lang="en-IN" sz="3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203226">
              <a:buClr>
                <a:srgbClr val="434343"/>
              </a:buClr>
            </a:pPr>
            <a:r>
              <a:rPr lang="en-IN" sz="3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32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course_id</a:t>
            </a:r>
            <a:r>
              <a:rPr lang="en-IN" sz="3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“1”,</a:t>
            </a:r>
          </a:p>
          <a:p>
            <a:pPr marL="203226">
              <a:buClr>
                <a:srgbClr val="434343"/>
              </a:buClr>
            </a:pPr>
            <a:r>
              <a:rPr lang="en-IN" sz="3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“title”: “Hands on with DynamoDB”,</a:t>
            </a:r>
          </a:p>
          <a:p>
            <a:pPr marL="203226">
              <a:buClr>
                <a:srgbClr val="434343"/>
              </a:buClr>
            </a:pPr>
            <a:r>
              <a:rPr lang="en-IN" sz="3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32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publish_date</a:t>
            </a:r>
            <a:r>
              <a:rPr lang="en-IN" sz="3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“01/01/2019”,</a:t>
            </a:r>
          </a:p>
          <a:p>
            <a:pPr marL="203226">
              <a:buClr>
                <a:srgbClr val="434343"/>
              </a:buClr>
            </a:pPr>
            <a:r>
              <a:rPr lang="en-IN" sz="3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32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author_name</a:t>
            </a:r>
            <a:r>
              <a:rPr lang="en-IN" sz="3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“James Cross”,</a:t>
            </a:r>
          </a:p>
          <a:p>
            <a:pPr marL="203226">
              <a:buClr>
                <a:srgbClr val="434343"/>
              </a:buClr>
            </a:pPr>
            <a:r>
              <a:rPr lang="en-IN" sz="3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32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subject_area</a:t>
            </a:r>
            <a:r>
              <a:rPr lang="en-IN" sz="3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“AWS”</a:t>
            </a:r>
          </a:p>
          <a:p>
            <a:pPr marL="203226">
              <a:buClr>
                <a:srgbClr val="434343"/>
              </a:buClr>
            </a:pPr>
            <a:r>
              <a:rPr lang="en-IN" sz="3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3200" dirty="0">
              <a:solidFill>
                <a:srgbClr val="43434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Course Information Table Data Model</a:t>
            </a:r>
            <a:endParaRPr lang="en" sz="4402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6DBF3-9C5F-4AFB-8A4B-CF239FDA88FF}"/>
              </a:ext>
            </a:extLst>
          </p:cNvPr>
          <p:cNvSpPr txBox="1"/>
          <p:nvPr/>
        </p:nvSpPr>
        <p:spPr>
          <a:xfrm>
            <a:off x="8167352" y="2498574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/>
                </a:solidFill>
                <a:latin typeface="Calibri" panose="020F0502020204030204" pitchFamily="34" charset="0"/>
              </a:rPr>
              <a:t>Partition key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18C5BF-093B-4A82-AC27-BC24D19F0B5D}"/>
              </a:ext>
            </a:extLst>
          </p:cNvPr>
          <p:cNvCxnSpPr>
            <a:cxnSpLocks/>
          </p:cNvCxnSpPr>
          <p:nvPr/>
        </p:nvCxnSpPr>
        <p:spPr>
          <a:xfrm flipH="1">
            <a:off x="4559121" y="2806351"/>
            <a:ext cx="3440806" cy="104274"/>
          </a:xfrm>
          <a:prstGeom prst="straightConnector1">
            <a:avLst/>
          </a:prstGeom>
          <a:ln w="38100">
            <a:solidFill>
              <a:srgbClr val="10A1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10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Covered in detail in the next video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The Importance of Query Patterns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953113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Covered in detail in the next video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With this data model, we are saying, that in most cases we will access users, based on their email address only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The Importance of Query Patterns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11671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Covered in detail in the next video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With this data model, we are saying, that in most cases we will access users, based on their email address only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only access courses based on the course id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The Importance of Query Patterns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11671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Covered in detail in the next video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With this data model, we are saying, that in most cases we will access users, based on their email address only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only access courses based on the course id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we search based on other parameters, things would get complicated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The Importance of Query Patterns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839746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42172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US" sz="96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The Importance of Understanding Query Patterns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6180985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839021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GB" sz="9600" dirty="0" err="1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Modeling</a:t>
            </a:r>
            <a:r>
              <a:rPr lang="en-GB" sz="96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 a User Management Application with DynamoDB</a:t>
            </a:r>
            <a:endParaRPr lang="en-US" sz="9600" dirty="0">
              <a:solidFill>
                <a:srgbClr val="FFFFFF"/>
              </a:solidFill>
              <a:latin typeface="Calibri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want to create a database that can hold information about users, and their favourite training courses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We Are Going to Build a System to Store Users Favourite Training Courses</a:t>
            </a:r>
            <a:endParaRPr lang="en" sz="440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want to create a database that can hold information about users, and their favourite training courses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need to store things like first/last name, email address, password, the last login time, a user ID, and some user preference information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We Are Going to Build a System to Store Users Favourite Training Courses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338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want to create a database that can hold information about users, and their favourite training courses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need to store things like first/last name, email address, password, the last login time, a user ID, and some user preference information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In the users table, we will store information about users, and the IDs of the courses they like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We Are Going to Build a System to Store Users Favourite Training Courses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338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want to create a database that can hold information about users, and their favourite training courses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need to store things like first/last name, email address, password, the last login time, a user ID, and some user preference information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In the users table, we will store information about users, and the IDs of the courses they like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need a second table, to hold detailed information about training courses, that these users like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We Are Going to Build a System to Store Users Favourite Training Courses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338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298435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That means, if we ever need to run a query that retrieves data from both tables, our application will need to handle the logic to perform the join operation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Remember: DynamoDB Does Not Support Joins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217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298435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That means, if we ever need to run a query that retrieves data from both tables, our application will need to handle the logic to perform the join operation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In a typical microservices architecture, the table that holds information about training courses would live in another service entirely, so our application or front end client would be responsible for calling </a:t>
            </a:r>
            <a:br>
              <a:rPr lang="en-IN" sz="4002" dirty="0">
                <a:solidFill>
                  <a:srgbClr val="434343"/>
                </a:solidFill>
              </a:rPr>
            </a:br>
            <a:r>
              <a:rPr lang="en-IN" sz="4002" dirty="0">
                <a:solidFill>
                  <a:srgbClr val="434343"/>
                </a:solidFill>
              </a:rPr>
              <a:t>both services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Remember: DynamoDB Does Not Support Joins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83546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298435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That means, if we ever need to run a query that retrieves data from both tables, our application will need to handle the logic to perform the join operation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In a typical microservices architecture, the table that holds information about training courses would live in another service entirely, so our application or front end client would be responsible for calling </a:t>
            </a:r>
            <a:br>
              <a:rPr lang="en-IN" sz="4002" dirty="0">
                <a:solidFill>
                  <a:srgbClr val="434343"/>
                </a:solidFill>
              </a:rPr>
            </a:br>
            <a:r>
              <a:rPr lang="en-IN" sz="4002" dirty="0">
                <a:solidFill>
                  <a:srgbClr val="434343"/>
                </a:solidFill>
              </a:rPr>
              <a:t>both services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need to be mindful of this fact when designing our table and                                   our application!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Remember: DynamoDB Does Not Support Joins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120823926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773</Words>
  <Application>Microsoft Office PowerPoint</Application>
  <PresentationFormat>Custom</PresentationFormat>
  <Paragraphs>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Consolas</vt:lpstr>
      <vt:lpstr>Arial</vt:lpstr>
      <vt:lpstr>Roboto</vt:lpstr>
      <vt:lpstr>Calibri</vt:lpstr>
      <vt:lpstr>Packt</vt:lpstr>
      <vt:lpstr>1_Packt</vt:lpstr>
      <vt:lpstr>Building a Simple Application Powered by DynamoDB</vt:lpstr>
      <vt:lpstr>Modeling a User Management Application with DynamoDB</vt:lpstr>
      <vt:lpstr>We Are Going to Build a System to Store Users Favourite Training Courses</vt:lpstr>
      <vt:lpstr>We Are Going to Build a System to Store Users Favourite Training Courses</vt:lpstr>
      <vt:lpstr>We Are Going to Build a System to Store Users Favourite Training Courses</vt:lpstr>
      <vt:lpstr>We Are Going to Build a System to Store Users Favourite Training Courses</vt:lpstr>
      <vt:lpstr>Remember: DynamoDB Does Not Support Joins</vt:lpstr>
      <vt:lpstr>Remember: DynamoDB Does Not Support Joins</vt:lpstr>
      <vt:lpstr>Remember: DynamoDB Does Not Support Joins</vt:lpstr>
      <vt:lpstr>User Table Data Model</vt:lpstr>
      <vt:lpstr>Course Information Table Data Model</vt:lpstr>
      <vt:lpstr>The Importance of Query Patterns</vt:lpstr>
      <vt:lpstr>The Importance of Query Patterns</vt:lpstr>
      <vt:lpstr>The Importance of Query Patterns</vt:lpstr>
      <vt:lpstr>The Importance of Query Patterns</vt:lpstr>
      <vt:lpstr>The Importance of Understanding Query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Harshada Kondaskar</cp:lastModifiedBy>
  <cp:revision>40</cp:revision>
  <dcterms:modified xsi:type="dcterms:W3CDTF">2019-06-14T09:27:09Z</dcterms:modified>
</cp:coreProperties>
</file>