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36"/>
  </p:notesMasterIdLst>
  <p:sldIdLst>
    <p:sldId id="269" r:id="rId2"/>
    <p:sldId id="262" r:id="rId3"/>
    <p:sldId id="283" r:id="rId4"/>
    <p:sldId id="284" r:id="rId5"/>
    <p:sldId id="285" r:id="rId6"/>
    <p:sldId id="275" r:id="rId7"/>
    <p:sldId id="286" r:id="rId8"/>
    <p:sldId id="287" r:id="rId9"/>
    <p:sldId id="288" r:id="rId10"/>
    <p:sldId id="289" r:id="rId11"/>
    <p:sldId id="276" r:id="rId12"/>
    <p:sldId id="290" r:id="rId13"/>
    <p:sldId id="291" r:id="rId14"/>
    <p:sldId id="292" r:id="rId15"/>
    <p:sldId id="282" r:id="rId16"/>
    <p:sldId id="277" r:id="rId17"/>
    <p:sldId id="293" r:id="rId18"/>
    <p:sldId id="294" r:id="rId19"/>
    <p:sldId id="295" r:id="rId20"/>
    <p:sldId id="278" r:id="rId21"/>
    <p:sldId id="296" r:id="rId22"/>
    <p:sldId id="297" r:id="rId23"/>
    <p:sldId id="298" r:id="rId24"/>
    <p:sldId id="279" r:id="rId25"/>
    <p:sldId id="299" r:id="rId26"/>
    <p:sldId id="300" r:id="rId27"/>
    <p:sldId id="301" r:id="rId28"/>
    <p:sldId id="264" r:id="rId29"/>
    <p:sldId id="280" r:id="rId30"/>
    <p:sldId id="302" r:id="rId31"/>
    <p:sldId id="303" r:id="rId32"/>
    <p:sldId id="304" r:id="rId33"/>
    <p:sldId id="305" r:id="rId34"/>
    <p:sldId id="271" r:id="rId35"/>
  </p:sldIdLst>
  <p:sldSz cx="18288000" cy="10282238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Roboto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414" y="90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56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467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467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467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467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532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883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883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883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883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1816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181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1816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1816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7103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7103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7103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7103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965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9653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9653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9653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9653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56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56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56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5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6"/>
            </a:lvl1pPr>
            <a:lvl2pPr lvl="1" rtl="0">
              <a:spcBef>
                <a:spcPts val="0"/>
              </a:spcBef>
              <a:buSzPct val="100000"/>
              <a:defRPr sz="12006"/>
            </a:lvl2pPr>
            <a:lvl3pPr lvl="2" rtl="0">
              <a:spcBef>
                <a:spcPts val="0"/>
              </a:spcBef>
              <a:buSzPct val="100000"/>
              <a:defRPr sz="12006"/>
            </a:lvl3pPr>
            <a:lvl4pPr lvl="3" rtl="0">
              <a:spcBef>
                <a:spcPts val="0"/>
              </a:spcBef>
              <a:buSzPct val="100000"/>
              <a:defRPr sz="12006"/>
            </a:lvl4pPr>
            <a:lvl5pPr lvl="4" rtl="0">
              <a:spcBef>
                <a:spcPts val="0"/>
              </a:spcBef>
              <a:buSzPct val="100000"/>
              <a:defRPr sz="12006"/>
            </a:lvl5pPr>
            <a:lvl6pPr lvl="5" rtl="0">
              <a:spcBef>
                <a:spcPts val="0"/>
              </a:spcBef>
              <a:buSzPct val="100000"/>
              <a:defRPr sz="12006"/>
            </a:lvl6pPr>
            <a:lvl7pPr lvl="6" rtl="0">
              <a:spcBef>
                <a:spcPts val="0"/>
              </a:spcBef>
              <a:buSzPct val="100000"/>
              <a:defRPr sz="12006"/>
            </a:lvl7pPr>
            <a:lvl8pPr lvl="7" rtl="0">
              <a:spcBef>
                <a:spcPts val="0"/>
              </a:spcBef>
              <a:buSzPct val="100000"/>
              <a:defRPr sz="12006"/>
            </a:lvl8pPr>
            <a:lvl9pPr lvl="8" rtl="0">
              <a:spcBef>
                <a:spcPts val="0"/>
              </a:spcBef>
              <a:buSzPct val="100000"/>
              <a:defRPr sz="1200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8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7" y="4813263"/>
            <a:ext cx="16695508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dirty="0"/>
              <a:t>The Importance of Understanding Query Patterns</a:t>
            </a:r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Retrieve one or more items using the table primary key, or from a secondary index using the index key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For a query, you need to specify a partition key, plus search value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Optionally, you can specify a sort key (use comparisons)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Return all attributes of the matched values (use </a:t>
            </a:r>
            <a:r>
              <a:rPr lang="en-IN" sz="4002" dirty="0" err="1">
                <a:solidFill>
                  <a:srgbClr val="434343"/>
                </a:solidFill>
              </a:rPr>
              <a:t>projectionexpression</a:t>
            </a:r>
            <a:r>
              <a:rPr lang="en-IN" sz="4002" dirty="0">
                <a:solidFill>
                  <a:srgbClr val="434343"/>
                </a:solidFill>
              </a:rPr>
              <a:t> for subset)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Can also filter the query results using filters on non-key attributes (</a:t>
            </a:r>
            <a:r>
              <a:rPr lang="en-IN" sz="4002" dirty="0" err="1">
                <a:solidFill>
                  <a:srgbClr val="434343"/>
                </a:solidFill>
              </a:rPr>
              <a:t>filterexpression</a:t>
            </a:r>
            <a:r>
              <a:rPr lang="en-IN" sz="4002" dirty="0">
                <a:solidFill>
                  <a:srgbClr val="434343"/>
                </a:solidFill>
              </a:rPr>
              <a:t>)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Query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688973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Supports both strong and eventual consistency (EC – default)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Query (Continued)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97634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Supports both strong and eventual consistency (EC – default)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Maximum size returned is 1 MB + </a:t>
            </a:r>
            <a:r>
              <a:rPr lang="en-IN" sz="4002" dirty="0" err="1">
                <a:solidFill>
                  <a:srgbClr val="434343"/>
                </a:solidFill>
              </a:rPr>
              <a:t>lastevaluatedkey</a:t>
            </a: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Query (Continued)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115313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Supports both strong and eventual consistency (EC – default)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Maximum size returned is 1 MB + </a:t>
            </a:r>
            <a:r>
              <a:rPr lang="en-IN" sz="4002" dirty="0" err="1">
                <a:solidFill>
                  <a:srgbClr val="434343"/>
                </a:solidFill>
              </a:rPr>
              <a:t>lastevaluatedkey</a:t>
            </a: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Query results are, by default, sorted in ascending order, by the sort key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Query (Continued)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115313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Supports both strong and eventual consistency (EC – default)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Maximum size returned is 1 MB + </a:t>
            </a:r>
            <a:r>
              <a:rPr lang="en-IN" sz="4002" dirty="0" err="1">
                <a:solidFill>
                  <a:srgbClr val="434343"/>
                </a:solidFill>
              </a:rPr>
              <a:t>lastevaluatedkey</a:t>
            </a: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Query results are, by default, sorted in ascending order, by the sort key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To get the results sorted in descending order by the sort key – </a:t>
            </a:r>
            <a:r>
              <a:rPr lang="en-IN" sz="4002" dirty="0" err="1">
                <a:solidFill>
                  <a:srgbClr val="434343"/>
                </a:solidFill>
              </a:rPr>
              <a:t>scanindexforward</a:t>
            </a:r>
            <a:r>
              <a:rPr lang="en-IN" sz="4002" dirty="0">
                <a:solidFill>
                  <a:srgbClr val="434343"/>
                </a:solidFill>
              </a:rPr>
              <a:t>=false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Query (Continued)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115313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106277" y="1052213"/>
            <a:ext cx="16075446" cy="8177813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8000" dirty="0"/>
              <a:t>A Query Is the Same as Doing a Lookup on a Key in a Map – It Is O(1)</a:t>
            </a:r>
            <a:endParaRPr lang="en" sz="5400" dirty="0"/>
          </a:p>
        </p:txBody>
      </p:sp>
    </p:spTree>
    <p:extLst>
      <p:ext uri="{BB962C8B-B14F-4D97-AF65-F5344CB8AC3E}">
        <p14:creationId xmlns:p14="http://schemas.microsoft.com/office/powerpoint/2010/main" val="918456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Gets all items and attributes by performing a full scan across the table or a secondary index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Scans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114617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Gets all items and attributes by performing a full scan across the table or a secondary index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Afterwards, it filters out values to return the wanted result – extra step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Scans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693562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Gets all items and attributes by performing a full scan across the table or a secondary index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Afterwards, it filters out values to return the wanted result – extra step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You can limit the return set by specifying:</a:t>
            </a:r>
          </a:p>
          <a:p>
            <a:pPr marL="219456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2" dirty="0">
                <a:solidFill>
                  <a:srgbClr val="434343"/>
                </a:solidFill>
              </a:rPr>
              <a:t>Filters against one or more attributes (</a:t>
            </a:r>
            <a:r>
              <a:rPr lang="en-IN" sz="4002" dirty="0" err="1">
                <a:solidFill>
                  <a:srgbClr val="434343"/>
                </a:solidFill>
              </a:rPr>
              <a:t>FilterExpression</a:t>
            </a:r>
            <a:r>
              <a:rPr lang="en-IN" sz="4002" dirty="0">
                <a:solidFill>
                  <a:srgbClr val="434343"/>
                </a:solidFill>
              </a:rPr>
              <a:t>)</a:t>
            </a:r>
          </a:p>
          <a:p>
            <a:pPr marL="219456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2" dirty="0">
                <a:solidFill>
                  <a:srgbClr val="434343"/>
                </a:solidFill>
              </a:rPr>
              <a:t>The attributes to include (</a:t>
            </a:r>
            <a:r>
              <a:rPr lang="en-IN" sz="4002" dirty="0" err="1">
                <a:solidFill>
                  <a:srgbClr val="434343"/>
                </a:solidFill>
              </a:rPr>
              <a:t>ProjectionExpression</a:t>
            </a:r>
            <a:r>
              <a:rPr lang="en-IN" sz="4002" dirty="0">
                <a:solidFill>
                  <a:srgbClr val="434343"/>
                </a:solidFill>
              </a:rPr>
              <a:t>)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Scans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693562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Gets all items and attributes by performing a full scan across the table or a secondary index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Afterwards, it filters out values to return the wanted result – extra step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You can limit the return set by specifying:</a:t>
            </a:r>
          </a:p>
          <a:p>
            <a:pPr marL="219456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2" dirty="0">
                <a:solidFill>
                  <a:srgbClr val="434343"/>
                </a:solidFill>
              </a:rPr>
              <a:t>Filters against one or more attributes (</a:t>
            </a:r>
            <a:r>
              <a:rPr lang="en-IN" sz="4002" dirty="0" err="1">
                <a:solidFill>
                  <a:srgbClr val="434343"/>
                </a:solidFill>
              </a:rPr>
              <a:t>FilterExpression</a:t>
            </a:r>
            <a:r>
              <a:rPr lang="en-IN" sz="4002" dirty="0">
                <a:solidFill>
                  <a:srgbClr val="434343"/>
                </a:solidFill>
              </a:rPr>
              <a:t>)</a:t>
            </a:r>
          </a:p>
          <a:p>
            <a:pPr marL="219456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2" dirty="0">
                <a:solidFill>
                  <a:srgbClr val="434343"/>
                </a:solidFill>
              </a:rPr>
              <a:t>The attributes to include (</a:t>
            </a:r>
            <a:r>
              <a:rPr lang="en-IN" sz="4002" dirty="0" err="1">
                <a:solidFill>
                  <a:srgbClr val="434343"/>
                </a:solidFill>
              </a:rPr>
              <a:t>ProjectionExpression</a:t>
            </a:r>
            <a:r>
              <a:rPr lang="en-IN" sz="4002" dirty="0">
                <a:solidFill>
                  <a:srgbClr val="434343"/>
                </a:solidFill>
              </a:rPr>
              <a:t>)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bigger the table, the slower the scan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Scans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69356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DynamoDB data model is like a persistent map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Before We Begin</a:t>
            </a:r>
            <a:endParaRPr lang="en" sz="4402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Returns max 1MB of data  + </a:t>
            </a:r>
            <a:r>
              <a:rPr lang="en-IN" sz="4002" dirty="0" err="1">
                <a:solidFill>
                  <a:srgbClr val="434343"/>
                </a:solidFill>
              </a:rPr>
              <a:t>lastevaluatedkey</a:t>
            </a:r>
            <a:r>
              <a:rPr lang="en-IN" sz="4002" dirty="0">
                <a:solidFill>
                  <a:srgbClr val="434343"/>
                </a:solidFill>
              </a:rPr>
              <a:t> to continue search in new op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Scans (Continued)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25469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Returns max 1MB of data  + </a:t>
            </a:r>
            <a:r>
              <a:rPr lang="en-IN" sz="4002" dirty="0" err="1">
                <a:solidFill>
                  <a:srgbClr val="434343"/>
                </a:solidFill>
              </a:rPr>
              <a:t>lastevaluatedkey</a:t>
            </a:r>
            <a:r>
              <a:rPr lang="en-IN" sz="4002" dirty="0">
                <a:solidFill>
                  <a:srgbClr val="434343"/>
                </a:solidFill>
              </a:rPr>
              <a:t> to continue search in new op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By default, eventually consistent reads (set </a:t>
            </a:r>
            <a:r>
              <a:rPr lang="en-IN" sz="4002" dirty="0" err="1">
                <a:solidFill>
                  <a:srgbClr val="434343"/>
                </a:solidFill>
              </a:rPr>
              <a:t>consistentread</a:t>
            </a:r>
            <a:r>
              <a:rPr lang="en-IN" sz="4002" dirty="0">
                <a:solidFill>
                  <a:srgbClr val="434343"/>
                </a:solidFill>
              </a:rPr>
              <a:t> to true for S.C.R)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Scans (Continued)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374672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Returns max 1MB of data  + </a:t>
            </a:r>
            <a:r>
              <a:rPr lang="en-IN" sz="4002" dirty="0" err="1">
                <a:solidFill>
                  <a:srgbClr val="434343"/>
                </a:solidFill>
              </a:rPr>
              <a:t>lastevaluatedkey</a:t>
            </a:r>
            <a:r>
              <a:rPr lang="en-IN" sz="4002" dirty="0">
                <a:solidFill>
                  <a:srgbClr val="434343"/>
                </a:solidFill>
              </a:rPr>
              <a:t> to continue search in new op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By default, eventually consistent reads (set </a:t>
            </a:r>
            <a:r>
              <a:rPr lang="en-IN" sz="4002" dirty="0" err="1">
                <a:solidFill>
                  <a:srgbClr val="434343"/>
                </a:solidFill>
              </a:rPr>
              <a:t>consistentread</a:t>
            </a:r>
            <a:r>
              <a:rPr lang="en-IN" sz="4002" dirty="0">
                <a:solidFill>
                  <a:srgbClr val="434343"/>
                </a:solidFill>
              </a:rPr>
              <a:t> to true for S.C.R)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Scans are by default sequential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Scans (Continued)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374672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Returns max 1MB of data  + </a:t>
            </a:r>
            <a:r>
              <a:rPr lang="en-IN" sz="4002" dirty="0" err="1">
                <a:solidFill>
                  <a:srgbClr val="434343"/>
                </a:solidFill>
              </a:rPr>
              <a:t>lastevaluatedkey</a:t>
            </a:r>
            <a:r>
              <a:rPr lang="en-IN" sz="4002" dirty="0">
                <a:solidFill>
                  <a:srgbClr val="434343"/>
                </a:solidFill>
              </a:rPr>
              <a:t> to continue search in new op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By default, eventually consistent reads (set </a:t>
            </a:r>
            <a:r>
              <a:rPr lang="en-IN" sz="4002" dirty="0" err="1">
                <a:solidFill>
                  <a:srgbClr val="434343"/>
                </a:solidFill>
              </a:rPr>
              <a:t>consistentread</a:t>
            </a:r>
            <a:r>
              <a:rPr lang="en-IN" sz="4002" dirty="0">
                <a:solidFill>
                  <a:srgbClr val="434343"/>
                </a:solidFill>
              </a:rPr>
              <a:t> to true for S.C.R)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Scans are by default sequential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Read spikes:</a:t>
            </a:r>
          </a:p>
          <a:p>
            <a:pPr marL="219456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2" dirty="0">
                <a:solidFill>
                  <a:srgbClr val="434343"/>
                </a:solidFill>
              </a:rPr>
              <a:t>Reduce page size (limit = #items &lt; 1MB)</a:t>
            </a:r>
          </a:p>
          <a:p>
            <a:pPr marL="2194560" indent="-711281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IN" sz="4002" dirty="0">
                <a:solidFill>
                  <a:srgbClr val="434343"/>
                </a:solidFill>
              </a:rPr>
              <a:t>Isolate Scan Operations (production table + shadow table)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Scans (Continued)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374672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Possibility of using parallel scans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Scans (Continued)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302741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Possibility of using parallel scans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 err="1">
                <a:solidFill>
                  <a:srgbClr val="434343"/>
                </a:solidFill>
              </a:rPr>
              <a:t>Totalsegments</a:t>
            </a:r>
            <a:r>
              <a:rPr lang="en-IN" sz="4002" dirty="0">
                <a:solidFill>
                  <a:srgbClr val="434343"/>
                </a:solidFill>
              </a:rPr>
              <a:t> = number of workers that perform parallel scans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Scans (Continued)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538761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Possibility of using parallel scans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 err="1">
                <a:solidFill>
                  <a:srgbClr val="434343"/>
                </a:solidFill>
              </a:rPr>
              <a:t>Totalsegments</a:t>
            </a:r>
            <a:r>
              <a:rPr lang="en-IN" sz="4002" dirty="0">
                <a:solidFill>
                  <a:srgbClr val="434343"/>
                </a:solidFill>
              </a:rPr>
              <a:t> = number of workers that perform parallel scans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Could throttle your table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Scans (Continued)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538761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Possibility of using parallel scans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 err="1">
                <a:solidFill>
                  <a:srgbClr val="434343"/>
                </a:solidFill>
              </a:rPr>
              <a:t>Totalsegments</a:t>
            </a:r>
            <a:r>
              <a:rPr lang="en-IN" sz="4002" dirty="0">
                <a:solidFill>
                  <a:srgbClr val="434343"/>
                </a:solidFill>
              </a:rPr>
              <a:t> = number of workers that perform parallel scans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Could throttle your table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Less efficient than query (</a:t>
            </a:r>
            <a:r>
              <a:rPr lang="en-IN" sz="4002" dirty="0" err="1">
                <a:solidFill>
                  <a:srgbClr val="434343"/>
                </a:solidFill>
              </a:rPr>
              <a:t>GetItem</a:t>
            </a:r>
            <a:r>
              <a:rPr lang="en-IN" sz="4002" dirty="0">
                <a:solidFill>
                  <a:srgbClr val="434343"/>
                </a:solidFill>
              </a:rPr>
              <a:t>, and </a:t>
            </a:r>
            <a:r>
              <a:rPr lang="en-IN" sz="4002" dirty="0" err="1">
                <a:solidFill>
                  <a:srgbClr val="434343"/>
                </a:solidFill>
              </a:rPr>
              <a:t>BatchGetItem</a:t>
            </a:r>
            <a:r>
              <a:rPr lang="en-IN" sz="4002" dirty="0">
                <a:solidFill>
                  <a:srgbClr val="434343"/>
                </a:solidFill>
              </a:rPr>
              <a:t> APIs efficient too)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Scans (Continued)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538761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106277" y="1052213"/>
            <a:ext cx="16075446" cy="8177813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8800" dirty="0"/>
              <a:t>If You Find Yourself Regularly Needing to Scan the Table, You Have Done Something Wrong!</a:t>
            </a:r>
            <a:endParaRPr lang="en" sz="8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You can define either a Local, or a Global Secondary Index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But What If I Need to Query Another Field?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03157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DynamoDB data model is like a persistent map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You would never write your application in such a way, that it relies on scanning the values in a memory map, because it is slow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Before We Begin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278568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You can define either a Local, or a Global Secondary Index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You can have a maximum of five of each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But What If I Need to Query Another Field?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462374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You can define either a Local, or a Global Secondary Index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You can have a maximum of five of each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They essentially create a copy of the table in a second DynamoDB cluster, which is then kept in sync with your primary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But What If I Need to Query Another Field?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55511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You can define either a Local, or a Global Secondary Index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You can have a maximum of five of each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They essentially create a copy of the table in a second DynamoDB cluster, which is then kept in sync with your primary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They allow you to define a secondary partition/sort key on your table, which you can then query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But What If I Need to Query Another Field?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55511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You can define either a Local, or a Global Secondary Index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You can have a maximum of five of each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They essentially create a copy of the table in a second DynamoDB cluster, which is then kept in sync with your primary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They allow you to define a secondary partition/sort key on your table, which you can then query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Beware though, there is replication latency, and secondary indexes are eventually consistent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But What If I Need to Query Another Field?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55511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16419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</a:pPr>
            <a:r>
              <a:rPr lang="en-US" sz="8000" dirty="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A Simple Python API to Manage Users and Their Favorite Training Courses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6155232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DynamoDB data model is like a persistent map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You would never write your application in such a way, that it relies on scanning the values in a memory map, because it is slow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You always access a map based on its keys, because a key lookup returns in O(1), whereas a search of the values will take O(n/2)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Before We Begin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278568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DynamoDB data model is like a persistent map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You would never write your application in such a way, that it relies on scanning the values in a memory map, because it is slow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You always access a map based on its keys, because a key lookup returns in O(1), whereas a search of the values will take O(n/2)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This means, that searching the values will get slower as the data structure grows in size, where as a lookup on the key will not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Before We Begin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278568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Retrieve one or more items using the table primary key, or from a secondary index using the index key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Query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046684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Retrieve one or more items using the table primary key, or from a secondary index using the index key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For a query, you need to specify a partition key, plus search value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Query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688973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Retrieve one or more items using the table primary key, or from a secondary index using the index key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For a query, you need to specify a partition key, plus search value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Optionally, you can specify a sort key (use comparisons)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Query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68897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Retrieve one or more items using the table primary key, or from a secondary index using the index key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For a query, you need to specify a partition key, plus search value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Optionally, you can specify a sort key (use comparisons)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Return all attributes of the matched values (use </a:t>
            </a:r>
            <a:r>
              <a:rPr lang="en-IN" sz="4002" dirty="0" err="1">
                <a:solidFill>
                  <a:srgbClr val="434343"/>
                </a:solidFill>
              </a:rPr>
              <a:t>projectionexpression</a:t>
            </a:r>
            <a:r>
              <a:rPr lang="en-IN" sz="4002" dirty="0">
                <a:solidFill>
                  <a:srgbClr val="434343"/>
                </a:solidFill>
              </a:rPr>
              <a:t> for subset)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– Query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688973801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1380</Words>
  <Application>Microsoft Office PowerPoint</Application>
  <PresentationFormat>Custom</PresentationFormat>
  <Paragraphs>121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Courier New</vt:lpstr>
      <vt:lpstr>Arial</vt:lpstr>
      <vt:lpstr>Roboto</vt:lpstr>
      <vt:lpstr>Calibri</vt:lpstr>
      <vt:lpstr>Packt</vt:lpstr>
      <vt:lpstr>The Importance of Understanding Query Patterns</vt:lpstr>
      <vt:lpstr>Before We Begin</vt:lpstr>
      <vt:lpstr>Before We Begin</vt:lpstr>
      <vt:lpstr>Before We Begin</vt:lpstr>
      <vt:lpstr>Before We Begin</vt:lpstr>
      <vt:lpstr>DynamoDB – Query</vt:lpstr>
      <vt:lpstr>DynamoDB – Query</vt:lpstr>
      <vt:lpstr>DynamoDB – Query</vt:lpstr>
      <vt:lpstr>DynamoDB – Query</vt:lpstr>
      <vt:lpstr>DynamoDB – Query</vt:lpstr>
      <vt:lpstr>DynamoDB – Query (Continued)</vt:lpstr>
      <vt:lpstr>DynamoDB – Query (Continued)</vt:lpstr>
      <vt:lpstr>DynamoDB – Query (Continued)</vt:lpstr>
      <vt:lpstr>DynamoDB – Query (Continued)</vt:lpstr>
      <vt:lpstr>A Query Is the Same as Doing a Lookup on a Key in a Map – It Is O(1)</vt:lpstr>
      <vt:lpstr>DynamoDB – Scans</vt:lpstr>
      <vt:lpstr>DynamoDB – Scans</vt:lpstr>
      <vt:lpstr>DynamoDB – Scans</vt:lpstr>
      <vt:lpstr>DynamoDB – Scans</vt:lpstr>
      <vt:lpstr>DynamoDB – Scans (Continued)</vt:lpstr>
      <vt:lpstr>DynamoDB – Scans (Continued)</vt:lpstr>
      <vt:lpstr>DynamoDB – Scans (Continued)</vt:lpstr>
      <vt:lpstr>DynamoDB – Scans (Continued)</vt:lpstr>
      <vt:lpstr>DynamoDB – Scans (Continued)</vt:lpstr>
      <vt:lpstr>DynamoDB – Scans (Continued)</vt:lpstr>
      <vt:lpstr>DynamoDB – Scans (Continued)</vt:lpstr>
      <vt:lpstr>DynamoDB – Scans (Continued)</vt:lpstr>
      <vt:lpstr>If You Find Yourself Regularly Needing to Scan the Table, You Have Done Something Wrong!</vt:lpstr>
      <vt:lpstr>But What If I Need to Query Another Field?</vt:lpstr>
      <vt:lpstr>But What If I Need to Query Another Field?</vt:lpstr>
      <vt:lpstr>But What If I Need to Query Another Field?</vt:lpstr>
      <vt:lpstr>But What If I Need to Query Another Field?</vt:lpstr>
      <vt:lpstr>But What If I Need to Query Another Field?</vt:lpstr>
      <vt:lpstr>A Simple Python API to Manage Users and Their Favorite Training Courses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Aiman Khan</dc:creator>
  <cp:lastModifiedBy>Yamini Mosamkar</cp:lastModifiedBy>
  <cp:revision>50</cp:revision>
  <dcterms:modified xsi:type="dcterms:W3CDTF">2019-07-04T09:03:27Z</dcterms:modified>
</cp:coreProperties>
</file>