
<file path=[Content_Types].xml><?xml version="1.0" encoding="utf-8"?>
<Types xmlns="http://schemas.openxmlformats.org/package/2006/content-types">
  <Default Extension="fntdata" ContentType="application/x-fontdata"/>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69" r:id="rId2"/>
    <p:sldId id="262" r:id="rId3"/>
    <p:sldId id="281" r:id="rId4"/>
    <p:sldId id="282" r:id="rId5"/>
    <p:sldId id="283" r:id="rId6"/>
    <p:sldId id="264" r:id="rId7"/>
    <p:sldId id="275" r:id="rId8"/>
    <p:sldId id="284" r:id="rId9"/>
    <p:sldId id="285" r:id="rId10"/>
    <p:sldId id="286" r:id="rId11"/>
    <p:sldId id="276" r:id="rId12"/>
    <p:sldId id="287" r:id="rId13"/>
    <p:sldId id="288" r:id="rId14"/>
    <p:sldId id="279" r:id="rId15"/>
    <p:sldId id="289" r:id="rId16"/>
    <p:sldId id="290" r:id="rId17"/>
    <p:sldId id="291" r:id="rId18"/>
    <p:sldId id="277" r:id="rId19"/>
    <p:sldId id="292" r:id="rId20"/>
    <p:sldId id="293" r:id="rId21"/>
    <p:sldId id="280" r:id="rId22"/>
    <p:sldId id="294" r:id="rId23"/>
    <p:sldId id="271" r:id="rId24"/>
  </p:sldIdLst>
  <p:sldSz cx="18288000" cy="10282238"/>
  <p:notesSz cx="6858000" cy="9144000"/>
  <p:embeddedFontLst>
    <p:embeddedFont>
      <p:font typeface="Calibri" panose="020F0502020204030204" pitchFamily="3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7" d="100"/>
          <a:sy n="77" d="100"/>
        </p:scale>
        <p:origin x="414" y="90"/>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06780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38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5345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534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534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2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29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29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29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793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793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652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793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3150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3150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722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652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652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652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595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38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38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38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7" y="4207953"/>
            <a:ext cx="17175972" cy="1866335"/>
          </a:xfrm>
          <a:prstGeom prst="rect">
            <a:avLst/>
          </a:prstGeom>
        </p:spPr>
        <p:txBody>
          <a:bodyPr lIns="182874" tIns="182874" rIns="182874" bIns="182874" anchor="b" anchorCtr="0">
            <a:noAutofit/>
          </a:bodyPr>
          <a:lstStyle/>
          <a:p>
            <a:pPr>
              <a:spcBef>
                <a:spcPct val="0"/>
              </a:spcBef>
              <a:spcAft>
                <a:spcPct val="0"/>
              </a:spcAft>
              <a:buClr>
                <a:srgbClr val="FFFFFF"/>
              </a:buClr>
              <a:buSzTx/>
            </a:pPr>
            <a:r>
              <a:rPr lang="en-US" sz="7200" dirty="0">
                <a:solidFill>
                  <a:srgbClr val="FFFFFF"/>
                </a:solidFill>
                <a:latin typeface="Calibri" charset="0"/>
                <a:cs typeface="Calibri" charset="0"/>
                <a:sym typeface="Calibri" charset="0"/>
              </a:rPr>
              <a:t>Make the User Application Low Latency by Employing In Memory Caching with DAX</a:t>
            </a:r>
          </a:p>
        </p:txBody>
      </p:sp>
    </p:spTree>
    <p:extLst>
      <p:ext uri="{BB962C8B-B14F-4D97-AF65-F5344CB8AC3E}">
        <p14:creationId xmlns:p14="http://schemas.microsoft.com/office/powerpoint/2010/main" val="156796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Microsecond response time, even at extremely high request rates</a:t>
            </a:r>
          </a:p>
          <a:p>
            <a:pPr marL="914507" indent="-711281">
              <a:buClr>
                <a:srgbClr val="434343"/>
              </a:buClr>
              <a:buChar char="●"/>
            </a:pPr>
            <a:r>
              <a:rPr lang="en-IN" sz="4002" dirty="0">
                <a:solidFill>
                  <a:srgbClr val="434343"/>
                </a:solidFill>
              </a:rPr>
              <a:t>Scale out to millions of requests per second and beyond if needed</a:t>
            </a:r>
          </a:p>
          <a:p>
            <a:pPr marL="914507" indent="-711281">
              <a:buClr>
                <a:srgbClr val="434343"/>
              </a:buClr>
              <a:buChar char="●"/>
            </a:pPr>
            <a:r>
              <a:rPr lang="en-IN" sz="4002" dirty="0">
                <a:solidFill>
                  <a:srgbClr val="434343"/>
                </a:solidFill>
              </a:rPr>
              <a:t>Fully managed service with a </a:t>
            </a:r>
            <a:r>
              <a:rPr lang="en-IN" sz="4002" dirty="0" err="1">
                <a:solidFill>
                  <a:srgbClr val="434343"/>
                </a:solidFill>
              </a:rPr>
              <a:t>DynamoDB</a:t>
            </a:r>
            <a:r>
              <a:rPr lang="en-IN" sz="4002" dirty="0">
                <a:solidFill>
                  <a:srgbClr val="434343"/>
                </a:solidFill>
              </a:rPr>
              <a:t> compatible API, no need to modify your application code</a:t>
            </a:r>
          </a:p>
          <a:p>
            <a:pPr marL="914507" indent="-711281">
              <a:buClr>
                <a:srgbClr val="434343"/>
              </a:buClr>
              <a:buChar char="●"/>
            </a:pPr>
            <a:r>
              <a:rPr lang="en-IN" sz="4002" dirty="0">
                <a:solidFill>
                  <a:srgbClr val="434343"/>
                </a:solidFill>
              </a:rPr>
              <a:t>DAX automatically manages tasks like cache invalidation, so developers do not have to worry about it</a:t>
            </a:r>
          </a:p>
          <a:p>
            <a:pPr marL="914507" indent="-711281">
              <a:buClr>
                <a:srgbClr val="434343"/>
              </a:buClr>
              <a:buChar char="●"/>
            </a:pPr>
            <a:endParaRPr lang="en-IN" sz="4002" dirty="0">
              <a:solidFill>
                <a:srgbClr val="434343"/>
              </a:solidFill>
            </a:endParaRP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in Detail</a:t>
            </a:r>
            <a:endParaRPr lang="en" sz="4402" dirty="0"/>
          </a:p>
        </p:txBody>
      </p:sp>
    </p:spTree>
    <p:extLst>
      <p:ext uri="{BB962C8B-B14F-4D97-AF65-F5344CB8AC3E}">
        <p14:creationId xmlns:p14="http://schemas.microsoft.com/office/powerpoint/2010/main" val="13296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DAX is a write-through cache: That means, writes to DAX will update items in cache, will persisting change through to the underlying DynamoDB table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Cache Behaviour</a:t>
            </a:r>
            <a:endParaRPr lang="en" sz="4402" dirty="0"/>
          </a:p>
        </p:txBody>
      </p:sp>
    </p:spTree>
    <p:extLst>
      <p:ext uri="{BB962C8B-B14F-4D97-AF65-F5344CB8AC3E}">
        <p14:creationId xmlns:p14="http://schemas.microsoft.com/office/powerpoint/2010/main" val="28365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DAX is a write-through cache: That means, writes to DAX will update items in cache, will persisting change through to the underlying DynamoDB table</a:t>
            </a:r>
          </a:p>
          <a:p>
            <a:pPr marL="914507" indent="-711281">
              <a:buClr>
                <a:srgbClr val="434343"/>
              </a:buClr>
              <a:buChar char="●"/>
            </a:pPr>
            <a:r>
              <a:rPr lang="en-IN" sz="4002" dirty="0">
                <a:solidFill>
                  <a:srgbClr val="434343"/>
                </a:solidFill>
              </a:rPr>
              <a:t>DAX requires you to specify a time to live (TTL) for items: This is the amount of time they remain in cache before DAX will expire them and make a request to the underlying table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Cache Behaviour</a:t>
            </a:r>
            <a:endParaRPr lang="en" sz="4402" dirty="0"/>
          </a:p>
        </p:txBody>
      </p:sp>
    </p:spTree>
    <p:extLst>
      <p:ext uri="{BB962C8B-B14F-4D97-AF65-F5344CB8AC3E}">
        <p14:creationId xmlns:p14="http://schemas.microsoft.com/office/powerpoint/2010/main" val="106546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DAX is a write-through cache: That means, writes to DAX will update items in cache, will persisting change through to the underlying DynamoDB table</a:t>
            </a:r>
          </a:p>
          <a:p>
            <a:pPr marL="914507" indent="-711281">
              <a:buClr>
                <a:srgbClr val="434343"/>
              </a:buClr>
              <a:buChar char="●"/>
            </a:pPr>
            <a:r>
              <a:rPr lang="en-IN" sz="4002" dirty="0">
                <a:solidFill>
                  <a:srgbClr val="434343"/>
                </a:solidFill>
              </a:rPr>
              <a:t>DAX requires you to specify a time to live (TTL) for items: This is the amount of time they remain in cache before DAX will expire them and make a request to the underlying table</a:t>
            </a:r>
          </a:p>
          <a:p>
            <a:pPr marL="914507" indent="-711281">
              <a:buClr>
                <a:srgbClr val="434343"/>
              </a:buClr>
              <a:buChar char="●"/>
            </a:pPr>
            <a:r>
              <a:rPr lang="en-IN" sz="4002" dirty="0">
                <a:solidFill>
                  <a:srgbClr val="434343"/>
                </a:solidFill>
              </a:rPr>
              <a:t>Changes made to DynamoDB objects that are not written through DAX, will not be reflected in cache until the object reaches it is TTL, or is expired in some other fashion such as LRU </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Cache Behaviour</a:t>
            </a:r>
            <a:endParaRPr lang="en" sz="4402" dirty="0"/>
          </a:p>
        </p:txBody>
      </p:sp>
    </p:spTree>
    <p:extLst>
      <p:ext uri="{BB962C8B-B14F-4D97-AF65-F5344CB8AC3E}">
        <p14:creationId xmlns:p14="http://schemas.microsoft.com/office/powerpoint/2010/main" val="106546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2186722"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lvl="0" indent="-711281">
              <a:buClr>
                <a:srgbClr val="434343"/>
              </a:buClr>
              <a:buFont typeface="Calibri"/>
              <a:buChar char="●"/>
            </a:pPr>
            <a:r>
              <a:rPr lang="en-IN" sz="4002" dirty="0">
                <a:solidFill>
                  <a:srgbClr val="434343"/>
                </a:solidFill>
              </a:rPr>
              <a:t>Alice updates an item in the </a:t>
            </a:r>
            <a:r>
              <a:rPr lang="en-IN" sz="4002" dirty="0" err="1">
                <a:solidFill>
                  <a:srgbClr val="434343"/>
                </a:solidFill>
              </a:rPr>
              <a:t>ProductCatalog</a:t>
            </a:r>
            <a:r>
              <a:rPr lang="en-IN" sz="4002" dirty="0">
                <a:solidFill>
                  <a:srgbClr val="434343"/>
                </a:solidFill>
              </a:rPr>
              <a:t> table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a:t>
            </a:r>
            <a:endParaRPr lang="en" sz="4402" dirty="0"/>
          </a:p>
        </p:txBody>
      </p:sp>
      <p:pic>
        <p:nvPicPr>
          <p:cNvPr id="5" name="Picture 4">
            <a:extLst>
              <a:ext uri="{FF2B5EF4-FFF2-40B4-BE49-F238E27FC236}">
                <a16:creationId xmlns:a16="http://schemas.microsoft.com/office/drawing/2014/main" id="{D1AC352C-879F-4E49-9534-2A39097C63F8}"/>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2943268" y="1716509"/>
            <a:ext cx="4597758" cy="6203997"/>
          </a:xfrm>
          <a:prstGeom prst="rect">
            <a:avLst/>
          </a:prstGeom>
        </p:spPr>
      </p:pic>
    </p:spTree>
    <p:extLst>
      <p:ext uri="{BB962C8B-B14F-4D97-AF65-F5344CB8AC3E}">
        <p14:creationId xmlns:p14="http://schemas.microsoft.com/office/powerpoint/2010/main" val="266216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2186722"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lvl="0" indent="-711281">
              <a:buClr>
                <a:srgbClr val="434343"/>
              </a:buClr>
              <a:buFont typeface="Calibri"/>
              <a:buChar char="●"/>
            </a:pPr>
            <a:r>
              <a:rPr lang="en-IN" sz="4002" dirty="0">
                <a:solidFill>
                  <a:srgbClr val="434343"/>
                </a:solidFill>
              </a:rPr>
              <a:t>Alice updates an item in the </a:t>
            </a:r>
            <a:r>
              <a:rPr lang="en-IN" sz="4002" dirty="0" err="1">
                <a:solidFill>
                  <a:srgbClr val="434343"/>
                </a:solidFill>
              </a:rPr>
              <a:t>ProductCatalog</a:t>
            </a:r>
            <a:r>
              <a:rPr lang="en-IN" sz="4002" dirty="0">
                <a:solidFill>
                  <a:srgbClr val="434343"/>
                </a:solidFill>
              </a:rPr>
              <a:t> table</a:t>
            </a:r>
          </a:p>
          <a:p>
            <a:pPr marL="914507" lvl="0" indent="-711281">
              <a:buClr>
                <a:srgbClr val="434343"/>
              </a:buClr>
              <a:buFont typeface="Calibri"/>
              <a:buChar char="●"/>
            </a:pPr>
            <a:r>
              <a:rPr lang="en-IN" sz="4002" dirty="0">
                <a:solidFill>
                  <a:srgbClr val="434343"/>
                </a:solidFill>
              </a:rPr>
              <a:t>DAX forwards the request to DynamoDB, and the update succeeds </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a:t>
            </a:r>
            <a:endParaRPr lang="en" sz="4402" dirty="0"/>
          </a:p>
        </p:txBody>
      </p:sp>
      <p:pic>
        <p:nvPicPr>
          <p:cNvPr id="5" name="Picture 4">
            <a:extLst>
              <a:ext uri="{FF2B5EF4-FFF2-40B4-BE49-F238E27FC236}">
                <a16:creationId xmlns:a16="http://schemas.microsoft.com/office/drawing/2014/main" id="{D1AC352C-879F-4E49-9534-2A39097C63F8}"/>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2943268" y="1716509"/>
            <a:ext cx="4597758" cy="6203997"/>
          </a:xfrm>
          <a:prstGeom prst="rect">
            <a:avLst/>
          </a:prstGeom>
        </p:spPr>
      </p:pic>
    </p:spTree>
    <p:extLst>
      <p:ext uri="{BB962C8B-B14F-4D97-AF65-F5344CB8AC3E}">
        <p14:creationId xmlns:p14="http://schemas.microsoft.com/office/powerpoint/2010/main" val="200960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2186722"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lvl="0" indent="-711281">
              <a:buClr>
                <a:srgbClr val="434343"/>
              </a:buClr>
              <a:buFont typeface="Calibri"/>
              <a:buChar char="●"/>
            </a:pPr>
            <a:r>
              <a:rPr lang="en-IN" sz="4002" dirty="0">
                <a:solidFill>
                  <a:srgbClr val="434343"/>
                </a:solidFill>
              </a:rPr>
              <a:t>Alice updates an item in the </a:t>
            </a:r>
            <a:r>
              <a:rPr lang="en-IN" sz="4002" dirty="0" err="1">
                <a:solidFill>
                  <a:srgbClr val="434343"/>
                </a:solidFill>
              </a:rPr>
              <a:t>ProductCatalog</a:t>
            </a:r>
            <a:r>
              <a:rPr lang="en-IN" sz="4002" dirty="0">
                <a:solidFill>
                  <a:srgbClr val="434343"/>
                </a:solidFill>
              </a:rPr>
              <a:t> table</a:t>
            </a:r>
          </a:p>
          <a:p>
            <a:pPr marL="914507" lvl="0" indent="-711281">
              <a:buClr>
                <a:srgbClr val="434343"/>
              </a:buClr>
              <a:buFont typeface="Calibri"/>
              <a:buChar char="●"/>
            </a:pPr>
            <a:r>
              <a:rPr lang="en-IN" sz="4002" dirty="0">
                <a:solidFill>
                  <a:srgbClr val="434343"/>
                </a:solidFill>
              </a:rPr>
              <a:t>DAX forwards the request to DynamoDB, and the update succeeds </a:t>
            </a:r>
          </a:p>
          <a:p>
            <a:pPr marL="914507" lvl="0" indent="-711281">
              <a:buClr>
                <a:srgbClr val="434343"/>
              </a:buClr>
              <a:buFont typeface="Calibri"/>
              <a:buChar char="●"/>
            </a:pPr>
            <a:r>
              <a:rPr lang="en-IN" sz="4002" dirty="0">
                <a:solidFill>
                  <a:srgbClr val="434343"/>
                </a:solidFill>
              </a:rPr>
              <a:t>DAX then writes the item to its item cache, and returns a successful response to Alice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a:t>
            </a:r>
            <a:endParaRPr lang="en" sz="4402" dirty="0"/>
          </a:p>
        </p:txBody>
      </p:sp>
      <p:pic>
        <p:nvPicPr>
          <p:cNvPr id="5" name="Picture 4">
            <a:extLst>
              <a:ext uri="{FF2B5EF4-FFF2-40B4-BE49-F238E27FC236}">
                <a16:creationId xmlns:a16="http://schemas.microsoft.com/office/drawing/2014/main" id="{D1AC352C-879F-4E49-9534-2A39097C63F8}"/>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2943268" y="1716509"/>
            <a:ext cx="4597758" cy="6203997"/>
          </a:xfrm>
          <a:prstGeom prst="rect">
            <a:avLst/>
          </a:prstGeom>
        </p:spPr>
      </p:pic>
    </p:spTree>
    <p:extLst>
      <p:ext uri="{BB962C8B-B14F-4D97-AF65-F5344CB8AC3E}">
        <p14:creationId xmlns:p14="http://schemas.microsoft.com/office/powerpoint/2010/main" val="2009607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2186722"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lvl="0" indent="-711281">
              <a:buClr>
                <a:srgbClr val="434343"/>
              </a:buClr>
              <a:buFont typeface="Calibri"/>
              <a:buChar char="●"/>
            </a:pPr>
            <a:r>
              <a:rPr lang="en-IN" sz="4002" dirty="0">
                <a:solidFill>
                  <a:srgbClr val="434343"/>
                </a:solidFill>
              </a:rPr>
              <a:t>Alice updates an item in the </a:t>
            </a:r>
            <a:r>
              <a:rPr lang="en-IN" sz="4002" dirty="0" err="1">
                <a:solidFill>
                  <a:srgbClr val="434343"/>
                </a:solidFill>
              </a:rPr>
              <a:t>ProductCatalog</a:t>
            </a:r>
            <a:r>
              <a:rPr lang="en-IN" sz="4002" dirty="0">
                <a:solidFill>
                  <a:srgbClr val="434343"/>
                </a:solidFill>
              </a:rPr>
              <a:t> table</a:t>
            </a:r>
          </a:p>
          <a:p>
            <a:pPr marL="914507" lvl="0" indent="-711281">
              <a:buClr>
                <a:srgbClr val="434343"/>
              </a:buClr>
              <a:buFont typeface="Calibri"/>
              <a:buChar char="●"/>
            </a:pPr>
            <a:r>
              <a:rPr lang="en-IN" sz="4002" dirty="0">
                <a:solidFill>
                  <a:srgbClr val="434343"/>
                </a:solidFill>
              </a:rPr>
              <a:t>DAX forwards the request to DynamoDB, and the update succeeds </a:t>
            </a:r>
          </a:p>
          <a:p>
            <a:pPr marL="914507" lvl="0" indent="-711281">
              <a:buClr>
                <a:srgbClr val="434343"/>
              </a:buClr>
              <a:buFont typeface="Calibri"/>
              <a:buChar char="●"/>
            </a:pPr>
            <a:r>
              <a:rPr lang="en-IN" sz="4002" dirty="0">
                <a:solidFill>
                  <a:srgbClr val="434343"/>
                </a:solidFill>
              </a:rPr>
              <a:t>DAX then writes the item to its item cache, and returns a successful response to Alice</a:t>
            </a:r>
          </a:p>
          <a:p>
            <a:pPr marL="914507" lvl="0" indent="-711281">
              <a:buClr>
                <a:srgbClr val="434343"/>
              </a:buClr>
              <a:buFont typeface="Calibri"/>
              <a:buChar char="●"/>
            </a:pPr>
            <a:r>
              <a:rPr lang="en-IN" sz="4002" dirty="0">
                <a:solidFill>
                  <a:srgbClr val="434343"/>
                </a:solidFill>
              </a:rPr>
              <a:t>From that point on, until the item is ultimately evicted from the cache, any user who reads the item from DAX will see the item with Alice's update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a:t>
            </a:r>
            <a:endParaRPr lang="en" sz="4402" dirty="0"/>
          </a:p>
        </p:txBody>
      </p:sp>
      <p:pic>
        <p:nvPicPr>
          <p:cNvPr id="5" name="Picture 4">
            <a:extLst>
              <a:ext uri="{FF2B5EF4-FFF2-40B4-BE49-F238E27FC236}">
                <a16:creationId xmlns:a16="http://schemas.microsoft.com/office/drawing/2014/main" id="{D1AC352C-879F-4E49-9534-2A39097C63F8}"/>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2943268" y="1716509"/>
            <a:ext cx="4597758" cy="6203997"/>
          </a:xfrm>
          <a:prstGeom prst="rect">
            <a:avLst/>
          </a:prstGeom>
        </p:spPr>
      </p:pic>
    </p:spTree>
    <p:extLst>
      <p:ext uri="{BB962C8B-B14F-4D97-AF65-F5344CB8AC3E}">
        <p14:creationId xmlns:p14="http://schemas.microsoft.com/office/powerpoint/2010/main" val="200960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0654136"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400" indent="-713232">
              <a:buClr>
                <a:schemeClr val="bg2"/>
              </a:buClr>
              <a:buFont typeface="Calibri" panose="020F0502020204030204" pitchFamily="34" charset="0"/>
              <a:buChar char="●"/>
            </a:pPr>
            <a:r>
              <a:rPr lang="en-GB" sz="4000" dirty="0">
                <a:solidFill>
                  <a:schemeClr val="bg2"/>
                </a:solidFill>
              </a:rPr>
              <a:t>A short time later, Bob updates the same </a:t>
            </a:r>
            <a:r>
              <a:rPr lang="en-GB" sz="4000" dirty="0" err="1">
                <a:solidFill>
                  <a:schemeClr val="bg2"/>
                </a:solidFill>
              </a:rPr>
              <a:t>ProductCatalog</a:t>
            </a:r>
            <a:r>
              <a:rPr lang="en-GB" sz="4000" dirty="0">
                <a:solidFill>
                  <a:schemeClr val="bg2"/>
                </a:solidFill>
              </a:rPr>
              <a:t> item that Alice wrote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 (Continued)</a:t>
            </a:r>
            <a:endParaRPr lang="en" sz="4402" dirty="0"/>
          </a:p>
        </p:txBody>
      </p:sp>
      <p:pic>
        <p:nvPicPr>
          <p:cNvPr id="5" name="Picture 4">
            <a:extLst>
              <a:ext uri="{FF2B5EF4-FFF2-40B4-BE49-F238E27FC236}">
                <a16:creationId xmlns:a16="http://schemas.microsoft.com/office/drawing/2014/main" id="{990D0DF3-EB75-46CC-B9D7-41D411C80334}"/>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1539470" y="1716510"/>
            <a:ext cx="5280337" cy="5791873"/>
          </a:xfrm>
          <a:prstGeom prst="rect">
            <a:avLst/>
          </a:prstGeom>
        </p:spPr>
      </p:pic>
    </p:spTree>
    <p:extLst>
      <p:ext uri="{BB962C8B-B14F-4D97-AF65-F5344CB8AC3E}">
        <p14:creationId xmlns:p14="http://schemas.microsoft.com/office/powerpoint/2010/main" val="407526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0654136"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400" indent="-713232">
              <a:buClr>
                <a:schemeClr val="bg2"/>
              </a:buClr>
              <a:buFont typeface="Calibri" panose="020F0502020204030204" pitchFamily="34" charset="0"/>
              <a:buChar char="●"/>
            </a:pPr>
            <a:r>
              <a:rPr lang="en-GB" sz="4000" dirty="0">
                <a:solidFill>
                  <a:schemeClr val="bg2"/>
                </a:solidFill>
              </a:rPr>
              <a:t>A short time later, Bob updates the same </a:t>
            </a:r>
            <a:r>
              <a:rPr lang="en-GB" sz="4000" dirty="0" err="1">
                <a:solidFill>
                  <a:schemeClr val="bg2"/>
                </a:solidFill>
              </a:rPr>
              <a:t>ProductCatalog</a:t>
            </a:r>
            <a:r>
              <a:rPr lang="en-GB" sz="4000" dirty="0">
                <a:solidFill>
                  <a:schemeClr val="bg2"/>
                </a:solidFill>
              </a:rPr>
              <a:t> item that Alice wrote</a:t>
            </a:r>
          </a:p>
          <a:p>
            <a:pPr marL="914400" indent="-713232">
              <a:buClr>
                <a:schemeClr val="bg2"/>
              </a:buClr>
              <a:buFont typeface="Calibri" panose="020F0502020204030204" pitchFamily="34" charset="0"/>
              <a:buChar char="●"/>
            </a:pPr>
            <a:r>
              <a:rPr lang="en-GB" sz="4000" dirty="0">
                <a:solidFill>
                  <a:schemeClr val="bg2"/>
                </a:solidFill>
              </a:rPr>
              <a:t>However, Bob updates the item directly                     in DynamoDB </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 (Continued)</a:t>
            </a:r>
            <a:endParaRPr lang="en" sz="4402" dirty="0"/>
          </a:p>
        </p:txBody>
      </p:sp>
      <p:pic>
        <p:nvPicPr>
          <p:cNvPr id="5" name="Picture 4">
            <a:extLst>
              <a:ext uri="{FF2B5EF4-FFF2-40B4-BE49-F238E27FC236}">
                <a16:creationId xmlns:a16="http://schemas.microsoft.com/office/drawing/2014/main" id="{990D0DF3-EB75-46CC-B9D7-41D411C80334}"/>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1539470" y="1716510"/>
            <a:ext cx="5280337" cy="5791873"/>
          </a:xfrm>
          <a:prstGeom prst="rect">
            <a:avLst/>
          </a:prstGeom>
        </p:spPr>
      </p:pic>
    </p:spTree>
    <p:extLst>
      <p:ext uri="{BB962C8B-B14F-4D97-AF65-F5344CB8AC3E}">
        <p14:creationId xmlns:p14="http://schemas.microsoft.com/office/powerpoint/2010/main" val="382547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If your application consistently queries the same elements over and                         over again, it does not make sense to have them hit DynamoDB every time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The Case for Caching</a:t>
            </a:r>
            <a:endParaRPr lang="en" sz="4402"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0654136"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400" indent="-713232">
              <a:buClr>
                <a:schemeClr val="bg2"/>
              </a:buClr>
              <a:buFont typeface="Calibri" panose="020F0502020204030204" pitchFamily="34" charset="0"/>
              <a:buChar char="●"/>
            </a:pPr>
            <a:r>
              <a:rPr lang="en-GB" sz="4000" dirty="0">
                <a:solidFill>
                  <a:schemeClr val="bg2"/>
                </a:solidFill>
              </a:rPr>
              <a:t>A short time later, Bob updates the same </a:t>
            </a:r>
            <a:r>
              <a:rPr lang="en-GB" sz="4000" dirty="0" err="1">
                <a:solidFill>
                  <a:schemeClr val="bg2"/>
                </a:solidFill>
              </a:rPr>
              <a:t>ProductCatalog</a:t>
            </a:r>
            <a:r>
              <a:rPr lang="en-GB" sz="4000" dirty="0">
                <a:solidFill>
                  <a:schemeClr val="bg2"/>
                </a:solidFill>
              </a:rPr>
              <a:t> item that Alice wrote</a:t>
            </a:r>
          </a:p>
          <a:p>
            <a:pPr marL="914400" indent="-713232">
              <a:buClr>
                <a:schemeClr val="bg2"/>
              </a:buClr>
              <a:buFont typeface="Calibri" panose="020F0502020204030204" pitchFamily="34" charset="0"/>
              <a:buChar char="●"/>
            </a:pPr>
            <a:r>
              <a:rPr lang="en-GB" sz="4000" dirty="0">
                <a:solidFill>
                  <a:schemeClr val="bg2"/>
                </a:solidFill>
              </a:rPr>
              <a:t>However, Bob updates the item directly                      in DynamoDB </a:t>
            </a:r>
          </a:p>
          <a:p>
            <a:pPr marL="914400" indent="-713232">
              <a:buClr>
                <a:schemeClr val="bg2"/>
              </a:buClr>
              <a:buFont typeface="Calibri" panose="020F0502020204030204" pitchFamily="34" charset="0"/>
              <a:buChar char="●"/>
            </a:pPr>
            <a:r>
              <a:rPr lang="en-GB" sz="4000" dirty="0">
                <a:solidFill>
                  <a:schemeClr val="bg2"/>
                </a:solidFill>
              </a:rPr>
              <a:t>DAX does not automatically refresh its item cache in response to updates via DynamoDB; therefore, DAX users do not see                                   Bob's update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 (Continued)</a:t>
            </a:r>
            <a:endParaRPr lang="en" sz="4402" dirty="0"/>
          </a:p>
        </p:txBody>
      </p:sp>
      <p:pic>
        <p:nvPicPr>
          <p:cNvPr id="5" name="Picture 4">
            <a:extLst>
              <a:ext uri="{FF2B5EF4-FFF2-40B4-BE49-F238E27FC236}">
                <a16:creationId xmlns:a16="http://schemas.microsoft.com/office/drawing/2014/main" id="{990D0DF3-EB75-46CC-B9D7-41D411C80334}"/>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1539470" y="1716510"/>
            <a:ext cx="5280337" cy="5791873"/>
          </a:xfrm>
          <a:prstGeom prst="rect">
            <a:avLst/>
          </a:prstGeom>
        </p:spPr>
      </p:pic>
    </p:spTree>
    <p:extLst>
      <p:ext uri="{BB962C8B-B14F-4D97-AF65-F5344CB8AC3E}">
        <p14:creationId xmlns:p14="http://schemas.microsoft.com/office/powerpoint/2010/main" val="382547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0654136"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400" lvl="0" indent="-713232">
              <a:buClr>
                <a:srgbClr val="424242"/>
              </a:buClr>
              <a:buFont typeface="Calibri" panose="020F0502020204030204" pitchFamily="34" charset="0"/>
              <a:buChar char="●"/>
            </a:pPr>
            <a:r>
              <a:rPr lang="en-IN" sz="4000" dirty="0">
                <a:solidFill>
                  <a:srgbClr val="424242"/>
                </a:solidFill>
              </a:rPr>
              <a:t>Alice reads the item from DAX again</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 (Continued)</a:t>
            </a:r>
            <a:endParaRPr lang="en" sz="4402" dirty="0"/>
          </a:p>
        </p:txBody>
      </p:sp>
      <p:pic>
        <p:nvPicPr>
          <p:cNvPr id="7" name="Picture 6">
            <a:extLst>
              <a:ext uri="{FF2B5EF4-FFF2-40B4-BE49-F238E27FC236}">
                <a16:creationId xmlns:a16="http://schemas.microsoft.com/office/drawing/2014/main" id="{990D0DF3-EB75-46CC-B9D7-41D411C80334}"/>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1539470" y="1716510"/>
            <a:ext cx="5280337" cy="5791873"/>
          </a:xfrm>
          <a:prstGeom prst="rect">
            <a:avLst/>
          </a:prstGeom>
        </p:spPr>
      </p:pic>
    </p:spTree>
    <p:extLst>
      <p:ext uri="{BB962C8B-B14F-4D97-AF65-F5344CB8AC3E}">
        <p14:creationId xmlns:p14="http://schemas.microsoft.com/office/powerpoint/2010/main" val="217804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0654136"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400" lvl="0" indent="-713232">
              <a:buClr>
                <a:srgbClr val="424242"/>
              </a:buClr>
              <a:buFont typeface="Calibri" panose="020F0502020204030204" pitchFamily="34" charset="0"/>
              <a:buChar char="●"/>
            </a:pPr>
            <a:r>
              <a:rPr lang="en-IN" sz="4000" dirty="0">
                <a:solidFill>
                  <a:srgbClr val="424242"/>
                </a:solidFill>
              </a:rPr>
              <a:t>Alice reads the item from DAX again</a:t>
            </a:r>
          </a:p>
          <a:p>
            <a:pPr marL="914400" lvl="0" indent="-713232">
              <a:buClr>
                <a:srgbClr val="424242"/>
              </a:buClr>
              <a:buFont typeface="Calibri" panose="020F0502020204030204" pitchFamily="34" charset="0"/>
              <a:buChar char="●"/>
            </a:pPr>
            <a:r>
              <a:rPr lang="en-IN" sz="4000" dirty="0">
                <a:solidFill>
                  <a:srgbClr val="424242"/>
                </a:solidFill>
              </a:rPr>
              <a:t>The item is in the item cache, so DAX returns it to Alice without accessing the     DynamoDB table</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Write Through Example (Continued)</a:t>
            </a:r>
            <a:endParaRPr lang="en" sz="4402" dirty="0"/>
          </a:p>
        </p:txBody>
      </p:sp>
      <p:pic>
        <p:nvPicPr>
          <p:cNvPr id="7" name="Picture 6">
            <a:extLst>
              <a:ext uri="{FF2B5EF4-FFF2-40B4-BE49-F238E27FC236}">
                <a16:creationId xmlns:a16="http://schemas.microsoft.com/office/drawing/2014/main" id="{990D0DF3-EB75-46CC-B9D7-41D411C80334}"/>
              </a:ext>
            </a:extLst>
          </p:cNvPr>
          <p:cNvPicPr>
            <a:picLocks noChangeAspect="1"/>
          </p:cNvPicPr>
          <p:nvPr/>
        </p:nvPicPr>
        <p:blipFill rotWithShape="1">
          <a:blip r:embed="rId3">
            <a:clrChange>
              <a:clrFrom>
                <a:srgbClr val="FFFFFF"/>
              </a:clrFrom>
              <a:clrTo>
                <a:srgbClr val="FFFFFF">
                  <a:alpha val="0"/>
                </a:srgbClr>
              </a:clrTo>
            </a:clrChange>
          </a:blip>
          <a:srcRect l="10918" r="12935"/>
          <a:stretch/>
        </p:blipFill>
        <p:spPr>
          <a:xfrm>
            <a:off x="11539470" y="1716510"/>
            <a:ext cx="5280337" cy="5791873"/>
          </a:xfrm>
          <a:prstGeom prst="rect">
            <a:avLst/>
          </a:prstGeom>
        </p:spPr>
      </p:pic>
    </p:spTree>
    <p:extLst>
      <p:ext uri="{BB962C8B-B14F-4D97-AF65-F5344CB8AC3E}">
        <p14:creationId xmlns:p14="http://schemas.microsoft.com/office/powerpoint/2010/main" val="235851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345206"/>
            <a:ext cx="16451820" cy="1866335"/>
          </a:xfrm>
          <a:prstGeom prst="rect">
            <a:avLst/>
          </a:prstGeom>
        </p:spPr>
        <p:txBody>
          <a:bodyPr lIns="182874" tIns="182874" rIns="182874" bIns="182874" anchor="b" anchorCtr="0">
            <a:noAutofit/>
          </a:bodyPr>
          <a:lstStyle/>
          <a:p>
            <a:pPr>
              <a:spcBef>
                <a:spcPct val="0"/>
              </a:spcBef>
              <a:spcAft>
                <a:spcPct val="0"/>
              </a:spcAft>
              <a:buClr>
                <a:srgbClr val="FFFFFF"/>
              </a:buClr>
              <a:buSzTx/>
            </a:pPr>
            <a:r>
              <a:rPr lang="en-US" sz="8000" dirty="0">
                <a:solidFill>
                  <a:srgbClr val="FFFFFF"/>
                </a:solidFill>
                <a:latin typeface="Calibri" charset="0"/>
                <a:cs typeface="Calibri" charset="0"/>
                <a:sym typeface="Calibri" charset="0"/>
              </a:rPr>
              <a:t>Going Global: Deploying Our                   Application Around the World with Lambda and Global Tables</a:t>
            </a:r>
          </a:p>
        </p:txBody>
      </p:sp>
      <p:sp>
        <p:nvSpPr>
          <p:cNvPr id="156" name="Shape 156"/>
          <p:cNvSpPr txBox="1">
            <a:spLocks noGrp="1"/>
          </p:cNvSpPr>
          <p:nvPr>
            <p:ph type="subTitle" idx="1"/>
          </p:nvPr>
        </p:nvSpPr>
        <p:spPr>
          <a:xfrm>
            <a:off x="777178" y="6284019"/>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42967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If your application consistently queries the same elements over and                         over again, it does not make sense to have them hit DynamoDB every time</a:t>
            </a:r>
          </a:p>
          <a:p>
            <a:pPr marL="914507" indent="-711281">
              <a:buClr>
                <a:srgbClr val="434343"/>
              </a:buClr>
              <a:buChar char="●"/>
            </a:pPr>
            <a:r>
              <a:rPr lang="en-IN" sz="4002" dirty="0">
                <a:solidFill>
                  <a:srgbClr val="434343"/>
                </a:solidFill>
              </a:rPr>
              <a:t>If your read request rate needs to scale to 100,000s of request per                           second on higher</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The Case for Caching</a:t>
            </a:r>
            <a:endParaRPr lang="en" sz="4402" dirty="0"/>
          </a:p>
        </p:txBody>
      </p:sp>
    </p:spTree>
    <p:extLst>
      <p:ext uri="{BB962C8B-B14F-4D97-AF65-F5344CB8AC3E}">
        <p14:creationId xmlns:p14="http://schemas.microsoft.com/office/powerpoint/2010/main" val="10847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If your application consistently queries the same elements over and                         over again, it does not make sense to have them hit DynamoDB every time</a:t>
            </a:r>
          </a:p>
          <a:p>
            <a:pPr marL="914507" indent="-711281">
              <a:buClr>
                <a:srgbClr val="434343"/>
              </a:buClr>
              <a:buChar char="●"/>
            </a:pPr>
            <a:r>
              <a:rPr lang="en-IN" sz="4002" dirty="0">
                <a:solidFill>
                  <a:srgbClr val="434343"/>
                </a:solidFill>
              </a:rPr>
              <a:t>If your read request rate needs to scale to 100,000s of request per                           second on higher</a:t>
            </a:r>
          </a:p>
          <a:p>
            <a:pPr marL="914507" indent="-711281">
              <a:buClr>
                <a:srgbClr val="434343"/>
              </a:buClr>
              <a:buChar char="●"/>
            </a:pPr>
            <a:r>
              <a:rPr lang="en-IN" sz="4002" dirty="0">
                <a:solidFill>
                  <a:srgbClr val="434343"/>
                </a:solidFill>
              </a:rPr>
              <a:t>If you want to reduce the cost of DynamoDB reads</a:t>
            </a:r>
          </a:p>
          <a:p>
            <a:pPr marL="914507" indent="-711281">
              <a:buClr>
                <a:srgbClr val="434343"/>
              </a:buClr>
              <a:buChar char="●"/>
            </a:pPr>
            <a:endParaRPr lang="en-IN" sz="4002" dirty="0">
              <a:solidFill>
                <a:srgbClr val="434343"/>
              </a:solidFill>
            </a:endParaRP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The Case for Caching</a:t>
            </a:r>
            <a:endParaRPr lang="en" sz="4402" dirty="0"/>
          </a:p>
        </p:txBody>
      </p:sp>
    </p:spTree>
    <p:extLst>
      <p:ext uri="{BB962C8B-B14F-4D97-AF65-F5344CB8AC3E}">
        <p14:creationId xmlns:p14="http://schemas.microsoft.com/office/powerpoint/2010/main" val="108477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If your application consistently queries the same elements over and                         over again, it does not make sense to have them hit DynamoDB every time</a:t>
            </a:r>
          </a:p>
          <a:p>
            <a:pPr marL="914507" indent="-711281">
              <a:buClr>
                <a:srgbClr val="434343"/>
              </a:buClr>
              <a:buChar char="●"/>
            </a:pPr>
            <a:r>
              <a:rPr lang="en-IN" sz="4002" dirty="0">
                <a:solidFill>
                  <a:srgbClr val="434343"/>
                </a:solidFill>
              </a:rPr>
              <a:t>If your read request rate needs to scale to 100,000s of request per                           second on higher</a:t>
            </a:r>
          </a:p>
          <a:p>
            <a:pPr marL="914507" indent="-711281">
              <a:buClr>
                <a:srgbClr val="434343"/>
              </a:buClr>
              <a:buChar char="●"/>
            </a:pPr>
            <a:r>
              <a:rPr lang="en-IN" sz="4002" dirty="0">
                <a:solidFill>
                  <a:srgbClr val="434343"/>
                </a:solidFill>
              </a:rPr>
              <a:t>If you want to reduce the cost of DynamoDB reads</a:t>
            </a:r>
          </a:p>
          <a:p>
            <a:pPr marL="914507" indent="-711281">
              <a:buClr>
                <a:srgbClr val="434343"/>
              </a:buClr>
              <a:buChar char="●"/>
            </a:pPr>
            <a:r>
              <a:rPr lang="en-IN" sz="4002" dirty="0">
                <a:solidFill>
                  <a:srgbClr val="434343"/>
                </a:solidFill>
              </a:rPr>
              <a:t>If your application is sensitive to database read latency</a:t>
            </a:r>
          </a:p>
          <a:p>
            <a:pPr marL="914507" indent="-711281">
              <a:buClr>
                <a:srgbClr val="434343"/>
              </a:buClr>
              <a:buChar char="●"/>
            </a:pPr>
            <a:endParaRPr lang="en-IN" sz="4002" dirty="0">
              <a:solidFill>
                <a:srgbClr val="434343"/>
              </a:solidFill>
            </a:endParaRP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The Case for Caching</a:t>
            </a:r>
            <a:endParaRPr lang="en" sz="4402" dirty="0"/>
          </a:p>
        </p:txBody>
      </p:sp>
    </p:spTree>
    <p:extLst>
      <p:ext uri="{BB962C8B-B14F-4D97-AF65-F5344CB8AC3E}">
        <p14:creationId xmlns:p14="http://schemas.microsoft.com/office/powerpoint/2010/main" val="108477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06277" y="1052213"/>
            <a:ext cx="16075446" cy="8177813"/>
          </a:xfrm>
          <a:prstGeom prst="rect">
            <a:avLst/>
          </a:prstGeom>
        </p:spPr>
        <p:txBody>
          <a:bodyPr lIns="182874" tIns="182874" rIns="182874" bIns="182874" anchor="ctr" anchorCtr="0">
            <a:noAutofit/>
          </a:bodyPr>
          <a:lstStyle/>
          <a:p>
            <a:pPr algn="ctr"/>
            <a:r>
              <a:rPr lang="en-IN" sz="6600" dirty="0"/>
              <a:t>Amazon DynamoDB Accelerator (Dax) Is a Fully Managed, Highly Available, In-memory Cache for DynamoDB That Delivers up to a 10x Performance Improvement from Milliseconds to Microseconds, Even at Millions of Requests per Second</a:t>
            </a:r>
            <a:endParaRPr lang="en"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Microsecond response time, even at extremely high request rates</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in Detail</a:t>
            </a:r>
            <a:endParaRPr lang="en" sz="4402" dirty="0"/>
          </a:p>
        </p:txBody>
      </p:sp>
    </p:spTree>
    <p:extLst>
      <p:ext uri="{BB962C8B-B14F-4D97-AF65-F5344CB8AC3E}">
        <p14:creationId xmlns:p14="http://schemas.microsoft.com/office/powerpoint/2010/main" val="134137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Microsecond response time, even at extremely high request rates</a:t>
            </a:r>
          </a:p>
          <a:p>
            <a:pPr marL="914507" indent="-711281">
              <a:buClr>
                <a:srgbClr val="434343"/>
              </a:buClr>
              <a:buChar char="●"/>
            </a:pPr>
            <a:r>
              <a:rPr lang="en-IN" sz="4002" dirty="0">
                <a:solidFill>
                  <a:srgbClr val="434343"/>
                </a:solidFill>
              </a:rPr>
              <a:t>Scale out to millions of requests per second and beyond if needed</a:t>
            </a: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in Detail</a:t>
            </a:r>
            <a:endParaRPr lang="en" sz="4402" dirty="0"/>
          </a:p>
        </p:txBody>
      </p:sp>
    </p:spTree>
    <p:extLst>
      <p:ext uri="{BB962C8B-B14F-4D97-AF65-F5344CB8AC3E}">
        <p14:creationId xmlns:p14="http://schemas.microsoft.com/office/powerpoint/2010/main" val="13296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hape 149"/>
          <p:cNvSpPr txBox="1">
            <a:spLocks/>
          </p:cNvSpPr>
          <p:nvPr/>
        </p:nvSpPr>
        <p:spPr>
          <a:xfrm>
            <a:off x="498968" y="1716510"/>
            <a:ext cx="17733044" cy="8185374"/>
          </a:xfrm>
          <a:prstGeom prst="rect">
            <a:avLst/>
          </a:prstGeom>
          <a:noFill/>
          <a:ln>
            <a:noFill/>
          </a:ln>
        </p:spPr>
        <p:txBody>
          <a:bodyPr lIns="186003" tIns="186003" rIns="186003" bIns="186003"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Char char="●"/>
            </a:pPr>
            <a:r>
              <a:rPr lang="en-IN" sz="4002" dirty="0">
                <a:solidFill>
                  <a:srgbClr val="434343"/>
                </a:solidFill>
              </a:rPr>
              <a:t>Microsecond response time, even at extremely high request rates</a:t>
            </a:r>
          </a:p>
          <a:p>
            <a:pPr marL="914507" indent="-711281">
              <a:buClr>
                <a:srgbClr val="434343"/>
              </a:buClr>
              <a:buChar char="●"/>
            </a:pPr>
            <a:r>
              <a:rPr lang="en-IN" sz="4002" dirty="0">
                <a:solidFill>
                  <a:srgbClr val="434343"/>
                </a:solidFill>
              </a:rPr>
              <a:t>Scale out to millions of requests per second and beyond if needed</a:t>
            </a:r>
          </a:p>
          <a:p>
            <a:pPr marL="914507" indent="-711281">
              <a:buClr>
                <a:srgbClr val="434343"/>
              </a:buClr>
              <a:buChar char="●"/>
            </a:pPr>
            <a:r>
              <a:rPr lang="en-IN" sz="4002" dirty="0">
                <a:solidFill>
                  <a:srgbClr val="434343"/>
                </a:solidFill>
              </a:rPr>
              <a:t>Fully managed service with a </a:t>
            </a:r>
            <a:r>
              <a:rPr lang="en-IN" sz="4002" dirty="0" err="1">
                <a:solidFill>
                  <a:srgbClr val="434343"/>
                </a:solidFill>
              </a:rPr>
              <a:t>DynamoDB</a:t>
            </a:r>
            <a:r>
              <a:rPr lang="en-IN" sz="4002" dirty="0">
                <a:solidFill>
                  <a:srgbClr val="434343"/>
                </a:solidFill>
              </a:rPr>
              <a:t> compatible API, no need to modify your application code</a:t>
            </a:r>
          </a:p>
          <a:p>
            <a:pPr marL="914507" indent="-711281">
              <a:buClr>
                <a:srgbClr val="434343"/>
              </a:buClr>
              <a:buChar char="●"/>
            </a:pPr>
            <a:endParaRPr lang="en-IN" sz="4002" dirty="0">
              <a:solidFill>
                <a:srgbClr val="434343"/>
              </a:solidFill>
            </a:endParaRPr>
          </a:p>
        </p:txBody>
      </p:sp>
      <p:sp>
        <p:nvSpPr>
          <p:cNvPr id="148" name="Shape 148"/>
          <p:cNvSpPr txBox="1">
            <a:spLocks noGrp="1"/>
          </p:cNvSpPr>
          <p:nvPr>
            <p:ph type="title"/>
          </p:nvPr>
        </p:nvSpPr>
        <p:spPr>
          <a:xfrm>
            <a:off x="207137" y="32689"/>
            <a:ext cx="17873728" cy="1204842"/>
          </a:xfrm>
          <a:prstGeom prst="rect">
            <a:avLst/>
          </a:prstGeom>
        </p:spPr>
        <p:txBody>
          <a:bodyPr lIns="182874" tIns="182874" rIns="182874" bIns="182874" anchor="ctr" anchorCtr="0">
            <a:noAutofit/>
          </a:bodyPr>
          <a:lstStyle/>
          <a:p>
            <a:pPr algn="ctr"/>
            <a:r>
              <a:rPr lang="en-IN" sz="4402" dirty="0"/>
              <a:t>DAX in Detail</a:t>
            </a:r>
            <a:endParaRPr lang="en" sz="4402" dirty="0"/>
          </a:p>
        </p:txBody>
      </p:sp>
    </p:spTree>
    <p:extLst>
      <p:ext uri="{BB962C8B-B14F-4D97-AF65-F5344CB8AC3E}">
        <p14:creationId xmlns:p14="http://schemas.microsoft.com/office/powerpoint/2010/main" val="132963061"/>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725</Words>
  <Application>Microsoft Office PowerPoint</Application>
  <PresentationFormat>Custom</PresentationFormat>
  <Paragraphs>69</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Roboto</vt:lpstr>
      <vt:lpstr>Arial</vt:lpstr>
      <vt:lpstr>Calibri</vt:lpstr>
      <vt:lpstr>Packt</vt:lpstr>
      <vt:lpstr>Make the User Application Low Latency by Employing In Memory Caching with DAX</vt:lpstr>
      <vt:lpstr>The Case for Caching</vt:lpstr>
      <vt:lpstr>The Case for Caching</vt:lpstr>
      <vt:lpstr>The Case for Caching</vt:lpstr>
      <vt:lpstr>The Case for Caching</vt:lpstr>
      <vt:lpstr>Amazon DynamoDB Accelerator (Dax) Is a Fully Managed, Highly Available, In-memory Cache for DynamoDB That Delivers up to a 10x Performance Improvement from Milliseconds to Microseconds, Even at Millions of Requests per Second</vt:lpstr>
      <vt:lpstr>DAX in Detail</vt:lpstr>
      <vt:lpstr>DAX in Detail</vt:lpstr>
      <vt:lpstr>DAX in Detail</vt:lpstr>
      <vt:lpstr>DAX in Detail</vt:lpstr>
      <vt:lpstr>DAX Cache Behaviour</vt:lpstr>
      <vt:lpstr>DAX Cache Behaviour</vt:lpstr>
      <vt:lpstr>DAX Cache Behaviour</vt:lpstr>
      <vt:lpstr>Write Through Example</vt:lpstr>
      <vt:lpstr>Write Through Example</vt:lpstr>
      <vt:lpstr>Write Through Example</vt:lpstr>
      <vt:lpstr>Write Through Example</vt:lpstr>
      <vt:lpstr>Write Through Example (Continued)</vt:lpstr>
      <vt:lpstr>Write Through Example (Continued)</vt:lpstr>
      <vt:lpstr>Write Through Example (Continued)</vt:lpstr>
      <vt:lpstr>Write Through Example (Continued)</vt:lpstr>
      <vt:lpstr>Write Through Example (Continued)</vt:lpstr>
      <vt:lpstr>Going Global: Deploying Our                   Application Around the World with Lambda and Global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Aiman Khan</dc:creator>
  <cp:lastModifiedBy>Yamini Mosamkar</cp:lastModifiedBy>
  <cp:revision>39</cp:revision>
  <dcterms:modified xsi:type="dcterms:W3CDTF">2019-06-13T10:19:08Z</dcterms:modified>
</cp:coreProperties>
</file>