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entation.xml" ContentType="application/vnd.openxmlformats-officedocument.presentationml.presentation.main+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35.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Lst>
  <p:sldSz cx="9144000" cy="5143500" type="screen16x9"/>
  <p:notesSz cx="6858000" cy="9144000"/>
  <p:embeddedFontLst>
    <p:embeddedFont>
      <p:font typeface="Consolas" panose="020B0609020204030204" pitchFamily="49" charset="0"/>
      <p:regular r:id="rId98"/>
      <p:bold r:id="rId99"/>
      <p:italic r:id="rId100"/>
      <p:boldItalic r:id="rId101"/>
    </p:embeddedFont>
    <p:embeddedFont>
      <p:font typeface="Lato" panose="020F0502020204030203" pitchFamily="34" charset="0"/>
      <p:regular r:id="rId102"/>
      <p:bold r:id="rId103"/>
      <p:italic r:id="rId104"/>
      <p:boldItalic r:id="rId105"/>
    </p:embeddedFont>
    <p:embeddedFont>
      <p:font typeface="Raleway" pitchFamily="2" charset="0"/>
      <p:regular r:id="rId106"/>
      <p:bold r:id="rId107"/>
      <p:italic r:id="rId108"/>
      <p:boldItalic r:id="rId10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E5577D-3057-4B08-8FE0-8951CF20D264}">
  <a:tblStyle styleId="{06E5577D-3057-4B08-8FE0-8951CF20D2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font" Target="fonts/font10.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6.fntdata"/><Relationship Id="rId108" Type="http://schemas.openxmlformats.org/officeDocument/2006/relationships/font" Target="fonts/font11.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9.fntdata"/><Relationship Id="rId114"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115"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311a504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311a504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311a504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311a504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311a504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311a504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313ff7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313ff7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010cda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010cda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010cd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010cd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313ff7f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313ff7f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313ff7f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313ff7f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313ff7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313ff7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088d3b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088d3b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36bcf73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36bcf73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313ff7f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313ff7f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313ff7f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313ff7f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0313ff7f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0313ff7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313ff7f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313ff7f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313ff7f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313ff7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0313ff7f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0313ff7f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313ff7f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313ff7f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313ff7f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0313ff7f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313ff7f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0313ff7f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3f64b72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3f64b72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311a504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311a504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313ff7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313ff7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313ff7f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313ff7f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32f49f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32f49f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32f49f5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32f49f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e2b086c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e2b086c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32f49f5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32f49f5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32f49f5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32f49f5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32f49f5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32f49f5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32f49f5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32f49f5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35fedb0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35fedb0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36bcf73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36bcf73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35fedb0a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35fedb0a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35fedb0a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235fedb0a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032f49f5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32f49f5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32f49f5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32f49f5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32f49f5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032f49f5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32f49f5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032f49f5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032f49f5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032f49f5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032f49f5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032f49f5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032f49f5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032f49f5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32f49f5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032f49f5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236a6b7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236a6b7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32f49f5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32f49f5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32f49f50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032f49f5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0313ff7f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0313ff7f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032f49f5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032f49f5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0e2b086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0e2b086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0313ff7f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0313ff7f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0eec0c4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0eec0c4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12f60e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12f60e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313ff7f2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313ff7f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0313ff7f2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0313ff7f2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36bcf7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36bcf7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032f49f5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032f49f5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0313ff7f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0313ff7f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313ff7f2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313ff7f2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0313ff7f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0313ff7f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313ff7f2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313ff7f2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0313ff7f2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0313ff7f2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0313ff7f2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0313ff7f2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0313ff7f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0313ff7f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032f49f5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032f49f5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313ff7f2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313ff7f2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311a504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311a504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0fa85a7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0fa85a7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0fa85a73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0fa85a73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0fa85a733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0fa85a73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0fa85a733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0fa85a73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0fa85a733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0fa85a73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2088d3ba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2088d3b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235fedb0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235fedb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235fedb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235fedb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2088d3ba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2088d3ba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0f1be60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0f1be60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313ff7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313ff7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2088d3b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2088d3b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0313ff7f2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0313ff7f2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0eec0c4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0eec0c4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0f1be60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0f1be60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0f1be60e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0f1be60e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f1be60e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f1be60e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0eec0c48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0eec0c48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eec0c48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eec0c48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f1be60e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f1be60e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032f49f5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32f49f5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311a504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311a504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032f49f50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032f49f5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032f49f5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032f49f5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0265d6c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0265d6c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032f49f5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032f49f5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032f49f5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032f49f5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032f49f5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032f49f5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com/c/tutorialinux"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example.or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www.conf"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wordpress.org/latest.tar.gz"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www.example.org/js/jquery.min.js?214539523" TargetMode="External"/><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www.jonathanhui.com/mysql-monitoring-performance"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s://www.tarsnap.com/download.html" TargetMode="External"/><Relationship Id="rId2" Type="http://schemas.openxmlformats.org/officeDocument/2006/relationships/notesSlide" Target="../notesSlides/notesSlide86.xml"/><Relationship Id="rId1" Type="http://schemas.openxmlformats.org/officeDocument/2006/relationships/slideLayout" Target="../slideLayouts/slideLayout3.xml"/><Relationship Id="rId6" Type="http://schemas.openxmlformats.org/officeDocument/2006/relationships/hyperlink" Target="https://www.tarsnap.com/download/tarsnap-sigs-1.0.37.asc" TargetMode="External"/><Relationship Id="rId5" Type="http://schemas.openxmlformats.org/officeDocument/2006/relationships/hyperlink" Target="https://www.tarsnap.com/download/tarsnap-autoconf-1.0.37.tgz" TargetMode="External"/><Relationship Id="rId4" Type="http://schemas.openxmlformats.org/officeDocument/2006/relationships/hyperlink" Target="https://www.tarsnap.com/compiling.html"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hyperlink" Target="https://tutorialinux.com/sysadmin-learning-resources/sysadmin-software-books/" TargetMode="External"/><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Hands-on Linux: Self-Hosted Wordpress for Linux Beginners</a:t>
            </a:r>
            <a:endParaRPr sz="400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Learn Linux System Administration by setting up a Real-Life Web Hosting Platform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Nginx Web Server</a:t>
            </a:r>
            <a:endParaRPr/>
          </a:p>
        </p:txBody>
      </p:sp>
      <p:sp>
        <p:nvSpPr>
          <p:cNvPr id="128" name="Google Shape;128;p2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Nginx configuration &amp; service management</a:t>
            </a:r>
            <a:endParaRPr/>
          </a:p>
          <a:p>
            <a:pPr marL="457200" lvl="0" indent="-342900" algn="l" rtl="0">
              <a:spcBef>
                <a:spcPts val="0"/>
              </a:spcBef>
              <a:spcAft>
                <a:spcPts val="0"/>
              </a:spcAft>
              <a:buSzPts val="1800"/>
              <a:buAutoNum type="arabicPeriod"/>
            </a:pPr>
            <a:r>
              <a:rPr lang="en"/>
              <a:t>Setting up a basic (static) website</a:t>
            </a:r>
            <a:endParaRPr/>
          </a:p>
          <a:p>
            <a:pPr marL="457200" lvl="0" indent="-342900" algn="l" rtl="0">
              <a:spcBef>
                <a:spcPts val="0"/>
              </a:spcBef>
              <a:spcAft>
                <a:spcPts val="0"/>
              </a:spcAft>
              <a:buSzPts val="1800"/>
              <a:buAutoNum type="arabicPeriod"/>
            </a:pPr>
            <a:r>
              <a:rPr lang="en"/>
              <a:t>Setting up a dynamic (PHP-driven) website</a:t>
            </a:r>
            <a:endParaRPr/>
          </a:p>
          <a:p>
            <a:pPr marL="457200" lvl="0" indent="-342900" algn="l" rtl="0">
              <a:spcBef>
                <a:spcPts val="0"/>
              </a:spcBef>
              <a:spcAft>
                <a:spcPts val="0"/>
              </a:spcAft>
              <a:buSzPts val="1800"/>
              <a:buAutoNum type="arabicPeriod"/>
            </a:pPr>
            <a:r>
              <a:rPr lang="en"/>
              <a:t>Boosting performance with caching</a:t>
            </a:r>
            <a:endParaRPr/>
          </a:p>
          <a:p>
            <a:pPr marL="457200" lvl="0" indent="-342900" algn="l" rtl="0">
              <a:spcBef>
                <a:spcPts val="0"/>
              </a:spcBef>
              <a:spcAft>
                <a:spcPts val="0"/>
              </a:spcAft>
              <a:buSzPts val="1800"/>
              <a:buAutoNum type="arabicPeriod"/>
            </a:pPr>
            <a:r>
              <a:rPr lang="en"/>
              <a:t>Eliminating configuration file repetition (inheritance)</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MySQL Database</a:t>
            </a:r>
            <a:endParaRPr/>
          </a:p>
        </p:txBody>
      </p:sp>
      <p:sp>
        <p:nvSpPr>
          <p:cNvPr id="134" name="Google Shape;134;p2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Database installation and service management</a:t>
            </a:r>
            <a:endParaRPr/>
          </a:p>
          <a:p>
            <a:pPr marL="457200" lvl="0" indent="-342900" algn="l" rtl="0">
              <a:spcBef>
                <a:spcPts val="0"/>
              </a:spcBef>
              <a:spcAft>
                <a:spcPts val="0"/>
              </a:spcAft>
              <a:buSzPts val="1800"/>
              <a:buAutoNum type="arabicPeriod"/>
            </a:pPr>
            <a:r>
              <a:rPr lang="en"/>
              <a:t>Creating a database</a:t>
            </a:r>
            <a:endParaRPr/>
          </a:p>
          <a:p>
            <a:pPr marL="457200" lvl="0" indent="-342900" algn="l" rtl="0">
              <a:spcBef>
                <a:spcPts val="0"/>
              </a:spcBef>
              <a:spcAft>
                <a:spcPts val="0"/>
              </a:spcAft>
              <a:buSzPts val="1800"/>
              <a:buAutoNum type="arabicPeriod"/>
            </a:pPr>
            <a:r>
              <a:rPr lang="en"/>
              <a:t>Creating a DB user and managing permissions</a:t>
            </a:r>
            <a:endParaRPr/>
          </a:p>
          <a:p>
            <a:pPr marL="457200" lvl="0" indent="-342900" algn="l" rtl="0">
              <a:spcBef>
                <a:spcPts val="0"/>
              </a:spcBef>
              <a:spcAft>
                <a:spcPts val="0"/>
              </a:spcAft>
              <a:buSzPts val="1800"/>
              <a:buAutoNum type="arabicPeriod"/>
            </a:pPr>
            <a:r>
              <a:rPr lang="en"/>
              <a:t>Database backups</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WordPress</a:t>
            </a:r>
            <a:endParaRPr/>
          </a:p>
        </p:txBody>
      </p:sp>
      <p:sp>
        <p:nvSpPr>
          <p:cNvPr id="140" name="Google Shape;140;p2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(That’s the carrot we’re using to learn Linux system administration)</a:t>
            </a:r>
            <a:endParaRPr/>
          </a:p>
          <a:p>
            <a:pPr marL="0" lvl="0" indent="0" algn="l" rtl="0">
              <a:spcBef>
                <a:spcPts val="1600"/>
              </a:spcBef>
              <a:spcAft>
                <a:spcPts val="0"/>
              </a:spcAft>
              <a:buNone/>
            </a:pPr>
            <a:r>
              <a:rPr lang="en"/>
              <a:t>Application setup, configuration, security, performance tuning, etc.</a:t>
            </a:r>
            <a:endParaRPr/>
          </a:p>
          <a:p>
            <a:pPr marL="0" lvl="0" indent="0" algn="l" rtl="0">
              <a:spcBef>
                <a:spcPts val="1600"/>
              </a:spcBef>
              <a:spcAft>
                <a:spcPts val="1600"/>
              </a:spcAft>
              <a:buNone/>
            </a:pPr>
            <a:r>
              <a:rPr lang="en"/>
              <a:t>Basic WordPress usage.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0: Prerequisites</a:t>
            </a:r>
            <a:endParaRPr/>
          </a:p>
        </p:txBody>
      </p:sp>
      <p:sp>
        <p:nvSpPr>
          <p:cNvPr id="146" name="Google Shape;146;p2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Ubuntu Linux install:</a:t>
            </a:r>
            <a:endParaRPr/>
          </a:p>
          <a:p>
            <a:pPr marL="457200" lvl="0" indent="-342900" algn="l" rtl="0">
              <a:spcBef>
                <a:spcPts val="1600"/>
              </a:spcBef>
              <a:spcAft>
                <a:spcPts val="0"/>
              </a:spcAft>
              <a:buSzPts val="1800"/>
              <a:buChar char="●"/>
            </a:pPr>
            <a:r>
              <a:rPr lang="en"/>
              <a:t>Local (on Windows, Mac OS, or Linux)</a:t>
            </a:r>
            <a:endParaRPr/>
          </a:p>
          <a:p>
            <a:pPr marL="914400" lvl="1" indent="-317500" algn="l" rtl="0">
              <a:spcBef>
                <a:spcPts val="0"/>
              </a:spcBef>
              <a:spcAft>
                <a:spcPts val="0"/>
              </a:spcAft>
              <a:buSzPts val="1400"/>
              <a:buChar char="○"/>
            </a:pPr>
            <a:r>
              <a:rPr lang="en"/>
              <a:t>VM</a:t>
            </a:r>
            <a:endParaRPr/>
          </a:p>
          <a:p>
            <a:pPr marL="914400" lvl="1" indent="-317500" algn="l" rtl="0">
              <a:spcBef>
                <a:spcPts val="0"/>
              </a:spcBef>
              <a:spcAft>
                <a:spcPts val="0"/>
              </a:spcAft>
              <a:buSzPts val="1400"/>
              <a:buChar char="○"/>
            </a:pPr>
            <a:r>
              <a:rPr lang="en"/>
              <a:t>real machine</a:t>
            </a:r>
            <a:endParaRPr/>
          </a:p>
          <a:p>
            <a:pPr marL="457200" lvl="0" indent="-342900" algn="l" rtl="0">
              <a:spcBef>
                <a:spcPts val="0"/>
              </a:spcBef>
              <a:spcAft>
                <a:spcPts val="0"/>
              </a:spcAft>
              <a:buSzPts val="1800"/>
              <a:buChar char="●"/>
            </a:pPr>
            <a:r>
              <a:rPr lang="en"/>
              <a:t>Remote virtual machine (Virtual Private Server → VPS)</a:t>
            </a:r>
            <a:endParaRPr/>
          </a:p>
          <a:p>
            <a:pPr marL="914400" lvl="1" indent="-317500" algn="l" rtl="0">
              <a:spcBef>
                <a:spcPts val="0"/>
              </a:spcBef>
              <a:spcAft>
                <a:spcPts val="0"/>
              </a:spcAft>
              <a:buSzPts val="1400"/>
              <a:buChar char="○"/>
            </a:pPr>
            <a:r>
              <a:rPr lang="en"/>
              <a:t>DigitalOcean</a:t>
            </a:r>
            <a:endParaRPr/>
          </a:p>
          <a:p>
            <a:pPr marL="914400" lvl="1" indent="-317500" algn="l" rtl="0">
              <a:spcBef>
                <a:spcPts val="0"/>
              </a:spcBef>
              <a:spcAft>
                <a:spcPts val="0"/>
              </a:spcAft>
              <a:buSzPts val="1400"/>
              <a:buChar char="○"/>
            </a:pPr>
            <a:r>
              <a:rPr lang="en"/>
              <a:t>Vultr</a:t>
            </a:r>
            <a:endParaRPr/>
          </a:p>
          <a:p>
            <a:pPr marL="914400" lvl="1" indent="-317500" algn="l" rtl="0">
              <a:spcBef>
                <a:spcPts val="0"/>
              </a:spcBef>
              <a:spcAft>
                <a:spcPts val="0"/>
              </a:spcAft>
              <a:buSzPts val="1400"/>
              <a:buChar char="○"/>
            </a:pPr>
            <a:r>
              <a:rPr lang="en"/>
              <a:t>AWS</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Super-Basic Linux Usage</a:t>
            </a:r>
            <a:endParaRPr/>
          </a:p>
        </p:txBody>
      </p:sp>
      <p:sp>
        <p:nvSpPr>
          <p:cNvPr id="152" name="Google Shape;152;p2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Shutdown (don’t do on VPS)</a:t>
            </a:r>
            <a:endParaRPr/>
          </a:p>
          <a:p>
            <a:pPr marL="0" lvl="0" indent="0" algn="l" rtl="0">
              <a:spcBef>
                <a:spcPts val="1600"/>
              </a:spcBef>
              <a:spcAft>
                <a:spcPts val="0"/>
              </a:spcAft>
              <a:buNone/>
            </a:pPr>
            <a:r>
              <a:rPr lang="en"/>
              <a:t>Reboot</a:t>
            </a:r>
            <a:endParaRPr/>
          </a:p>
          <a:p>
            <a:pPr marL="0" lvl="0" indent="0" algn="l" rtl="0">
              <a:spcBef>
                <a:spcPts val="1600"/>
              </a:spcBef>
              <a:spcAft>
                <a:spcPts val="1600"/>
              </a:spcAft>
              <a:buNone/>
            </a:pPr>
            <a:r>
              <a:rPr lang="en"/>
              <a:t>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Super-Basic Shell Basics of Basicness</a:t>
            </a:r>
            <a:endParaRPr sz="2400"/>
          </a:p>
        </p:txBody>
      </p:sp>
      <p:sp>
        <p:nvSpPr>
          <p:cNvPr id="158" name="Google Shape;158;p2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Open terminal.</a:t>
            </a:r>
            <a:endParaRPr/>
          </a:p>
          <a:p>
            <a:pPr marL="457200" lvl="0" indent="-342900" algn="l" rtl="0">
              <a:spcBef>
                <a:spcPts val="0"/>
              </a:spcBef>
              <a:spcAft>
                <a:spcPts val="0"/>
              </a:spcAft>
              <a:buSzPts val="1800"/>
              <a:buChar char="●"/>
            </a:pPr>
            <a:r>
              <a:rPr lang="en"/>
              <a:t>You type stuff in, the computer does stuff, returns stuff back to you, and the cycle repeats.</a:t>
            </a:r>
            <a:endParaRPr/>
          </a:p>
          <a:p>
            <a:pPr marL="457200" lvl="0" indent="-342900" algn="l" rtl="0">
              <a:spcBef>
                <a:spcPts val="0"/>
              </a:spcBef>
              <a:spcAft>
                <a:spcPts val="0"/>
              </a:spcAft>
              <a:buSzPts val="1800"/>
              <a:buChar char="●"/>
            </a:pPr>
            <a:r>
              <a:rPr lang="en"/>
              <a:t>ls</a:t>
            </a:r>
            <a:endParaRPr/>
          </a:p>
          <a:p>
            <a:pPr marL="457200" lvl="0" indent="-342900" algn="l" rtl="0">
              <a:spcBef>
                <a:spcPts val="0"/>
              </a:spcBef>
              <a:spcAft>
                <a:spcPts val="0"/>
              </a:spcAft>
              <a:buSzPts val="1800"/>
              <a:buChar char="●"/>
            </a:pPr>
            <a:r>
              <a:rPr lang="en"/>
              <a:t>cd</a:t>
            </a:r>
            <a:endParaRPr/>
          </a:p>
          <a:p>
            <a:pPr marL="457200" lvl="0" indent="-342900" algn="l" rtl="0">
              <a:spcBef>
                <a:spcPts val="0"/>
              </a:spcBef>
              <a:spcAft>
                <a:spcPts val="0"/>
              </a:spcAft>
              <a:buSzPts val="1800"/>
              <a:buChar char="●"/>
            </a:pPr>
            <a:r>
              <a:rPr lang="en"/>
              <a:t>pwd </a:t>
            </a:r>
            <a:endParaRPr/>
          </a:p>
          <a:p>
            <a:pPr marL="457200" lvl="0" indent="-342900" algn="l" rtl="0">
              <a:spcBef>
                <a:spcPts val="0"/>
              </a:spcBef>
              <a:spcAft>
                <a:spcPts val="0"/>
              </a:spcAft>
              <a:buSzPts val="1800"/>
              <a:buChar char="●"/>
            </a:pPr>
            <a:r>
              <a:rPr lang="en"/>
              <a:t>ctrl-a and ctrl-e</a:t>
            </a:r>
            <a:endParaRPr/>
          </a:p>
          <a:p>
            <a:pPr marL="457200" lvl="0" indent="-342900" algn="l" rtl="0">
              <a:spcBef>
                <a:spcPts val="0"/>
              </a:spcBef>
              <a:spcAft>
                <a:spcPts val="0"/>
              </a:spcAft>
              <a:buSzPts val="1800"/>
              <a:buChar char="●"/>
            </a:pPr>
            <a:r>
              <a:rPr lang="en"/>
              <a:t>Comments (#)</a:t>
            </a:r>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 SSH</a:t>
            </a:r>
            <a:endParaRPr/>
          </a:p>
        </p:txBody>
      </p:sp>
      <p:sp>
        <p:nvSpPr>
          <p:cNvPr id="164" name="Google Shape;164;p2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Connecting from a Linux machine to a remote Linux server:</a:t>
            </a:r>
            <a:endParaRPr/>
          </a:p>
          <a:p>
            <a:pPr marL="0" lvl="0" indent="0" algn="l" rtl="0">
              <a:spcBef>
                <a:spcPts val="1600"/>
              </a:spcBef>
              <a:spcAft>
                <a:spcPts val="0"/>
              </a:spcAft>
              <a:buClr>
                <a:schemeClr val="dk2"/>
              </a:buClr>
              <a:buSzPts val="1100"/>
              <a:buFont typeface="Arial"/>
              <a:buNone/>
            </a:pPr>
            <a:r>
              <a:rPr lang="en" sz="1400">
                <a:latin typeface="Consolas"/>
                <a:ea typeface="Consolas"/>
                <a:cs typeface="Consolas"/>
                <a:sym typeface="Consolas"/>
              </a:rPr>
              <a:t>ssh user@remotehost</a:t>
            </a:r>
            <a:endParaRPr sz="1400">
              <a:latin typeface="Consolas"/>
              <a:ea typeface="Consolas"/>
              <a:cs typeface="Consolas"/>
              <a:sym typeface="Consolas"/>
            </a:endParaRPr>
          </a:p>
          <a:p>
            <a:pPr marL="0" lvl="0" indent="0" algn="l" rtl="0">
              <a:spcBef>
                <a:spcPts val="1600"/>
              </a:spcBef>
              <a:spcAft>
                <a:spcPts val="0"/>
              </a:spcAft>
              <a:buNone/>
            </a:pPr>
            <a:r>
              <a:rPr lang="en" sz="1400">
                <a:latin typeface="Consolas"/>
                <a:ea typeface="Consolas"/>
                <a:cs typeface="Consolas"/>
                <a:sym typeface="Consolas"/>
              </a:rPr>
              <a:t>ssh -p &lt;port&gt; user@remotehost</a:t>
            </a:r>
            <a:endParaRPr sz="1400">
              <a:latin typeface="Consolas"/>
              <a:ea typeface="Consolas"/>
              <a:cs typeface="Consolas"/>
              <a:sym typeface="Consolas"/>
            </a:endParaRPr>
          </a:p>
          <a:p>
            <a:pPr marL="0" lvl="0" indent="0" algn="l" rtl="0">
              <a:spcBef>
                <a:spcPts val="1600"/>
              </a:spcBef>
              <a:spcAft>
                <a:spcPts val="0"/>
              </a:spcAft>
              <a:buNone/>
            </a:pPr>
            <a:r>
              <a:rPr lang="en"/>
              <a:t>Like your local command-line, but remote.</a:t>
            </a:r>
            <a:endParaRPr/>
          </a:p>
          <a:p>
            <a:pPr marL="0" lvl="0" indent="0" algn="l" rtl="0">
              <a:spcBef>
                <a:spcPts val="1600"/>
              </a:spcBef>
              <a:spcAft>
                <a:spcPts val="0"/>
              </a:spcAft>
              <a:buNone/>
            </a:pPr>
            <a:r>
              <a:rPr lang="en"/>
              <a:t>Like a shell on your local Linux machine. But less local.</a:t>
            </a:r>
            <a:endParaRPr/>
          </a:p>
          <a:p>
            <a:pPr marL="0" lvl="0" indent="0" algn="l" rtl="0">
              <a:spcBef>
                <a:spcPts val="1600"/>
              </a:spcBef>
              <a:spcAft>
                <a:spcPts val="1600"/>
              </a:spcAft>
              <a:buNone/>
            </a:pPr>
            <a:r>
              <a:rPr lang="en"/>
              <a:t>It’s cool.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PuTTY</a:t>
            </a:r>
            <a:endParaRPr/>
          </a:p>
        </p:txBody>
      </p:sp>
      <p:sp>
        <p:nvSpPr>
          <p:cNvPr id="170" name="Google Shape;170;p2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are running Windows</a:t>
            </a:r>
            <a:endParaRPr/>
          </a:p>
          <a:p>
            <a:pPr marL="0" lvl="0" indent="0" algn="l" rtl="0">
              <a:spcBef>
                <a:spcPts val="1600"/>
              </a:spcBef>
              <a:spcAft>
                <a:spcPts val="1600"/>
              </a:spcAft>
              <a:buNone/>
            </a:pPr>
            <a:r>
              <a:rPr lang="en"/>
              <a:t>Download PuTTY: http://www.chiark.greenend.org.uk/~sgtatham/putty/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1: System Overview</a:t>
            </a:r>
            <a:endParaRPr/>
          </a:p>
        </p:txBody>
      </p:sp>
      <p:sp>
        <p:nvSpPr>
          <p:cNvPr id="176" name="Google Shape;176;p3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 web application works:</a:t>
            </a:r>
            <a:endParaRPr/>
          </a:p>
          <a:p>
            <a:pPr marL="0" lvl="0" indent="0" algn="l" rtl="0">
              <a:spcBef>
                <a:spcPts val="1600"/>
              </a:spcBef>
              <a:spcAft>
                <a:spcPts val="0"/>
              </a:spcAft>
              <a:buNone/>
            </a:pPr>
            <a:r>
              <a:rPr lang="en"/>
              <a:t>HTTP: request → response</a:t>
            </a:r>
            <a:endParaRPr/>
          </a:p>
          <a:p>
            <a:pPr marL="0" lvl="0" indent="0" algn="l" rtl="0">
              <a:spcBef>
                <a:spcPts val="1600"/>
              </a:spcBef>
              <a:spcAft>
                <a:spcPts val="0"/>
              </a:spcAft>
              <a:buNone/>
            </a:pPr>
            <a:r>
              <a:rPr lang="en" b="1"/>
              <a:t>Web server</a:t>
            </a:r>
            <a:r>
              <a:rPr lang="en"/>
              <a:t> deals with requests, returns a response</a:t>
            </a:r>
            <a:endParaRPr/>
          </a:p>
          <a:p>
            <a:pPr marL="0" lvl="0" indent="0" algn="l" rtl="0">
              <a:spcBef>
                <a:spcPts val="1600"/>
              </a:spcBef>
              <a:spcAft>
                <a:spcPts val="0"/>
              </a:spcAft>
              <a:buNone/>
            </a:pPr>
            <a:r>
              <a:rPr lang="en" b="1"/>
              <a:t>Interpreter </a:t>
            </a:r>
            <a:r>
              <a:rPr lang="en"/>
              <a:t>deals with programming language (dynamic site)</a:t>
            </a:r>
            <a:endParaRPr/>
          </a:p>
          <a:p>
            <a:pPr marL="0" lvl="0" indent="0" algn="l" rtl="0">
              <a:spcBef>
                <a:spcPts val="1600"/>
              </a:spcBef>
              <a:spcAft>
                <a:spcPts val="1600"/>
              </a:spcAft>
              <a:buNone/>
            </a:pPr>
            <a:r>
              <a:rPr lang="en" b="1"/>
              <a:t>Database </a:t>
            </a:r>
            <a:r>
              <a:rPr lang="en"/>
              <a:t>deals with persistence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 Software, Binaries, and Repos</a:t>
            </a:r>
            <a:endParaRPr/>
          </a:p>
        </p:txBody>
      </p:sp>
      <p:sp>
        <p:nvSpPr>
          <p:cNvPr id="182" name="Google Shape;182;p3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You’ll be working with open-source code, mostly.</a:t>
            </a:r>
            <a:endParaRPr/>
          </a:p>
          <a:p>
            <a:pPr marL="457200" lvl="0" indent="-342900" algn="l" rtl="0">
              <a:spcBef>
                <a:spcPts val="1600"/>
              </a:spcBef>
              <a:spcAft>
                <a:spcPts val="0"/>
              </a:spcAft>
              <a:buSzPts val="1800"/>
              <a:buChar char="●"/>
            </a:pPr>
            <a:r>
              <a:rPr lang="en"/>
              <a:t>Text Files → Compilation → Binaries (executable files)</a:t>
            </a:r>
            <a:endParaRPr/>
          </a:p>
          <a:p>
            <a:pPr marL="457200" lvl="0" indent="-342900" algn="l" rtl="0">
              <a:spcBef>
                <a:spcPts val="0"/>
              </a:spcBef>
              <a:spcAft>
                <a:spcPts val="0"/>
              </a:spcAft>
              <a:buSzPts val="1800"/>
              <a:buChar char="●"/>
            </a:pPr>
            <a:r>
              <a:rPr lang="en"/>
              <a:t>Source Code → ‘htop’</a:t>
            </a:r>
            <a:endParaRPr/>
          </a:p>
          <a:p>
            <a:pPr marL="0" lvl="0" indent="0" algn="l" rtl="0">
              <a:spcBef>
                <a:spcPts val="1600"/>
              </a:spcBef>
              <a:spcAft>
                <a:spcPts val="0"/>
              </a:spcAft>
              <a:buNone/>
            </a:pPr>
            <a:r>
              <a:rPr lang="en"/>
              <a:t>Most modern distributions serve precompiled packages</a:t>
            </a:r>
            <a:endParaRPr/>
          </a:p>
          <a:p>
            <a:pPr marL="0" lvl="0" indent="0" algn="l" rtl="0">
              <a:spcBef>
                <a:spcPts val="1600"/>
              </a:spcBef>
              <a:spcAft>
                <a:spcPts val="0"/>
              </a:spcAft>
              <a:buNone/>
            </a:pPr>
            <a:r>
              <a:rPr lang="en"/>
              <a:t>Exceptions: BSD-like systems (Gentoo, Arch) -- FreeBSD ports</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are You?</a:t>
            </a:r>
            <a:endParaRPr/>
          </a:p>
        </p:txBody>
      </p:sp>
      <p:sp>
        <p:nvSpPr>
          <p:cNvPr id="79" name="Google Shape;79;p14"/>
          <p:cNvSpPr txBox="1">
            <a:spLocks noGrp="1"/>
          </p:cNvSpPr>
          <p:nvPr>
            <p:ph type="body" idx="1"/>
          </p:nvPr>
        </p:nvSpPr>
        <p:spPr>
          <a:xfrm>
            <a:off x="2400262" y="1422126"/>
            <a:ext cx="6321600" cy="3002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sz="1700"/>
              <a:t>You are a Linux beginner → interested in Linux, and just starting to play around with it.</a:t>
            </a:r>
            <a:endParaRPr sz="1700"/>
          </a:p>
          <a:p>
            <a:pPr marL="457200" lvl="0" indent="-336550" algn="l" rtl="0">
              <a:spcBef>
                <a:spcPts val="0"/>
              </a:spcBef>
              <a:spcAft>
                <a:spcPts val="0"/>
              </a:spcAft>
              <a:buSzPts val="1700"/>
              <a:buAutoNum type="arabicPeriod"/>
            </a:pPr>
            <a:r>
              <a:rPr lang="en" sz="1700"/>
              <a:t>You want to </a:t>
            </a:r>
            <a:r>
              <a:rPr lang="en" sz="1700" b="1"/>
              <a:t>get real-life system administration skills</a:t>
            </a:r>
            <a:r>
              <a:rPr lang="en" sz="1700"/>
              <a:t> (for a system administration or software development career).</a:t>
            </a:r>
            <a:endParaRPr sz="1700"/>
          </a:p>
          <a:p>
            <a:pPr marL="457200" lvl="0" indent="-336550" algn="l" rtl="0">
              <a:spcBef>
                <a:spcPts val="0"/>
              </a:spcBef>
              <a:spcAft>
                <a:spcPts val="0"/>
              </a:spcAft>
              <a:buSzPts val="1700"/>
              <a:buAutoNum type="arabicPeriod"/>
            </a:pPr>
            <a:r>
              <a:rPr lang="en" sz="1700"/>
              <a:t>You </a:t>
            </a:r>
            <a:r>
              <a:rPr lang="en" sz="1700" b="1"/>
              <a:t>learn best by </a:t>
            </a:r>
            <a:r>
              <a:rPr lang="en" sz="1700" b="1" i="1"/>
              <a:t>doing</a:t>
            </a:r>
            <a:r>
              <a:rPr lang="en" sz="1700"/>
              <a:t>, not by listening to endless theory and occasionally typing in an example.</a:t>
            </a:r>
            <a:endParaRPr sz="1700"/>
          </a:p>
          <a:p>
            <a:pPr marL="457200" lvl="0" indent="-336550" algn="l" rtl="0">
              <a:spcBef>
                <a:spcPts val="0"/>
              </a:spcBef>
              <a:spcAft>
                <a:spcPts val="0"/>
              </a:spcAft>
              <a:buSzPts val="1700"/>
              <a:buAutoNum type="arabicPeriod"/>
            </a:pPr>
            <a:r>
              <a:rPr lang="en" sz="1700"/>
              <a:t>You have </a:t>
            </a:r>
            <a:r>
              <a:rPr lang="en" sz="1700" i="1"/>
              <a:t>basic </a:t>
            </a:r>
            <a:r>
              <a:rPr lang="en" sz="1700"/>
              <a:t>computer knowledge (files/directories, hard drive vs. memory).</a:t>
            </a:r>
            <a:endParaRPr sz="1700"/>
          </a:p>
          <a:p>
            <a:pPr marL="457200" lvl="0" indent="-336550" algn="l" rtl="0">
              <a:spcBef>
                <a:spcPts val="0"/>
              </a:spcBef>
              <a:spcAft>
                <a:spcPts val="0"/>
              </a:spcAft>
              <a:buSzPts val="1700"/>
              <a:buAutoNum type="arabicPeriod"/>
            </a:pPr>
            <a:r>
              <a:rPr lang="en" sz="1700" b="1"/>
              <a:t>Required</a:t>
            </a:r>
            <a:r>
              <a:rPr lang="en" sz="1700"/>
              <a:t>: a working Internet connection and a computer where you can install software (Windows, Mac OS, or Linux).</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Updating Software on Ubuntu</a:t>
            </a:r>
            <a:endParaRPr/>
          </a:p>
        </p:txBody>
      </p:sp>
      <p:sp>
        <p:nvSpPr>
          <p:cNvPr id="188" name="Google Shape;188;p3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Root powers: the difference between root and other users.</a:t>
            </a:r>
            <a:endParaRPr/>
          </a:p>
          <a:p>
            <a:pPr marL="0" lvl="0" indent="0" algn="l" rtl="0">
              <a:spcBef>
                <a:spcPts val="1600"/>
              </a:spcBef>
              <a:spcAft>
                <a:spcPts val="0"/>
              </a:spcAft>
              <a:buNone/>
            </a:pPr>
            <a:r>
              <a:rPr lang="en"/>
              <a:t>su and sudo (-i) → </a:t>
            </a:r>
            <a:r>
              <a:rPr lang="en">
                <a:latin typeface="Consolas"/>
                <a:ea typeface="Consolas"/>
                <a:cs typeface="Consolas"/>
                <a:sym typeface="Consolas"/>
              </a:rPr>
              <a:t>whoami</a:t>
            </a:r>
            <a:endParaRPr>
              <a:latin typeface="Consolas"/>
              <a:ea typeface="Consolas"/>
              <a:cs typeface="Consolas"/>
              <a:sym typeface="Consolas"/>
            </a:endParaRPr>
          </a:p>
          <a:p>
            <a:pPr marL="457200" lvl="0" indent="-342900" algn="l" rtl="0">
              <a:spcBef>
                <a:spcPts val="1600"/>
              </a:spcBef>
              <a:spcAft>
                <a:spcPts val="0"/>
              </a:spcAft>
              <a:buSzPts val="1800"/>
              <a:buFont typeface="Consolas"/>
              <a:buChar char="●"/>
            </a:pPr>
            <a:r>
              <a:rPr lang="en">
                <a:latin typeface="Consolas"/>
                <a:ea typeface="Consolas"/>
                <a:cs typeface="Consolas"/>
                <a:sym typeface="Consolas"/>
              </a:rPr>
              <a:t>apt-get update</a:t>
            </a:r>
            <a:endParaRPr>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n">
                <a:latin typeface="Consolas"/>
                <a:ea typeface="Consolas"/>
                <a:cs typeface="Consolas"/>
                <a:sym typeface="Consolas"/>
              </a:rPr>
              <a:t>apt-get upgrade</a:t>
            </a:r>
            <a:endParaRPr>
              <a:latin typeface="Consolas"/>
              <a:ea typeface="Consolas"/>
              <a:cs typeface="Consolas"/>
              <a:sym typeface="Consolas"/>
            </a:endParaRPr>
          </a:p>
          <a:p>
            <a:pPr marL="914400" lvl="1" indent="-317500" algn="l" rtl="0">
              <a:spcBef>
                <a:spcPts val="0"/>
              </a:spcBef>
              <a:spcAft>
                <a:spcPts val="0"/>
              </a:spcAft>
              <a:buSzPts val="1400"/>
              <a:buFont typeface="Consolas"/>
              <a:buChar char="○"/>
            </a:pPr>
            <a:r>
              <a:rPr lang="en">
                <a:latin typeface="Consolas"/>
                <a:ea typeface="Consolas"/>
                <a:cs typeface="Consolas"/>
                <a:sym typeface="Consolas"/>
              </a:rPr>
              <a:t>apt-get -y upgrade</a:t>
            </a:r>
            <a:endParaRPr>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1.3 Installing New Software</a:t>
            </a:r>
            <a:endParaRPr/>
          </a:p>
        </p:txBody>
      </p:sp>
      <p:sp>
        <p:nvSpPr>
          <p:cNvPr id="194" name="Google Shape;194;p3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onsolas"/>
              <a:buChar char="●"/>
            </a:pPr>
            <a:r>
              <a:rPr lang="en" sz="1400">
                <a:latin typeface="Consolas"/>
                <a:ea typeface="Consolas"/>
                <a:cs typeface="Consolas"/>
                <a:sym typeface="Consolas"/>
              </a:rPr>
              <a:t>apt-get -y install &lt;softwarename&gt;</a:t>
            </a:r>
            <a:endParaRPr sz="1400">
              <a:latin typeface="Consolas"/>
              <a:ea typeface="Consolas"/>
              <a:cs typeface="Consolas"/>
              <a:sym typeface="Consolas"/>
            </a:endParaRPr>
          </a:p>
          <a:p>
            <a:pPr marL="457200" lvl="0" indent="-317500" algn="l" rtl="0">
              <a:spcBef>
                <a:spcPts val="0"/>
              </a:spcBef>
              <a:spcAft>
                <a:spcPts val="0"/>
              </a:spcAft>
              <a:buSzPts val="1400"/>
              <a:buFont typeface="Consolas"/>
              <a:buChar char="●"/>
            </a:pPr>
            <a:r>
              <a:rPr lang="en" sz="1400">
                <a:latin typeface="Consolas"/>
                <a:ea typeface="Consolas"/>
                <a:cs typeface="Consolas"/>
                <a:sym typeface="Consolas"/>
              </a:rPr>
              <a:t>apt-get remove &lt;softwarename&gt;</a:t>
            </a:r>
            <a:endParaRPr sz="1400">
              <a:latin typeface="Consolas"/>
              <a:ea typeface="Consolas"/>
              <a:cs typeface="Consolas"/>
              <a:sym typeface="Consolas"/>
            </a:endParaRPr>
          </a:p>
          <a:p>
            <a:pPr marL="457200" lvl="0" indent="-317500" algn="l" rtl="0">
              <a:spcBef>
                <a:spcPts val="0"/>
              </a:spcBef>
              <a:spcAft>
                <a:spcPts val="0"/>
              </a:spcAft>
              <a:buSzPts val="1400"/>
              <a:buFont typeface="Consolas"/>
              <a:buChar char="●"/>
            </a:pPr>
            <a:r>
              <a:rPr lang="en" sz="1400">
                <a:latin typeface="Consolas"/>
                <a:ea typeface="Consolas"/>
                <a:cs typeface="Consolas"/>
                <a:sym typeface="Consolas"/>
              </a:rPr>
              <a:t>apt-cache search (when you’re not sure of a name)</a:t>
            </a:r>
            <a:endParaRPr/>
          </a:p>
          <a:p>
            <a:pPr marL="0" lvl="0" indent="0" algn="l" rtl="0">
              <a:spcBef>
                <a:spcPts val="1600"/>
              </a:spcBef>
              <a:spcAft>
                <a:spcPts val="0"/>
              </a:spcAft>
              <a:buNone/>
            </a:pPr>
            <a:r>
              <a:rPr lang="en"/>
              <a:t>The software we need:</a:t>
            </a:r>
            <a:endParaRPr/>
          </a:p>
          <a:p>
            <a:pPr marL="0" lvl="0" indent="0" algn="l" rtl="0">
              <a:spcBef>
                <a:spcPts val="1600"/>
              </a:spcBef>
              <a:spcAft>
                <a:spcPts val="0"/>
              </a:spcAft>
              <a:buNone/>
            </a:pPr>
            <a:r>
              <a:rPr lang="en" sz="1600">
                <a:latin typeface="Consolas"/>
                <a:ea typeface="Consolas"/>
                <a:cs typeface="Consolas"/>
                <a:sym typeface="Consolas"/>
              </a:rPr>
              <a:t>apt-get install nginx mysql-server php-fpm monit</a:t>
            </a:r>
            <a:endParaRPr sz="1600">
              <a:latin typeface="Consolas"/>
              <a:ea typeface="Consolas"/>
              <a:cs typeface="Consolas"/>
              <a:sym typeface="Consolas"/>
            </a:endParaRPr>
          </a:p>
          <a:p>
            <a:pPr marL="0" lvl="0" indent="0" algn="l" rtl="0">
              <a:spcBef>
                <a:spcPts val="1600"/>
              </a:spcBef>
              <a:spcAft>
                <a:spcPts val="0"/>
              </a:spcAft>
              <a:buNone/>
            </a:pPr>
            <a:r>
              <a:rPr lang="en"/>
              <a:t>Enter a mysql root password (just a simple one is OK for now).</a:t>
            </a: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1.4 Custom Repositories</a:t>
            </a:r>
            <a:endParaRPr/>
          </a:p>
        </p:txBody>
      </p:sp>
      <p:sp>
        <p:nvSpPr>
          <p:cNvPr id="200" name="Google Shape;200;p3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Ubuntu has software repositories (“repos”) -- pre-compiled software packages that are ready to use. You can add third-party repos yourself.</a:t>
            </a:r>
            <a:endParaRPr/>
          </a:p>
          <a:p>
            <a:pPr marL="0" lvl="0" indent="0" algn="l" rtl="0">
              <a:spcBef>
                <a:spcPts val="1600"/>
              </a:spcBef>
              <a:spcAft>
                <a:spcPts val="0"/>
              </a:spcAft>
              <a:buNone/>
            </a:pPr>
            <a:r>
              <a:rPr lang="en"/>
              <a:t>For nginx:</a:t>
            </a:r>
            <a:endParaRPr/>
          </a:p>
          <a:p>
            <a:pPr marL="457200" lvl="0" indent="-342900" algn="l" rtl="0">
              <a:spcBef>
                <a:spcPts val="1600"/>
              </a:spcBef>
              <a:spcAft>
                <a:spcPts val="0"/>
              </a:spcAft>
              <a:buSzPts val="1800"/>
              <a:buFont typeface="Consolas"/>
              <a:buAutoNum type="arabicPeriod"/>
            </a:pPr>
            <a:r>
              <a:rPr lang="en">
                <a:latin typeface="Consolas"/>
                <a:ea typeface="Consolas"/>
                <a:cs typeface="Consolas"/>
                <a:sym typeface="Consolas"/>
              </a:rPr>
              <a:t>add-apt-repository ppa:example/stable</a:t>
            </a:r>
            <a:endParaRPr>
              <a:latin typeface="Consolas"/>
              <a:ea typeface="Consolas"/>
              <a:cs typeface="Consolas"/>
              <a:sym typeface="Consolas"/>
            </a:endParaRPr>
          </a:p>
          <a:p>
            <a:pPr marL="457200" lvl="0" indent="-342900" algn="l" rtl="0">
              <a:spcBef>
                <a:spcPts val="0"/>
              </a:spcBef>
              <a:spcAft>
                <a:spcPts val="0"/>
              </a:spcAft>
              <a:buSzPts val="1800"/>
              <a:buFont typeface="Consolas"/>
              <a:buAutoNum type="arabicPeriod"/>
            </a:pPr>
            <a:r>
              <a:rPr lang="en">
                <a:latin typeface="Consolas"/>
                <a:ea typeface="Consolas"/>
                <a:cs typeface="Consolas"/>
                <a:sym typeface="Consolas"/>
              </a:rPr>
              <a:t>apt-get update</a:t>
            </a:r>
            <a:endParaRPr>
              <a:latin typeface="Consolas"/>
              <a:ea typeface="Consolas"/>
              <a:cs typeface="Consolas"/>
              <a:sym typeface="Consolas"/>
            </a:endParaRPr>
          </a:p>
          <a:p>
            <a:pPr marL="457200" lvl="0" indent="-342900" algn="l" rtl="0">
              <a:spcBef>
                <a:spcPts val="0"/>
              </a:spcBef>
              <a:spcAft>
                <a:spcPts val="0"/>
              </a:spcAft>
              <a:buSzPts val="1800"/>
              <a:buFont typeface="Consolas"/>
              <a:buAutoNum type="arabicPeriod"/>
            </a:pPr>
            <a:r>
              <a:rPr lang="en">
                <a:latin typeface="Consolas"/>
                <a:ea typeface="Consolas"/>
                <a:cs typeface="Consolas"/>
                <a:sym typeface="Consolas"/>
              </a:rPr>
              <a:t>apt-get install example</a:t>
            </a: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 Services, Daemons (oh my!)</a:t>
            </a:r>
            <a:endParaRPr/>
          </a:p>
        </p:txBody>
      </p:sp>
      <p:sp>
        <p:nvSpPr>
          <p:cNvPr id="206" name="Google Shape;206;p3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u="sng"/>
              <a:t>Software</a:t>
            </a:r>
            <a:r>
              <a:rPr lang="en"/>
              <a:t>: a program, running as a </a:t>
            </a:r>
            <a:r>
              <a:rPr lang="en" b="1"/>
              <a:t>process </a:t>
            </a:r>
            <a:r>
              <a:rPr lang="en"/>
              <a:t>on your OS.</a:t>
            </a:r>
            <a:endParaRPr/>
          </a:p>
          <a:p>
            <a:pPr marL="0" lvl="0" indent="0" algn="l" rtl="0">
              <a:spcBef>
                <a:spcPts val="1600"/>
              </a:spcBef>
              <a:spcAft>
                <a:spcPts val="0"/>
              </a:spcAft>
              <a:buNone/>
            </a:pPr>
            <a:r>
              <a:rPr lang="en" u="sng"/>
              <a:t>Service/Daemon</a:t>
            </a:r>
            <a:r>
              <a:rPr lang="en"/>
              <a:t>: a long-running process that provides a service, usually designed to interact with something outside of it. e.g. </a:t>
            </a:r>
            <a:r>
              <a:rPr lang="en" b="1"/>
              <a:t>web server</a:t>
            </a:r>
            <a:r>
              <a:rPr lang="en"/>
              <a:t>, </a:t>
            </a:r>
            <a:r>
              <a:rPr lang="en" b="1"/>
              <a:t>monitoring tool</a:t>
            </a:r>
            <a:r>
              <a:rPr lang="en"/>
              <a:t>, </a:t>
            </a:r>
            <a:r>
              <a:rPr lang="en" b="1"/>
              <a:t>database</a:t>
            </a:r>
            <a:r>
              <a:rPr lang="en"/>
              <a:t>.</a:t>
            </a: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Managing Services: systemd</a:t>
            </a:r>
            <a:endParaRPr/>
          </a:p>
        </p:txBody>
      </p:sp>
      <p:sp>
        <p:nvSpPr>
          <p:cNvPr id="212" name="Google Shape;212;p3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Although there’s some controversy, systemd looks like it’s here to stay. It gives you a fairly good way to manage services (systemd calls these services “units”).</a:t>
            </a:r>
            <a:endParaRPr/>
          </a:p>
          <a:p>
            <a:pPr marL="0" lvl="0" indent="0" algn="l" rtl="0">
              <a:spcBef>
                <a:spcPts val="1600"/>
              </a:spcBef>
              <a:spcAft>
                <a:spcPts val="0"/>
              </a:spcAft>
              <a:buNone/>
            </a:pPr>
            <a:r>
              <a:rPr lang="en"/>
              <a:t>You’ll mostly use two utility programs to manage services with systemd:</a:t>
            </a:r>
            <a:endParaRPr/>
          </a:p>
          <a:p>
            <a:pPr marL="457200" lvl="0" indent="-342900" algn="l" rtl="0">
              <a:spcBef>
                <a:spcPts val="1600"/>
              </a:spcBef>
              <a:spcAft>
                <a:spcPts val="0"/>
              </a:spcAft>
              <a:buSzPts val="1800"/>
              <a:buAutoNum type="arabicPeriod"/>
            </a:pPr>
            <a:r>
              <a:rPr lang="en">
                <a:latin typeface="Consolas"/>
                <a:ea typeface="Consolas"/>
                <a:cs typeface="Consolas"/>
                <a:sym typeface="Consolas"/>
              </a:rPr>
              <a:t>systemctl</a:t>
            </a:r>
            <a:r>
              <a:rPr lang="en"/>
              <a:t>: manages services</a:t>
            </a:r>
            <a:endParaRPr/>
          </a:p>
          <a:p>
            <a:pPr marL="457200" lvl="0" indent="-342900" algn="l" rtl="0">
              <a:spcBef>
                <a:spcPts val="0"/>
              </a:spcBef>
              <a:spcAft>
                <a:spcPts val="0"/>
              </a:spcAft>
              <a:buSzPts val="1800"/>
              <a:buAutoNum type="arabicPeriod"/>
            </a:pPr>
            <a:r>
              <a:rPr lang="en">
                <a:latin typeface="Consolas"/>
                <a:ea typeface="Consolas"/>
                <a:cs typeface="Consolas"/>
                <a:sym typeface="Consolas"/>
              </a:rPr>
              <a:t>journalctl</a:t>
            </a:r>
            <a:r>
              <a:rPr lang="en"/>
              <a:t>: manages logs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Manage Your Services: </a:t>
            </a:r>
            <a:r>
              <a:rPr lang="en">
                <a:latin typeface="Consolas"/>
                <a:ea typeface="Consolas"/>
                <a:cs typeface="Consolas"/>
                <a:sym typeface="Consolas"/>
              </a:rPr>
              <a:t>systemd</a:t>
            </a:r>
            <a:endParaRPr>
              <a:latin typeface="Consolas"/>
              <a:ea typeface="Consolas"/>
              <a:cs typeface="Consolas"/>
              <a:sym typeface="Consolas"/>
            </a:endParaRPr>
          </a:p>
        </p:txBody>
      </p:sp>
      <p:sp>
        <p:nvSpPr>
          <p:cNvPr id="218" name="Google Shape;218;p3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systemctl status mysql</a:t>
            </a:r>
            <a:endParaRPr>
              <a:latin typeface="Consolas"/>
              <a:ea typeface="Consolas"/>
              <a:cs typeface="Consolas"/>
              <a:sym typeface="Consolas"/>
            </a:endParaRPr>
          </a:p>
          <a:p>
            <a:pPr marL="0" lvl="0" indent="0" algn="l" rtl="0">
              <a:spcBef>
                <a:spcPts val="1600"/>
              </a:spcBef>
              <a:spcAft>
                <a:spcPts val="0"/>
              </a:spcAft>
              <a:buNone/>
            </a:pPr>
            <a:r>
              <a:rPr lang="en">
                <a:latin typeface="Consolas"/>
                <a:ea typeface="Consolas"/>
                <a:cs typeface="Consolas"/>
                <a:sym typeface="Consolas"/>
              </a:rPr>
              <a:t>systemctl start mysql nginx php8.1-fpm monit</a:t>
            </a:r>
            <a:endParaRPr>
              <a:latin typeface="Consolas"/>
              <a:ea typeface="Consolas"/>
              <a:cs typeface="Consolas"/>
              <a:sym typeface="Consolas"/>
            </a:endParaRPr>
          </a:p>
          <a:p>
            <a:pPr marL="0" lvl="0" indent="0" algn="l" rtl="0">
              <a:spcBef>
                <a:spcPts val="1600"/>
              </a:spcBef>
              <a:spcAft>
                <a:spcPts val="0"/>
              </a:spcAft>
              <a:buClr>
                <a:schemeClr val="dk2"/>
              </a:buClr>
              <a:buSzPts val="1100"/>
              <a:buFont typeface="Arial"/>
              <a:buNone/>
            </a:pPr>
            <a:r>
              <a:rPr lang="en">
                <a:latin typeface="Consolas"/>
                <a:ea typeface="Consolas"/>
                <a:cs typeface="Consolas"/>
                <a:sym typeface="Consolas"/>
              </a:rPr>
              <a:t>systemctl enable mysql nginx php8.1-fpm monit</a:t>
            </a:r>
            <a:endParaRPr>
              <a:latin typeface="Consolas"/>
              <a:ea typeface="Consolas"/>
              <a:cs typeface="Consolas"/>
              <a:sym typeface="Consolas"/>
            </a:endParaRPr>
          </a:p>
          <a:p>
            <a:pPr marL="0" lvl="0" indent="0" algn="l" rtl="0">
              <a:spcBef>
                <a:spcPts val="1600"/>
              </a:spcBef>
              <a:spcAft>
                <a:spcPts val="0"/>
              </a:spcAft>
              <a:buClr>
                <a:schemeClr val="dk2"/>
              </a:buClr>
              <a:buSzPts val="1100"/>
              <a:buFont typeface="Arial"/>
              <a:buNone/>
            </a:pPr>
            <a:endParaRPr>
              <a:latin typeface="Consolas"/>
              <a:ea typeface="Consolas"/>
              <a:cs typeface="Consolas"/>
              <a:sym typeface="Consolas"/>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 systemctl commands</a:t>
            </a:r>
            <a:endParaRPr/>
          </a:p>
        </p:txBody>
      </p:sp>
      <p:sp>
        <p:nvSpPr>
          <p:cNvPr id="224" name="Google Shape;224;p3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systemctl &lt;command&gt; &lt;unit name&gt;</a:t>
            </a:r>
            <a:endParaRPr>
              <a:latin typeface="Consolas"/>
              <a:ea typeface="Consolas"/>
              <a:cs typeface="Consolas"/>
              <a:sym typeface="Consolas"/>
            </a:endParaRPr>
          </a:p>
          <a:p>
            <a:pPr marL="0" lvl="0" indent="0" algn="l" rtl="0">
              <a:spcBef>
                <a:spcPts val="1600"/>
              </a:spcBef>
              <a:spcAft>
                <a:spcPts val="0"/>
              </a:spcAft>
              <a:buNone/>
            </a:pPr>
            <a:r>
              <a:rPr lang="en"/>
              <a:t>Common Commands (say  </a:t>
            </a:r>
            <a:r>
              <a:rPr lang="en" b="1"/>
              <a:t>‘service’ </a:t>
            </a:r>
            <a:r>
              <a:rPr lang="en"/>
              <a:t>when you see  </a:t>
            </a:r>
            <a:r>
              <a:rPr lang="en" b="1"/>
              <a:t>‘unit’</a:t>
            </a:r>
            <a:r>
              <a:rPr lang="en"/>
              <a:t>):</a:t>
            </a:r>
            <a:endParaRPr/>
          </a:p>
          <a:p>
            <a:pPr marL="457200" lvl="0" indent="-317500" algn="l" rtl="0">
              <a:spcBef>
                <a:spcPts val="1600"/>
              </a:spcBef>
              <a:spcAft>
                <a:spcPts val="0"/>
              </a:spcAft>
              <a:buSzPts val="1400"/>
              <a:buChar char="●"/>
            </a:pPr>
            <a:r>
              <a:rPr lang="en" sz="1400" b="1"/>
              <a:t>enable</a:t>
            </a:r>
            <a:r>
              <a:rPr lang="en" sz="1400"/>
              <a:t>: make sure this unit always starts at boot.</a:t>
            </a:r>
            <a:endParaRPr sz="1400"/>
          </a:p>
          <a:p>
            <a:pPr marL="457200" lvl="0" indent="-317500" algn="l" rtl="0">
              <a:spcBef>
                <a:spcPts val="0"/>
              </a:spcBef>
              <a:spcAft>
                <a:spcPts val="0"/>
              </a:spcAft>
              <a:buSzPts val="1400"/>
              <a:buChar char="●"/>
            </a:pPr>
            <a:r>
              <a:rPr lang="en" sz="1400" b="1"/>
              <a:t>disable</a:t>
            </a:r>
            <a:r>
              <a:rPr lang="en" sz="1400"/>
              <a:t>: opposite of enable.</a:t>
            </a:r>
            <a:endParaRPr sz="1400"/>
          </a:p>
          <a:p>
            <a:pPr marL="457200" lvl="0" indent="-317500" algn="l" rtl="0">
              <a:spcBef>
                <a:spcPts val="0"/>
              </a:spcBef>
              <a:spcAft>
                <a:spcPts val="0"/>
              </a:spcAft>
              <a:buSzPts val="1400"/>
              <a:buChar char="●"/>
            </a:pPr>
            <a:r>
              <a:rPr lang="en" sz="1400" b="1"/>
              <a:t>start</a:t>
            </a:r>
            <a:r>
              <a:rPr lang="en" sz="1400"/>
              <a:t>: start this unit now (will not automatically start at next boot).</a:t>
            </a:r>
            <a:endParaRPr sz="1400"/>
          </a:p>
          <a:p>
            <a:pPr marL="457200" lvl="0" indent="-317500" algn="l" rtl="0">
              <a:spcBef>
                <a:spcPts val="0"/>
              </a:spcBef>
              <a:spcAft>
                <a:spcPts val="0"/>
              </a:spcAft>
              <a:buSzPts val="1400"/>
              <a:buChar char="●"/>
            </a:pPr>
            <a:r>
              <a:rPr lang="en" sz="1400" b="1"/>
              <a:t>stop</a:t>
            </a:r>
            <a:r>
              <a:rPr lang="en" sz="1400"/>
              <a:t>: stop a running unit (will not prevent starting at boot, if enabled).</a:t>
            </a:r>
            <a:endParaRPr sz="1400"/>
          </a:p>
          <a:p>
            <a:pPr marL="457200" lvl="0" indent="-317500" algn="l" rtl="0">
              <a:spcBef>
                <a:spcPts val="0"/>
              </a:spcBef>
              <a:spcAft>
                <a:spcPts val="0"/>
              </a:spcAft>
              <a:buSzPts val="1400"/>
              <a:buChar char="●"/>
            </a:pPr>
            <a:r>
              <a:rPr lang="en" sz="1400" b="1"/>
              <a:t>reload</a:t>
            </a:r>
            <a:r>
              <a:rPr lang="en" sz="1400"/>
              <a:t>: re-read the program configuration files (config updates).</a:t>
            </a:r>
            <a:endParaRPr sz="1400"/>
          </a:p>
          <a:p>
            <a:pPr marL="457200" lvl="0" indent="-317500" algn="l" rtl="0">
              <a:spcBef>
                <a:spcPts val="0"/>
              </a:spcBef>
              <a:spcAft>
                <a:spcPts val="0"/>
              </a:spcAft>
              <a:buSzPts val="1400"/>
              <a:buChar char="●"/>
            </a:pPr>
            <a:r>
              <a:rPr lang="en" sz="1400" b="1"/>
              <a:t>restart</a:t>
            </a:r>
            <a:r>
              <a:rPr lang="en" sz="1400"/>
              <a:t>: kill the process and start it again, re-reading configuration files.</a:t>
            </a:r>
            <a:endParaRPr sz="1400"/>
          </a:p>
          <a:p>
            <a:pPr marL="457200" lvl="0" indent="-317500" algn="l" rtl="0">
              <a:spcBef>
                <a:spcPts val="0"/>
              </a:spcBef>
              <a:spcAft>
                <a:spcPts val="0"/>
              </a:spcAft>
              <a:buSzPts val="1400"/>
              <a:buChar char="●"/>
            </a:pPr>
            <a:r>
              <a:rPr lang="en" sz="1400" b="1"/>
              <a:t>status</a:t>
            </a:r>
            <a:r>
              <a:rPr lang="en" sz="1400"/>
              <a:t>: check status of unit, show last few lines of log output.</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 journalctl commands</a:t>
            </a:r>
            <a:endParaRPr/>
          </a:p>
        </p:txBody>
      </p:sp>
      <p:sp>
        <p:nvSpPr>
          <p:cNvPr id="230" name="Google Shape;230;p3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journalctl -xn</a:t>
            </a:r>
            <a:endParaRPr>
              <a:latin typeface="Consolas"/>
              <a:ea typeface="Consolas"/>
              <a:cs typeface="Consolas"/>
              <a:sym typeface="Consolas"/>
            </a:endParaRPr>
          </a:p>
          <a:p>
            <a:pPr marL="0" lvl="0" indent="0" algn="l" rtl="0">
              <a:spcBef>
                <a:spcPts val="1600"/>
              </a:spcBef>
              <a:spcAft>
                <a:spcPts val="0"/>
              </a:spcAft>
              <a:buNone/>
            </a:pPr>
            <a:r>
              <a:rPr lang="en">
                <a:latin typeface="Consolas"/>
                <a:ea typeface="Consolas"/>
                <a:cs typeface="Consolas"/>
                <a:sym typeface="Consolas"/>
              </a:rPr>
              <a:t>journalctl -u &lt;unit&gt;</a:t>
            </a:r>
            <a:endParaRPr>
              <a:latin typeface="Consolas"/>
              <a:ea typeface="Consolas"/>
              <a:cs typeface="Consolas"/>
              <a:sym typeface="Consolas"/>
            </a:endParaRPr>
          </a:p>
          <a:p>
            <a:pPr marL="0" lvl="0" indent="0" algn="l" rtl="0">
              <a:spcBef>
                <a:spcPts val="1600"/>
              </a:spcBef>
              <a:spcAft>
                <a:spcPts val="0"/>
              </a:spcAft>
              <a:buNone/>
            </a:pPr>
            <a:r>
              <a:rPr lang="en">
                <a:latin typeface="Consolas"/>
                <a:ea typeface="Consolas"/>
                <a:cs typeface="Consolas"/>
                <a:sym typeface="Consolas"/>
              </a:rPr>
              <a:t>journalctl -b</a:t>
            </a:r>
            <a:endParaRPr>
              <a:latin typeface="Consolas"/>
              <a:ea typeface="Consolas"/>
              <a:cs typeface="Consolas"/>
              <a:sym typeface="Consolas"/>
            </a:endParaRPr>
          </a:p>
          <a:p>
            <a:pPr marL="0" lvl="0" indent="0" algn="l" rtl="0">
              <a:spcBef>
                <a:spcPts val="1600"/>
              </a:spcBef>
              <a:spcAft>
                <a:spcPts val="0"/>
              </a:spcAft>
              <a:buNone/>
            </a:pPr>
            <a:r>
              <a:rPr lang="en">
                <a:latin typeface="Consolas"/>
                <a:ea typeface="Consolas"/>
                <a:cs typeface="Consolas"/>
                <a:sym typeface="Consolas"/>
              </a:rPr>
              <a:t>journalctl -f</a:t>
            </a:r>
            <a:endParaRPr>
              <a:latin typeface="Consolas"/>
              <a:ea typeface="Consolas"/>
              <a:cs typeface="Consolas"/>
              <a:sym typeface="Consolas"/>
            </a:endParaRPr>
          </a:p>
          <a:p>
            <a:pPr marL="0" lvl="0" indent="0" algn="l" rtl="0">
              <a:spcBef>
                <a:spcPts val="1600"/>
              </a:spcBef>
              <a:spcAft>
                <a:spcPts val="0"/>
              </a:spcAft>
              <a:buNone/>
            </a:pPr>
            <a:r>
              <a:rPr lang="en">
                <a:latin typeface="Consolas"/>
                <a:ea typeface="Consolas"/>
                <a:cs typeface="Consolas"/>
                <a:sym typeface="Consolas"/>
              </a:rPr>
              <a:t>journalctl --since "10 min ago"</a:t>
            </a:r>
            <a:endParaRPr>
              <a:latin typeface="Consolas"/>
              <a:ea typeface="Consolas"/>
              <a:cs typeface="Consolas"/>
              <a:sym typeface="Consolas"/>
            </a:endParaRPr>
          </a:p>
          <a:p>
            <a:pPr marL="0" lvl="0" indent="0" algn="l" rtl="0">
              <a:spcBef>
                <a:spcPts val="1600"/>
              </a:spcBef>
              <a:spcAft>
                <a:spcPts val="1600"/>
              </a:spcAft>
              <a:buNone/>
            </a:pP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Progress: We have a web server!</a:t>
            </a:r>
            <a:endParaRPr/>
          </a:p>
        </p:txBody>
      </p:sp>
      <p:sp>
        <p:nvSpPr>
          <p:cNvPr id="236" name="Google Shape;236;p4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Get IP Address</a:t>
            </a:r>
            <a:endParaRPr/>
          </a:p>
          <a:p>
            <a:pPr marL="914400" lvl="1" indent="-317500" algn="l" rtl="0">
              <a:spcBef>
                <a:spcPts val="0"/>
              </a:spcBef>
              <a:spcAft>
                <a:spcPts val="0"/>
              </a:spcAft>
              <a:buSzPts val="1400"/>
              <a:buAutoNum type="alphaLcPeriod"/>
            </a:pPr>
            <a:r>
              <a:rPr lang="en">
                <a:latin typeface="Consolas"/>
                <a:ea typeface="Consolas"/>
                <a:cs typeface="Consolas"/>
                <a:sym typeface="Consolas"/>
              </a:rPr>
              <a:t>ifconfig</a:t>
            </a:r>
            <a:endParaRPr>
              <a:latin typeface="Consolas"/>
              <a:ea typeface="Consolas"/>
              <a:cs typeface="Consolas"/>
              <a:sym typeface="Consolas"/>
            </a:endParaRPr>
          </a:p>
          <a:p>
            <a:pPr marL="914400" lvl="1" indent="-317500" algn="l" rtl="0">
              <a:spcBef>
                <a:spcPts val="0"/>
              </a:spcBef>
              <a:spcAft>
                <a:spcPts val="0"/>
              </a:spcAft>
              <a:buSzPts val="1400"/>
              <a:buAutoNum type="alphaLcPeriod"/>
            </a:pPr>
            <a:r>
              <a:rPr lang="en">
                <a:latin typeface="Consolas"/>
                <a:ea typeface="Consolas"/>
                <a:cs typeface="Consolas"/>
                <a:sym typeface="Consolas"/>
              </a:rPr>
              <a:t>ifconfig | grep inet | awk '{ print $2 }' | head -n 1</a:t>
            </a:r>
            <a:endParaRPr>
              <a:latin typeface="Consolas"/>
              <a:ea typeface="Consolas"/>
              <a:cs typeface="Consolas"/>
              <a:sym typeface="Consolas"/>
            </a:endParaRPr>
          </a:p>
          <a:p>
            <a:pPr marL="914400" lvl="1" indent="-317500" algn="l" rtl="0">
              <a:spcBef>
                <a:spcPts val="0"/>
              </a:spcBef>
              <a:spcAft>
                <a:spcPts val="0"/>
              </a:spcAft>
              <a:buSzPts val="1400"/>
              <a:buFont typeface="Consolas"/>
              <a:buAutoNum type="alphaLcPeriod"/>
            </a:pPr>
            <a:r>
              <a:rPr lang="en">
                <a:latin typeface="Consolas"/>
                <a:ea typeface="Consolas"/>
                <a:cs typeface="Consolas"/>
                <a:sym typeface="Consolas"/>
              </a:rPr>
              <a:t>ip link show</a:t>
            </a:r>
            <a:endParaRPr>
              <a:latin typeface="Consolas"/>
              <a:ea typeface="Consolas"/>
              <a:cs typeface="Consolas"/>
              <a:sym typeface="Consolas"/>
            </a:endParaRPr>
          </a:p>
          <a:p>
            <a:pPr marL="457200" lvl="0" indent="-342900" algn="l" rtl="0">
              <a:spcBef>
                <a:spcPts val="0"/>
              </a:spcBef>
              <a:spcAft>
                <a:spcPts val="0"/>
              </a:spcAft>
              <a:buSzPts val="1800"/>
              <a:buAutoNum type="arabicPeriod"/>
            </a:pPr>
            <a:r>
              <a:rPr lang="en"/>
              <a:t>Check if you can see the server on the Web</a:t>
            </a:r>
            <a:endParaRPr/>
          </a:p>
          <a:p>
            <a:pPr marL="914400" lvl="1" indent="-317500" algn="l" rtl="0">
              <a:spcBef>
                <a:spcPts val="0"/>
              </a:spcBef>
              <a:spcAft>
                <a:spcPts val="0"/>
              </a:spcAft>
              <a:buSzPts val="1400"/>
              <a:buAutoNum type="alphaLcPeriod"/>
            </a:pPr>
            <a:r>
              <a:rPr lang="en"/>
              <a:t>visit in a browser (http://xxx.xxx.xxx.xxx)</a:t>
            </a:r>
            <a:endParaRPr/>
          </a:p>
          <a:p>
            <a:pPr marL="914400" lvl="1" indent="-317500" algn="l" rtl="0">
              <a:spcBef>
                <a:spcPts val="0"/>
              </a:spcBef>
              <a:spcAft>
                <a:spcPts val="0"/>
              </a:spcAft>
              <a:buSzPts val="1400"/>
              <a:buAutoNum type="alphaLcPeriod"/>
            </a:pPr>
            <a:r>
              <a:rPr lang="en">
                <a:latin typeface="Consolas"/>
                <a:ea typeface="Consolas"/>
                <a:cs typeface="Consolas"/>
                <a:sym typeface="Consolas"/>
              </a:rPr>
              <a:t>wget http://xxx.xxx.xxx.xxx</a:t>
            </a:r>
            <a:endParaRPr>
              <a:latin typeface="Consolas"/>
              <a:ea typeface="Consolas"/>
              <a:cs typeface="Consolas"/>
              <a:sym typeface="Consolas"/>
            </a:endParaRPr>
          </a:p>
          <a:p>
            <a:pPr marL="0" lvl="0" indent="0" algn="l" rtl="0">
              <a:spcBef>
                <a:spcPts val="1600"/>
              </a:spcBef>
              <a:spcAft>
                <a:spcPts val="0"/>
              </a:spcAft>
              <a:buNone/>
            </a:pPr>
            <a:endParaRPr/>
          </a:p>
          <a:p>
            <a:pPr marL="0" lvl="0" indent="0" algn="l" rtl="0">
              <a:spcBef>
                <a:spcPts val="1600"/>
              </a:spcBef>
              <a:spcAft>
                <a:spcPts val="0"/>
              </a:spcAft>
              <a:buNone/>
            </a:pPr>
            <a:r>
              <a:rPr lang="en"/>
              <a:t>You should see the nginx “Welcome!” page.</a:t>
            </a:r>
            <a:endParaRPr/>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(Slightly) Advanced Shell Basics</a:t>
            </a:r>
            <a:endParaRPr/>
          </a:p>
        </p:txBody>
      </p:sp>
      <p:sp>
        <p:nvSpPr>
          <p:cNvPr id="242" name="Google Shape;242;p4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Basic grepping</a:t>
            </a:r>
            <a:endParaRPr/>
          </a:p>
          <a:p>
            <a:pPr marL="457200" lvl="0" indent="-342900" algn="l" rtl="0">
              <a:spcBef>
                <a:spcPts val="0"/>
              </a:spcBef>
              <a:spcAft>
                <a:spcPts val="0"/>
              </a:spcAft>
              <a:buSzPts val="1800"/>
              <a:buChar char="●"/>
            </a:pPr>
            <a:r>
              <a:rPr lang="en"/>
              <a:t>Input and output redirection</a:t>
            </a:r>
            <a:endParaRPr/>
          </a:p>
          <a:p>
            <a:pPr marL="457200" lvl="0" indent="-342900" algn="l" rtl="0">
              <a:spcBef>
                <a:spcPts val="0"/>
              </a:spcBef>
              <a:spcAft>
                <a:spcPts val="0"/>
              </a:spcAft>
              <a:buSzPts val="1800"/>
              <a:buChar char="●"/>
            </a:pPr>
            <a:r>
              <a:rPr lang="en"/>
              <a:t>&amp;&amp; ||</a:t>
            </a:r>
            <a:endParaRPr/>
          </a:p>
          <a:p>
            <a:pPr marL="457200" lvl="0" indent="-342900" algn="l" rtl="0">
              <a:spcBef>
                <a:spcPts val="0"/>
              </a:spcBef>
              <a:spcAft>
                <a:spcPts val="0"/>
              </a:spcAft>
              <a:buSzPts val="1800"/>
              <a:buChar char="●"/>
            </a:pPr>
            <a:r>
              <a:rPr lang="en"/>
              <a:t>Command substitution $()</a:t>
            </a:r>
            <a:endParaRPr/>
          </a:p>
          <a:p>
            <a:pPr marL="457200" lvl="0" indent="-342900" algn="l" rtl="0">
              <a:spcBef>
                <a:spcPts val="0"/>
              </a:spcBef>
              <a:spcAft>
                <a:spcPts val="0"/>
              </a:spcAft>
              <a:buSzPts val="1800"/>
              <a:buChar char="●"/>
            </a:pPr>
            <a:r>
              <a:rPr lang="en"/>
              <a:t>Piping</a:t>
            </a:r>
            <a:endParaRPr/>
          </a:p>
          <a:p>
            <a:pPr marL="457200" lvl="0" indent="-342900" algn="l" rtl="0">
              <a:spcBef>
                <a:spcPts val="0"/>
              </a:spcBef>
              <a:spcAft>
                <a:spcPts val="0"/>
              </a:spcAft>
              <a:buSzPts val="1800"/>
              <a:buChar char="●"/>
            </a:pPr>
            <a:r>
              <a:rPr lang="en"/>
              <a:t>Hidden files and directories</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Am I?</a:t>
            </a:r>
            <a:endParaRPr/>
          </a:p>
        </p:txBody>
      </p:sp>
      <p:sp>
        <p:nvSpPr>
          <p:cNvPr id="85" name="Google Shape;85;p15"/>
          <p:cNvSpPr txBox="1">
            <a:spLocks noGrp="1"/>
          </p:cNvSpPr>
          <p:nvPr>
            <p:ph type="body" idx="1"/>
          </p:nvPr>
        </p:nvSpPr>
        <p:spPr>
          <a:xfrm>
            <a:off x="2400262" y="143262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Sysadmin and Software Developer:</a:t>
            </a:r>
            <a:endParaRPr/>
          </a:p>
          <a:p>
            <a:pPr marL="457200" lvl="0" indent="-342900" algn="l" rtl="0">
              <a:spcBef>
                <a:spcPts val="1600"/>
              </a:spcBef>
              <a:spcAft>
                <a:spcPts val="0"/>
              </a:spcAft>
              <a:buSzPts val="1800"/>
              <a:buChar char="●"/>
            </a:pPr>
            <a:r>
              <a:rPr lang="en"/>
              <a:t>Linux, Unix, &amp; Windows Sysadmin</a:t>
            </a:r>
            <a:endParaRPr/>
          </a:p>
          <a:p>
            <a:pPr marL="457200" lvl="0" indent="-342900" algn="l" rtl="0">
              <a:spcBef>
                <a:spcPts val="0"/>
              </a:spcBef>
              <a:spcAft>
                <a:spcPts val="0"/>
              </a:spcAft>
              <a:buSzPts val="1800"/>
              <a:buChar char="●"/>
            </a:pPr>
            <a:r>
              <a:rPr lang="en"/>
              <a:t>Small Companies, Big Companies, Startups</a:t>
            </a:r>
            <a:endParaRPr/>
          </a:p>
          <a:p>
            <a:pPr marL="457200" lvl="0" indent="-342900" algn="l" rtl="0">
              <a:spcBef>
                <a:spcPts val="0"/>
              </a:spcBef>
              <a:spcAft>
                <a:spcPts val="0"/>
              </a:spcAft>
              <a:buSzPts val="1800"/>
              <a:buChar char="●"/>
            </a:pPr>
            <a:r>
              <a:rPr lang="en"/>
              <a:t>HPC System Engineer, Datacenter Architecture</a:t>
            </a:r>
            <a:endParaRPr/>
          </a:p>
          <a:p>
            <a:pPr marL="457200" lvl="0" indent="-342900" algn="l" rtl="0">
              <a:spcBef>
                <a:spcPts val="0"/>
              </a:spcBef>
              <a:spcAft>
                <a:spcPts val="0"/>
              </a:spcAft>
              <a:buSzPts val="1800"/>
              <a:buChar char="●"/>
            </a:pPr>
            <a:r>
              <a:rPr lang="en"/>
              <a:t>Web Security (WordPress, Joomla, etc.)</a:t>
            </a:r>
            <a:endParaRPr/>
          </a:p>
          <a:p>
            <a:pPr marL="457200" lvl="0" indent="-342900" algn="l" rtl="0">
              <a:spcBef>
                <a:spcPts val="0"/>
              </a:spcBef>
              <a:spcAft>
                <a:spcPts val="0"/>
              </a:spcAft>
              <a:buSzPts val="1800"/>
              <a:buChar char="●"/>
            </a:pPr>
            <a:r>
              <a:rPr lang="en"/>
              <a:t>Software Development (Web Applications, Automation)</a:t>
            </a:r>
            <a:endParaRPr/>
          </a:p>
          <a:p>
            <a:pPr marL="457200" lvl="0" indent="-342900" algn="l" rtl="0">
              <a:spcBef>
                <a:spcPts val="0"/>
              </a:spcBef>
              <a:spcAft>
                <a:spcPts val="0"/>
              </a:spcAft>
              <a:buSzPts val="1800"/>
              <a:buChar char="●"/>
            </a:pPr>
            <a:r>
              <a:rPr lang="en"/>
              <a:t>Infrastructure/DevOps for startups</a:t>
            </a:r>
            <a:endParaRPr/>
          </a:p>
          <a:p>
            <a:pPr marL="457200" lvl="0" indent="-342900" algn="l" rtl="0">
              <a:spcBef>
                <a:spcPts val="0"/>
              </a:spcBef>
              <a:spcAft>
                <a:spcPts val="0"/>
              </a:spcAft>
              <a:buSzPts val="1800"/>
              <a:buChar char="●"/>
            </a:pPr>
            <a:r>
              <a:rPr lang="en"/>
              <a:t>Europe and the US</a:t>
            </a:r>
            <a:endParaRPr/>
          </a:p>
          <a:p>
            <a:pPr marL="457200" lvl="0" indent="-342900" algn="l" rtl="0">
              <a:spcBef>
                <a:spcPts val="0"/>
              </a:spcBef>
              <a:spcAft>
                <a:spcPts val="0"/>
              </a:spcAft>
              <a:buSzPts val="1800"/>
              <a:buChar char="●"/>
            </a:pPr>
            <a:r>
              <a:rPr lang="en"/>
              <a:t>YouTube (</a:t>
            </a:r>
            <a:r>
              <a:rPr lang="en" u="sng">
                <a:solidFill>
                  <a:schemeClr val="hlink"/>
                </a:solidFill>
                <a:hlinkClick r:id="rId3"/>
              </a:rPr>
              <a:t>https://youtube.com/c/tutorialinux</a:t>
            </a:r>
            <a:r>
              <a:rPr lang="en"/>
              <a:t>)!</a:t>
            </a:r>
            <a:endParaRPr/>
          </a:p>
        </p:txBody>
      </p:sp>
      <p:pic>
        <p:nvPicPr>
          <p:cNvPr id="86" name="Google Shape;86;p15" descr="daveyt.jpg"/>
          <p:cNvPicPr preferRelativeResize="0"/>
          <p:nvPr/>
        </p:nvPicPr>
        <p:blipFill>
          <a:blip r:embed="rId4">
            <a:alphaModFix/>
          </a:blip>
          <a:stretch>
            <a:fillRect/>
          </a:stretch>
        </p:blipFill>
        <p:spPr>
          <a:xfrm>
            <a:off x="7666300" y="575950"/>
            <a:ext cx="952500" cy="952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1: Review</a:t>
            </a:r>
            <a:endParaRPr/>
          </a:p>
        </p:txBody>
      </p:sp>
      <p:sp>
        <p:nvSpPr>
          <p:cNvPr id="248" name="Google Shape;248;p4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have a Linux machine set up, running the nginx web server! You can now run static websites.</a:t>
            </a:r>
            <a:endParaRPr/>
          </a:p>
          <a:p>
            <a:pPr marL="0" lvl="0" indent="0" algn="l" rtl="0">
              <a:spcBef>
                <a:spcPts val="1600"/>
              </a:spcBef>
              <a:spcAft>
                <a:spcPts val="0"/>
              </a:spcAft>
              <a:buNone/>
            </a:pPr>
            <a:r>
              <a:rPr lang="en"/>
              <a:t>You’ve also installed all the software that’s required for this project, and learned the basics of:</a:t>
            </a:r>
            <a:endParaRPr/>
          </a:p>
          <a:p>
            <a:pPr marL="457200" lvl="0" indent="-342900" algn="l" rtl="0">
              <a:spcBef>
                <a:spcPts val="1600"/>
              </a:spcBef>
              <a:spcAft>
                <a:spcPts val="0"/>
              </a:spcAft>
              <a:buSzPts val="1800"/>
              <a:buChar char="●"/>
            </a:pPr>
            <a:r>
              <a:rPr lang="en"/>
              <a:t>software installation/management</a:t>
            </a:r>
            <a:endParaRPr/>
          </a:p>
          <a:p>
            <a:pPr marL="457200" lvl="0" indent="-342900" algn="l" rtl="0">
              <a:spcBef>
                <a:spcPts val="0"/>
              </a:spcBef>
              <a:spcAft>
                <a:spcPts val="0"/>
              </a:spcAft>
              <a:buSzPts val="1800"/>
              <a:buChar char="●"/>
            </a:pPr>
            <a:r>
              <a:rPr lang="en"/>
              <a:t>service management</a:t>
            </a:r>
            <a:endParaRPr/>
          </a:p>
          <a:p>
            <a:pPr marL="0" lvl="0" indent="0" algn="l" rtl="0">
              <a:spcBef>
                <a:spcPts val="16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2: Configuration</a:t>
            </a:r>
            <a:endParaRPr/>
          </a:p>
        </p:txBody>
      </p:sp>
      <p:sp>
        <p:nvSpPr>
          <p:cNvPr id="254" name="Google Shape;254;p43"/>
          <p:cNvSpPr txBox="1">
            <a:spLocks noGrp="1"/>
          </p:cNvSpPr>
          <p:nvPr>
            <p:ph type="body" idx="1"/>
          </p:nvPr>
        </p:nvSpPr>
        <p:spPr>
          <a:xfrm>
            <a:off x="2400262" y="124212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we’re going to configure our core services:</a:t>
            </a:r>
            <a:endParaRPr/>
          </a:p>
          <a:p>
            <a:pPr marL="457200" lvl="0" indent="-317500" algn="l" rtl="0">
              <a:spcBef>
                <a:spcPts val="1600"/>
              </a:spcBef>
              <a:spcAft>
                <a:spcPts val="0"/>
              </a:spcAft>
              <a:buSzPts val="1400"/>
              <a:buChar char="●"/>
            </a:pPr>
            <a:r>
              <a:rPr lang="en" sz="1400"/>
              <a:t>Web server (nginx)</a:t>
            </a:r>
            <a:endParaRPr sz="1400"/>
          </a:p>
          <a:p>
            <a:pPr marL="457200" lvl="0" indent="-317500" algn="l" rtl="0">
              <a:spcBef>
                <a:spcPts val="0"/>
              </a:spcBef>
              <a:spcAft>
                <a:spcPts val="0"/>
              </a:spcAft>
              <a:buSzPts val="1400"/>
              <a:buChar char="●"/>
            </a:pPr>
            <a:r>
              <a:rPr lang="en" sz="1400"/>
              <a:t>Interpreter (php + php-fpm)</a:t>
            </a:r>
            <a:endParaRPr sz="1400"/>
          </a:p>
          <a:p>
            <a:pPr marL="457200" lvl="0" indent="-317500" algn="l" rtl="0">
              <a:spcBef>
                <a:spcPts val="0"/>
              </a:spcBef>
              <a:spcAft>
                <a:spcPts val="0"/>
              </a:spcAft>
              <a:buSzPts val="1400"/>
              <a:buChar char="●"/>
            </a:pPr>
            <a:r>
              <a:rPr lang="en" sz="1400"/>
              <a:t>Database (mysql)</a:t>
            </a:r>
            <a:endParaRPr sz="1400"/>
          </a:p>
          <a:p>
            <a:pPr marL="0" lvl="0" indent="0" algn="l" rtl="0">
              <a:spcBef>
                <a:spcPts val="1600"/>
              </a:spcBef>
              <a:spcAft>
                <a:spcPts val="0"/>
              </a:spcAft>
              <a:buNone/>
            </a:pPr>
            <a:r>
              <a:rPr lang="en"/>
              <a:t>We’ll cover the following skills:</a:t>
            </a:r>
            <a:endParaRPr/>
          </a:p>
          <a:p>
            <a:pPr marL="457200" lvl="0" indent="-317500" algn="l" rtl="0">
              <a:spcBef>
                <a:spcPts val="1600"/>
              </a:spcBef>
              <a:spcAft>
                <a:spcPts val="0"/>
              </a:spcAft>
              <a:buSzPts val="1400"/>
              <a:buChar char="●"/>
            </a:pPr>
            <a:r>
              <a:rPr lang="en" sz="1400"/>
              <a:t>Text editing in a command-line interface</a:t>
            </a:r>
            <a:endParaRPr sz="1400"/>
          </a:p>
          <a:p>
            <a:pPr marL="457200" lvl="0" indent="-317500" algn="l" rtl="0">
              <a:spcBef>
                <a:spcPts val="0"/>
              </a:spcBef>
              <a:spcAft>
                <a:spcPts val="0"/>
              </a:spcAft>
              <a:buSzPts val="1400"/>
              <a:buChar char="●"/>
            </a:pPr>
            <a:r>
              <a:rPr lang="en" sz="1400"/>
              <a:t>Linux users + groups</a:t>
            </a:r>
            <a:endParaRPr sz="1400"/>
          </a:p>
          <a:p>
            <a:pPr marL="457200" lvl="0" indent="-317500" algn="l" rtl="0">
              <a:spcBef>
                <a:spcPts val="0"/>
              </a:spcBef>
              <a:spcAft>
                <a:spcPts val="0"/>
              </a:spcAft>
              <a:buSzPts val="1400"/>
              <a:buChar char="●"/>
            </a:pPr>
            <a:r>
              <a:rPr lang="en" sz="1400"/>
              <a:t>How HTTP and modern Web Applications work</a:t>
            </a:r>
            <a:endParaRPr sz="1400"/>
          </a:p>
          <a:p>
            <a:pPr marL="457200" lvl="0" indent="-317500" algn="l" rtl="0">
              <a:spcBef>
                <a:spcPts val="0"/>
              </a:spcBef>
              <a:spcAft>
                <a:spcPts val="0"/>
              </a:spcAft>
              <a:buSzPts val="1400"/>
              <a:buChar char="●"/>
            </a:pPr>
            <a:r>
              <a:rPr lang="en" sz="1400"/>
              <a:t>Unix Interprocess Communication</a:t>
            </a:r>
            <a:endParaRPr sz="1400"/>
          </a:p>
          <a:p>
            <a:pPr marL="457200" lvl="0" indent="-317500" algn="l" rtl="0">
              <a:spcBef>
                <a:spcPts val="0"/>
              </a:spcBef>
              <a:spcAft>
                <a:spcPts val="0"/>
              </a:spcAft>
              <a:buSzPts val="1400"/>
              <a:buChar char="●"/>
            </a:pPr>
            <a:r>
              <a:rPr lang="en" sz="1400"/>
              <a:t>How Relational Databases Work</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Editing Files without a GUI</a:t>
            </a:r>
            <a:endParaRPr/>
          </a:p>
        </p:txBody>
      </p:sp>
      <p:sp>
        <p:nvSpPr>
          <p:cNvPr id="260" name="Google Shape;260;p4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many editors, but we’ll use a simple one: nano</a:t>
            </a:r>
            <a:endParaRPr/>
          </a:p>
          <a:p>
            <a:pPr marL="0" lvl="0" indent="0" algn="l" rtl="0">
              <a:spcBef>
                <a:spcPts val="1600"/>
              </a:spcBef>
              <a:spcAft>
                <a:spcPts val="0"/>
              </a:spcAft>
              <a:buNone/>
            </a:pPr>
            <a:r>
              <a:rPr lang="en"/>
              <a:t>Later on, vim is great, and found almost everywhere. A bit more complicated, though.</a:t>
            </a:r>
            <a:endParaRPr/>
          </a:p>
          <a:p>
            <a:pPr marL="0" lvl="0" indent="0" algn="l" rtl="0">
              <a:spcBef>
                <a:spcPts val="1600"/>
              </a:spcBef>
              <a:spcAft>
                <a:spcPts val="1600"/>
              </a:spcAft>
              <a:buNone/>
            </a:pPr>
            <a:r>
              <a:rPr lang="en"/>
              <a:t>If you want full-fledged text editors for local text editing (i.e. you won’t find them installed on every remote machine), try vim, emacs, Sublime Text, or Atom.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 Editing with nano</a:t>
            </a:r>
            <a:endParaRPr/>
          </a:p>
        </p:txBody>
      </p:sp>
      <p:sp>
        <p:nvSpPr>
          <p:cNvPr id="266" name="Google Shape;266;p45"/>
          <p:cNvSpPr txBox="1">
            <a:spLocks noGrp="1"/>
          </p:cNvSpPr>
          <p:nvPr>
            <p:ph type="body" idx="1"/>
          </p:nvPr>
        </p:nvSpPr>
        <p:spPr>
          <a:xfrm>
            <a:off x="2400262" y="14842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nano &lt;filename&gt;: open filename for editing. New files are created when you save them the first time.</a:t>
            </a:r>
            <a:endParaRPr/>
          </a:p>
          <a:p>
            <a:pPr marL="0" lvl="0" indent="0" algn="l" rtl="0">
              <a:spcBef>
                <a:spcPts val="1600"/>
              </a:spcBef>
              <a:spcAft>
                <a:spcPts val="0"/>
              </a:spcAft>
              <a:buNone/>
            </a:pPr>
            <a:r>
              <a:rPr lang="en" sz="1400"/>
              <a:t>Type normally, use arrow keys to navigate. There’s a </a:t>
            </a:r>
            <a:r>
              <a:rPr lang="en" sz="1400" b="1"/>
              <a:t>cheat sheet</a:t>
            </a:r>
            <a:r>
              <a:rPr lang="en" sz="1400"/>
              <a:t> at the bottom; the ‘^’ character is short for </a:t>
            </a:r>
            <a:r>
              <a:rPr lang="en" sz="1400" i="1"/>
              <a:t>control key</a:t>
            </a:r>
            <a:r>
              <a:rPr lang="en" sz="1400"/>
              <a:t>. ‘M’ is your </a:t>
            </a:r>
            <a:r>
              <a:rPr lang="en" sz="1400" i="1"/>
              <a:t>mod</a:t>
            </a:r>
            <a:r>
              <a:rPr lang="en" sz="1400"/>
              <a:t> key (usually Alt).</a:t>
            </a:r>
            <a:endParaRPr sz="1400"/>
          </a:p>
          <a:p>
            <a:pPr marL="457200" lvl="0" indent="-317500" algn="l" rtl="0">
              <a:spcBef>
                <a:spcPts val="1600"/>
              </a:spcBef>
              <a:spcAft>
                <a:spcPts val="0"/>
              </a:spcAft>
              <a:buSzPts val="1400"/>
              <a:buChar char="●"/>
            </a:pPr>
            <a:r>
              <a:rPr lang="en" sz="1400"/>
              <a:t>Ctrl-o: write file (‘save’)</a:t>
            </a:r>
            <a:endParaRPr sz="1400"/>
          </a:p>
          <a:p>
            <a:pPr marL="457200" lvl="0" indent="-317500" algn="l" rtl="0">
              <a:spcBef>
                <a:spcPts val="0"/>
              </a:spcBef>
              <a:spcAft>
                <a:spcPts val="0"/>
              </a:spcAft>
              <a:buSzPts val="1400"/>
              <a:buChar char="●"/>
            </a:pPr>
            <a:r>
              <a:rPr lang="en" sz="1400"/>
              <a:t>Ctrl-x: close file, will prompt you to save (‘y/n’-ENTER)</a:t>
            </a:r>
            <a:endParaRPr sz="1400"/>
          </a:p>
          <a:p>
            <a:pPr marL="457200" lvl="0" indent="-317500" algn="l" rtl="0">
              <a:spcBef>
                <a:spcPts val="0"/>
              </a:spcBef>
              <a:spcAft>
                <a:spcPts val="0"/>
              </a:spcAft>
              <a:buSzPts val="1400"/>
              <a:buChar char="●"/>
            </a:pPr>
            <a:r>
              <a:rPr lang="en" sz="1400"/>
              <a:t>Ctrl-k: cut (your current line by default)</a:t>
            </a:r>
            <a:endParaRPr sz="1400"/>
          </a:p>
          <a:p>
            <a:pPr marL="457200" lvl="0" indent="-317500" algn="l" rtl="0">
              <a:spcBef>
                <a:spcPts val="0"/>
              </a:spcBef>
              <a:spcAft>
                <a:spcPts val="0"/>
              </a:spcAft>
              <a:buSzPts val="1400"/>
              <a:buChar char="●"/>
            </a:pPr>
            <a:r>
              <a:rPr lang="en" sz="1400"/>
              <a:t>Ctrl-u: uncut (‘paste’)</a:t>
            </a:r>
            <a:endParaRPr sz="1400"/>
          </a:p>
          <a:p>
            <a:pPr marL="457200" lvl="0" indent="-317500" algn="l" rtl="0">
              <a:spcBef>
                <a:spcPts val="0"/>
              </a:spcBef>
              <a:spcAft>
                <a:spcPts val="0"/>
              </a:spcAft>
              <a:buSzPts val="1400"/>
              <a:buChar char="●"/>
            </a:pPr>
            <a:r>
              <a:rPr lang="en" sz="1400"/>
              <a:t>Ctrl-w: where is (‘find’)</a:t>
            </a:r>
            <a:endParaRPr sz="1400"/>
          </a:p>
          <a:p>
            <a:pPr marL="457200" lvl="0" indent="-317500" algn="l" rtl="0">
              <a:spcBef>
                <a:spcPts val="0"/>
              </a:spcBef>
              <a:spcAft>
                <a:spcPts val="0"/>
              </a:spcAft>
              <a:buSzPts val="1400"/>
              <a:buChar char="●"/>
            </a:pPr>
            <a:r>
              <a:rPr lang="en" sz="1400"/>
              <a:t>Pasting is done with normal terminal command; Ctrl-shift-v.</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Configuration Files</a:t>
            </a:r>
            <a:endParaRPr/>
          </a:p>
        </p:txBody>
      </p:sp>
      <p:sp>
        <p:nvSpPr>
          <p:cNvPr id="272" name="Google Shape;272;p4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Linux, most configuration files are in /etc/&lt;programname&gt;/.</a:t>
            </a:r>
            <a:endParaRPr/>
          </a:p>
          <a:p>
            <a:pPr marL="457200" lvl="0" indent="-317500" algn="l" rtl="0">
              <a:spcBef>
                <a:spcPts val="1600"/>
              </a:spcBef>
              <a:spcAft>
                <a:spcPts val="0"/>
              </a:spcAft>
              <a:buSzPts val="1400"/>
              <a:buChar char="●"/>
            </a:pPr>
            <a:r>
              <a:rPr lang="en" sz="1400"/>
              <a:t>SSH: </a:t>
            </a:r>
            <a:r>
              <a:rPr lang="en" sz="1400">
                <a:latin typeface="Consolas"/>
                <a:ea typeface="Consolas"/>
                <a:cs typeface="Consolas"/>
                <a:sym typeface="Consolas"/>
              </a:rPr>
              <a:t>/etc/ssh/sshd_config</a:t>
            </a:r>
            <a:endParaRPr sz="1400"/>
          </a:p>
          <a:p>
            <a:pPr marL="457200" lvl="0" indent="-317500" algn="l" rtl="0">
              <a:spcBef>
                <a:spcPts val="0"/>
              </a:spcBef>
              <a:spcAft>
                <a:spcPts val="0"/>
              </a:spcAft>
              <a:buSzPts val="1400"/>
              <a:buChar char="●"/>
            </a:pPr>
            <a:r>
              <a:rPr lang="en" sz="1400"/>
              <a:t>Web Server: </a:t>
            </a:r>
            <a:r>
              <a:rPr lang="en" sz="1400">
                <a:latin typeface="Consolas"/>
                <a:ea typeface="Consolas"/>
                <a:cs typeface="Consolas"/>
                <a:sym typeface="Consolas"/>
              </a:rPr>
              <a:t>/etc/nginx/{nginx.conf,conf.d/site.conf}</a:t>
            </a:r>
            <a:endParaRPr sz="1400">
              <a:latin typeface="Consolas"/>
              <a:ea typeface="Consolas"/>
              <a:cs typeface="Consolas"/>
              <a:sym typeface="Consolas"/>
            </a:endParaRPr>
          </a:p>
          <a:p>
            <a:pPr marL="457200" lvl="0" indent="-317500" algn="l" rtl="0">
              <a:spcBef>
                <a:spcPts val="0"/>
              </a:spcBef>
              <a:spcAft>
                <a:spcPts val="0"/>
              </a:spcAft>
              <a:buSzPts val="1400"/>
              <a:buChar char="●"/>
            </a:pPr>
            <a:r>
              <a:rPr lang="en" sz="1400"/>
              <a:t>Database: </a:t>
            </a:r>
            <a:r>
              <a:rPr lang="en" sz="1400">
                <a:latin typeface="Consolas"/>
                <a:ea typeface="Consolas"/>
                <a:cs typeface="Consolas"/>
                <a:sym typeface="Consolas"/>
              </a:rPr>
              <a:t>/etc/mysql/mysql.cnf</a:t>
            </a:r>
            <a:endParaRPr sz="1400">
              <a:latin typeface="Consolas"/>
              <a:ea typeface="Consolas"/>
              <a:cs typeface="Consolas"/>
              <a:sym typeface="Consolas"/>
            </a:endParaRPr>
          </a:p>
          <a:p>
            <a:pPr marL="457200" lvl="0" indent="-317500" algn="l" rtl="0">
              <a:spcBef>
                <a:spcPts val="0"/>
              </a:spcBef>
              <a:spcAft>
                <a:spcPts val="0"/>
              </a:spcAft>
              <a:buSzPts val="1400"/>
              <a:buChar char="●"/>
            </a:pPr>
            <a:r>
              <a:rPr lang="en" sz="1400"/>
              <a:t>PHP Interpreter: </a:t>
            </a:r>
            <a:r>
              <a:rPr lang="en" sz="1400">
                <a:latin typeface="Consolas"/>
                <a:ea typeface="Consolas"/>
                <a:cs typeface="Consolas"/>
                <a:sym typeface="Consolas"/>
              </a:rPr>
              <a:t>/etc/php/8.1/fpm/php.ini</a:t>
            </a:r>
            <a:endParaRPr sz="1400">
              <a:latin typeface="Consolas"/>
              <a:ea typeface="Consolas"/>
              <a:cs typeface="Consolas"/>
              <a:sym typeface="Consolas"/>
            </a:endParaRPr>
          </a:p>
          <a:p>
            <a:pPr marL="457200" lvl="0" indent="-317500" algn="l" rtl="0">
              <a:spcBef>
                <a:spcPts val="0"/>
              </a:spcBef>
              <a:spcAft>
                <a:spcPts val="0"/>
              </a:spcAft>
              <a:buSzPts val="1400"/>
              <a:buChar char="●"/>
            </a:pPr>
            <a:r>
              <a:rPr lang="en" sz="1400"/>
              <a:t>WordPress: </a:t>
            </a:r>
            <a:r>
              <a:rPr lang="en" sz="1400">
                <a:latin typeface="Consolas"/>
                <a:ea typeface="Consolas"/>
                <a:cs typeface="Consolas"/>
                <a:sym typeface="Consolas"/>
              </a:rPr>
              <a:t>~/public_html/wp-config.php</a:t>
            </a:r>
            <a:endParaRPr sz="1400">
              <a:latin typeface="Consolas"/>
              <a:ea typeface="Consolas"/>
              <a:cs typeface="Consolas"/>
              <a:sym typeface="Consolas"/>
            </a:endParaRPr>
          </a:p>
          <a:p>
            <a:pPr marL="0" lvl="0" indent="0" algn="l" rtl="0">
              <a:spcBef>
                <a:spcPts val="1600"/>
              </a:spcBef>
              <a:spcAft>
                <a:spcPts val="1600"/>
              </a:spcAft>
              <a:buNone/>
            </a:pPr>
            <a:r>
              <a:rPr lang="en"/>
              <a:t>Configuration files allow you to change application defaults. They can be overridden by command-line arguments.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2.2 Linux/Unix Users and Groups</a:t>
            </a:r>
            <a:endParaRPr/>
          </a:p>
        </p:txBody>
      </p:sp>
      <p:sp>
        <p:nvSpPr>
          <p:cNvPr id="278" name="Google Shape;278;p4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kinds of users: superuser (root) and all others (normal users). The root account is God on your system. Careful.</a:t>
            </a:r>
            <a:endParaRPr/>
          </a:p>
          <a:p>
            <a:pPr marL="0" lvl="0" indent="0" algn="l" rtl="0">
              <a:spcBef>
                <a:spcPts val="1600"/>
              </a:spcBef>
              <a:spcAft>
                <a:spcPts val="0"/>
              </a:spcAft>
              <a:buNone/>
            </a:pPr>
            <a:r>
              <a:rPr lang="en"/>
              <a:t>This doesn’t really give you fine-grained access control. Groups help with that. Some made-up examples:</a:t>
            </a:r>
            <a:endParaRPr/>
          </a:p>
          <a:p>
            <a:pPr marL="457200" lvl="0" indent="-342900" algn="l" rtl="0">
              <a:spcBef>
                <a:spcPts val="1600"/>
              </a:spcBef>
              <a:spcAft>
                <a:spcPts val="0"/>
              </a:spcAft>
              <a:buSzPts val="1800"/>
              <a:buChar char="●"/>
            </a:pPr>
            <a:r>
              <a:rPr lang="en"/>
              <a:t>members of the ‘staff’ group should be able to edit web server configuration files, but not the SSH config file.</a:t>
            </a:r>
            <a:endParaRPr/>
          </a:p>
          <a:p>
            <a:pPr marL="457200" lvl="0" indent="-342900" algn="l" rtl="0">
              <a:spcBef>
                <a:spcPts val="0"/>
              </a:spcBef>
              <a:spcAft>
                <a:spcPts val="0"/>
              </a:spcAft>
              <a:buSzPts val="1800"/>
              <a:buChar char="●"/>
            </a:pPr>
            <a:r>
              <a:rPr lang="en"/>
              <a:t>members of the ‘admin’ group should be able to use ‘sudo’ to perform actions as root.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System User</a:t>
            </a:r>
            <a:endParaRPr/>
          </a:p>
        </p:txBody>
      </p:sp>
      <p:sp>
        <p:nvSpPr>
          <p:cNvPr id="284" name="Google Shape;284;p4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website will belong to a specific user. This is convenient, and improves security at the same time.</a:t>
            </a:r>
            <a:endParaRPr/>
          </a:p>
          <a:p>
            <a:pPr marL="0" lvl="0" indent="0" algn="l" rtl="0">
              <a:spcBef>
                <a:spcPts val="1600"/>
              </a:spcBef>
              <a:spcAft>
                <a:spcPts val="0"/>
              </a:spcAft>
              <a:buNone/>
            </a:pPr>
            <a:r>
              <a:rPr lang="en"/>
              <a:t>Pick a username now. In our example, we’ll use ‘websiteuser’. Use whatever you like, just make sure you use it consistently.</a:t>
            </a:r>
            <a:endParaRPr/>
          </a:p>
          <a:p>
            <a:pPr marL="0" lvl="0" indent="0" algn="l" rtl="0">
              <a:spcBef>
                <a:spcPts val="1600"/>
              </a:spcBef>
              <a:spcAft>
                <a:spcPts val="0"/>
              </a:spcAft>
              <a:buNone/>
            </a:pPr>
            <a:r>
              <a:rPr lang="en"/>
              <a:t>Wizard-based: </a:t>
            </a:r>
            <a:r>
              <a:rPr lang="en" sz="1400">
                <a:latin typeface="Consolas"/>
                <a:ea typeface="Consolas"/>
                <a:cs typeface="Consolas"/>
                <a:sym typeface="Consolas"/>
              </a:rPr>
              <a:t>adduser websiteuser</a:t>
            </a:r>
            <a:endParaRPr sz="1400">
              <a:latin typeface="Consolas"/>
              <a:ea typeface="Consolas"/>
              <a:cs typeface="Consolas"/>
              <a:sym typeface="Consolas"/>
            </a:endParaRPr>
          </a:p>
          <a:p>
            <a:pPr marL="0" lvl="0" indent="0" algn="l" rtl="0">
              <a:spcBef>
                <a:spcPts val="1600"/>
              </a:spcBef>
              <a:spcAft>
                <a:spcPts val="1600"/>
              </a:spcAft>
              <a:buNone/>
            </a:pPr>
            <a:r>
              <a:rPr lang="en"/>
              <a:t>Scriptable: </a:t>
            </a:r>
            <a:r>
              <a:rPr lang="en" sz="1400">
                <a:latin typeface="Consolas"/>
                <a:ea typeface="Consolas"/>
                <a:cs typeface="Consolas"/>
                <a:sym typeface="Consolas"/>
              </a:rPr>
              <a:t>useradd --uid &lt;UID&gt; --gid &lt;GID&gt; -m -s /usr/bin/zsh -d /var/www/stevie --password p4ssw0rdzz stevie</a:t>
            </a:r>
            <a:endParaRPr sz="14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 Webserver Configuration</a:t>
            </a:r>
            <a:endParaRPr/>
          </a:p>
        </p:txBody>
      </p:sp>
      <p:sp>
        <p:nvSpPr>
          <p:cNvPr id="290" name="Google Shape;290;p4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Set up the main nginx config file</a:t>
            </a:r>
            <a:endParaRPr/>
          </a:p>
          <a:p>
            <a:pPr marL="457200" lvl="0" indent="-342900" algn="l" rtl="0">
              <a:spcBef>
                <a:spcPts val="0"/>
              </a:spcBef>
              <a:spcAft>
                <a:spcPts val="0"/>
              </a:spcAft>
              <a:buSzPts val="1800"/>
              <a:buChar char="●"/>
            </a:pPr>
            <a:r>
              <a:rPr lang="en"/>
              <a:t>Create cache directory</a:t>
            </a:r>
            <a:endParaRPr/>
          </a:p>
          <a:p>
            <a:pPr marL="457200" lvl="0" indent="-342900" algn="l" rtl="0">
              <a:spcBef>
                <a:spcPts val="0"/>
              </a:spcBef>
              <a:spcAft>
                <a:spcPts val="0"/>
              </a:spcAft>
              <a:buSzPts val="1800"/>
              <a:buChar char="●"/>
            </a:pPr>
            <a:r>
              <a:rPr lang="en"/>
              <a:t>Testing new configuration files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 How Webservers Work</a:t>
            </a:r>
            <a:endParaRPr/>
          </a:p>
        </p:txBody>
      </p:sp>
      <p:sp>
        <p:nvSpPr>
          <p:cNvPr id="296" name="Google Shape;296;p5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HTTP  protocol basics</a:t>
            </a:r>
            <a:endParaRPr/>
          </a:p>
          <a:p>
            <a:pPr marL="0" lvl="0" indent="0" algn="l" rtl="0">
              <a:spcBef>
                <a:spcPts val="1600"/>
              </a:spcBef>
              <a:spcAft>
                <a:spcPts val="0"/>
              </a:spcAft>
              <a:buClr>
                <a:schemeClr val="dk2"/>
              </a:buClr>
              <a:buSzPts val="1100"/>
              <a:buFont typeface="Arial"/>
              <a:buNone/>
            </a:pPr>
            <a:r>
              <a:rPr lang="en"/>
              <a:t>Headers</a:t>
            </a:r>
            <a:endParaRPr/>
          </a:p>
          <a:p>
            <a:pPr marL="0" lvl="0" indent="0" algn="l" rtl="0">
              <a:spcBef>
                <a:spcPts val="1600"/>
              </a:spcBef>
              <a:spcAft>
                <a:spcPts val="0"/>
              </a:spcAft>
              <a:buClr>
                <a:schemeClr val="dk2"/>
              </a:buClr>
              <a:buSzPts val="1100"/>
              <a:buFont typeface="Arial"/>
              <a:buNone/>
            </a:pPr>
            <a:r>
              <a:rPr lang="en"/>
              <a:t>Limitations of static sites (without interpreters).</a:t>
            </a:r>
            <a:endParaRPr/>
          </a:p>
          <a:p>
            <a:pPr marL="0" lvl="0" indent="0" algn="l" rtl="0">
              <a:spcBef>
                <a:spcPts val="1600"/>
              </a:spcBef>
              <a:spcAft>
                <a:spcPts val="0"/>
              </a:spcAft>
              <a:buClr>
                <a:schemeClr val="dk2"/>
              </a:buClr>
              <a:buSzPts val="1100"/>
              <a:buFont typeface="Arial"/>
              <a:buNone/>
            </a:pPr>
            <a:r>
              <a:rPr lang="en"/>
              <a:t>High-level HTTP request following.</a:t>
            </a:r>
            <a:endParaRPr/>
          </a:p>
          <a:p>
            <a:pPr marL="0" lvl="0" indent="0" algn="l" rtl="0">
              <a:spcBef>
                <a:spcPts val="160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Headers and Requests</a:t>
            </a:r>
            <a:endParaRPr/>
          </a:p>
        </p:txBody>
      </p:sp>
      <p:sp>
        <p:nvSpPr>
          <p:cNvPr id="302" name="Google Shape;302;p51"/>
          <p:cNvSpPr txBox="1">
            <a:spLocks noGrp="1"/>
          </p:cNvSpPr>
          <p:nvPr>
            <p:ph type="body" idx="1"/>
          </p:nvPr>
        </p:nvSpPr>
        <p:spPr>
          <a:xfrm>
            <a:off x="2410112" y="1595776"/>
            <a:ext cx="6321600" cy="3002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a:t>What happens when your browser requests a web page?</a:t>
            </a:r>
            <a:endParaRPr sz="1400"/>
          </a:p>
          <a:p>
            <a:pPr marL="0" lvl="0" indent="0" algn="l" rtl="0">
              <a:spcBef>
                <a:spcPts val="1600"/>
              </a:spcBef>
              <a:spcAft>
                <a:spcPts val="0"/>
              </a:spcAft>
              <a:buNone/>
            </a:pPr>
            <a:r>
              <a:rPr lang="en">
                <a:solidFill>
                  <a:srgbClr val="00FF00"/>
                </a:solidFill>
              </a:rPr>
              <a:t>GET</a:t>
            </a:r>
            <a:r>
              <a:rPr lang="en"/>
              <a:t> </a:t>
            </a:r>
            <a:r>
              <a:rPr lang="en">
                <a:solidFill>
                  <a:srgbClr val="0000FF"/>
                </a:solidFill>
              </a:rPr>
              <a:t>/</a:t>
            </a:r>
            <a:r>
              <a:rPr lang="en"/>
              <a:t> </a:t>
            </a:r>
            <a:r>
              <a:rPr lang="en">
                <a:solidFill>
                  <a:srgbClr val="FF9900"/>
                </a:solidFill>
              </a:rPr>
              <a:t>HTTP/1.1</a:t>
            </a:r>
            <a:br>
              <a:rPr lang="en"/>
            </a:br>
            <a:r>
              <a:rPr lang="en">
                <a:solidFill>
                  <a:srgbClr val="4A86E8"/>
                </a:solidFill>
              </a:rPr>
              <a:t>Host:</a:t>
            </a:r>
            <a:r>
              <a:rPr lang="en"/>
              <a:t> </a:t>
            </a:r>
            <a:r>
              <a:rPr lang="en">
                <a:solidFill>
                  <a:srgbClr val="FF00FF"/>
                </a:solidFill>
                <a:uFill>
                  <a:noFill/>
                </a:uFill>
                <a:hlinkClick r:id="rId3">
                  <a:extLst>
                    <a:ext uri="{A12FA001-AC4F-418D-AE19-62706E023703}">
                      <ahyp:hlinkClr xmlns:ahyp="http://schemas.microsoft.com/office/drawing/2018/hyperlinkcolor" val="tx"/>
                    </a:ext>
                  </a:extLst>
                </a:hlinkClick>
              </a:rPr>
              <a:t>www.example.org</a:t>
            </a:r>
            <a:endParaRPr>
              <a:solidFill>
                <a:srgbClr val="FF00FF"/>
              </a:solidFill>
            </a:endParaRPr>
          </a:p>
          <a:p>
            <a:pPr marL="457200" lvl="0" indent="-304800" algn="l" rtl="0">
              <a:spcBef>
                <a:spcPts val="1600"/>
              </a:spcBef>
              <a:spcAft>
                <a:spcPts val="0"/>
              </a:spcAft>
              <a:buClr>
                <a:srgbClr val="00FF00"/>
              </a:buClr>
              <a:buSzPts val="1200"/>
              <a:buChar char="●"/>
            </a:pPr>
            <a:r>
              <a:rPr lang="en" sz="1200">
                <a:solidFill>
                  <a:srgbClr val="00FF00"/>
                </a:solidFill>
              </a:rPr>
              <a:t>HTTP Method </a:t>
            </a:r>
            <a:r>
              <a:rPr lang="en" sz="1200">
                <a:solidFill>
                  <a:srgbClr val="434343"/>
                </a:solidFill>
              </a:rPr>
              <a:t>(HEAD, GET, PUT, POST, DELETE, OPTIONS, CONNECT, TRACE)</a:t>
            </a:r>
            <a:endParaRPr sz="1200">
              <a:solidFill>
                <a:srgbClr val="434343"/>
              </a:solidFill>
            </a:endParaRPr>
          </a:p>
          <a:p>
            <a:pPr marL="457200" lvl="0" indent="-304800" algn="l" rtl="0">
              <a:spcBef>
                <a:spcPts val="0"/>
              </a:spcBef>
              <a:spcAft>
                <a:spcPts val="0"/>
              </a:spcAft>
              <a:buClr>
                <a:srgbClr val="0000FF"/>
              </a:buClr>
              <a:buSzPts val="1200"/>
              <a:buChar char="●"/>
            </a:pPr>
            <a:r>
              <a:rPr lang="en" sz="1200">
                <a:solidFill>
                  <a:srgbClr val="0000FF"/>
                </a:solidFill>
              </a:rPr>
              <a:t>Path </a:t>
            </a:r>
            <a:r>
              <a:rPr lang="en" sz="1200">
                <a:solidFill>
                  <a:srgbClr val="434343"/>
                </a:solidFill>
              </a:rPr>
              <a:t>(in this case the front page - http://www.example.org</a:t>
            </a:r>
            <a:r>
              <a:rPr lang="en" sz="1200" u="sng">
                <a:solidFill>
                  <a:srgbClr val="434343"/>
                </a:solidFill>
              </a:rPr>
              <a:t>/</a:t>
            </a:r>
            <a:r>
              <a:rPr lang="en" sz="1200">
                <a:solidFill>
                  <a:srgbClr val="434343"/>
                </a:solidFill>
              </a:rPr>
              <a:t>)</a:t>
            </a:r>
            <a:endParaRPr sz="1200">
              <a:solidFill>
                <a:srgbClr val="434343"/>
              </a:solidFill>
            </a:endParaRPr>
          </a:p>
          <a:p>
            <a:pPr marL="457200" lvl="0" indent="-304800" algn="l" rtl="0">
              <a:spcBef>
                <a:spcPts val="0"/>
              </a:spcBef>
              <a:spcAft>
                <a:spcPts val="0"/>
              </a:spcAft>
              <a:buClr>
                <a:srgbClr val="FF9900"/>
              </a:buClr>
              <a:buSzPts val="1200"/>
              <a:buChar char="●"/>
            </a:pPr>
            <a:r>
              <a:rPr lang="en" sz="1200">
                <a:solidFill>
                  <a:srgbClr val="FF9900"/>
                </a:solidFill>
              </a:rPr>
              <a:t>Protocol Version</a:t>
            </a:r>
            <a:endParaRPr sz="1200">
              <a:solidFill>
                <a:srgbClr val="FF9900"/>
              </a:solidFill>
            </a:endParaRPr>
          </a:p>
          <a:p>
            <a:pPr marL="457200" lvl="0" indent="-304800" algn="l" rtl="0">
              <a:spcBef>
                <a:spcPts val="0"/>
              </a:spcBef>
              <a:spcAft>
                <a:spcPts val="0"/>
              </a:spcAft>
              <a:buClr>
                <a:srgbClr val="4A86E8"/>
              </a:buClr>
              <a:buSzPts val="1200"/>
              <a:buChar char="●"/>
            </a:pPr>
            <a:r>
              <a:rPr lang="en" sz="1200">
                <a:solidFill>
                  <a:srgbClr val="4A86E8"/>
                </a:solidFill>
              </a:rPr>
              <a:t>Header name (or key)</a:t>
            </a:r>
            <a:endParaRPr sz="1200">
              <a:solidFill>
                <a:srgbClr val="4A86E8"/>
              </a:solidFill>
            </a:endParaRPr>
          </a:p>
          <a:p>
            <a:pPr marL="457200" lvl="0" indent="-304800" algn="l" rtl="0">
              <a:spcBef>
                <a:spcPts val="0"/>
              </a:spcBef>
              <a:spcAft>
                <a:spcPts val="0"/>
              </a:spcAft>
              <a:buClr>
                <a:srgbClr val="FF00FF"/>
              </a:buClr>
              <a:buSzPts val="1200"/>
              <a:buChar char="●"/>
            </a:pPr>
            <a:r>
              <a:rPr lang="en" sz="1200">
                <a:solidFill>
                  <a:srgbClr val="FF00FF"/>
                </a:solidFill>
              </a:rPr>
              <a:t>Host header value</a:t>
            </a:r>
            <a:endParaRPr sz="1200">
              <a:solidFill>
                <a:srgbClr val="FF00FF"/>
              </a:solidFill>
            </a:endParaRPr>
          </a:p>
          <a:p>
            <a:pPr marL="457200" lvl="0" indent="-304800" algn="l" rtl="0">
              <a:spcBef>
                <a:spcPts val="0"/>
              </a:spcBef>
              <a:spcAft>
                <a:spcPts val="0"/>
              </a:spcAft>
              <a:buClr>
                <a:srgbClr val="000000"/>
              </a:buClr>
              <a:buSzPts val="1200"/>
              <a:buChar char="●"/>
            </a:pPr>
            <a:r>
              <a:rPr lang="en" sz="1200">
                <a:solidFill>
                  <a:srgbClr val="000000"/>
                </a:solidFill>
              </a:rPr>
              <a:t>More headers, such as your user agent, cookies and content negotiation information for example to indicate that the browser supports compressed responses</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In case of POST or PUT requests also a body </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You’re Going to Get</a:t>
            </a:r>
            <a:endParaRPr/>
          </a:p>
        </p:txBody>
      </p:sp>
      <p:sp>
        <p:nvSpPr>
          <p:cNvPr id="92" name="Google Shape;92;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A lightning-fast, fully-optimized</a:t>
            </a:r>
            <a:r>
              <a:rPr lang="en" b="1"/>
              <a:t> WordPress install</a:t>
            </a:r>
            <a:r>
              <a:rPr lang="en"/>
              <a:t> (save yourself $30-250 in monthly hosting).</a:t>
            </a:r>
            <a:endParaRPr/>
          </a:p>
          <a:p>
            <a:pPr marL="457200" lvl="0" indent="-342900" algn="l" rtl="0">
              <a:spcBef>
                <a:spcPts val="0"/>
              </a:spcBef>
              <a:spcAft>
                <a:spcPts val="0"/>
              </a:spcAft>
              <a:buSzPts val="1800"/>
              <a:buAutoNum type="arabicPeriod"/>
            </a:pPr>
            <a:r>
              <a:rPr lang="en"/>
              <a:t>A rock-solid </a:t>
            </a:r>
            <a:r>
              <a:rPr lang="en" b="1"/>
              <a:t>hosting platform</a:t>
            </a:r>
            <a:r>
              <a:rPr lang="en"/>
              <a:t> that you can use for multiple websites and web applications.</a:t>
            </a:r>
            <a:endParaRPr/>
          </a:p>
          <a:p>
            <a:pPr marL="457200" lvl="0" indent="-342900" algn="l" rtl="0">
              <a:spcBef>
                <a:spcPts val="0"/>
              </a:spcBef>
              <a:spcAft>
                <a:spcPts val="0"/>
              </a:spcAft>
              <a:buSzPts val="1800"/>
              <a:buAutoNum type="arabicPeriod"/>
            </a:pPr>
            <a:r>
              <a:rPr lang="en"/>
              <a:t>Real-life </a:t>
            </a:r>
            <a:r>
              <a:rPr lang="en" b="1"/>
              <a:t>system administration skills</a:t>
            </a:r>
            <a:r>
              <a:rPr lang="en"/>
              <a:t>: I will treat you like a fresh-faced junior sysadmin who I just hired. Some hand-holding, but by the end I expect you to be able to continue independently -- you’ll have all the basic knowledge you need for continued learning.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 Response</a:t>
            </a:r>
            <a:endParaRPr/>
          </a:p>
        </p:txBody>
      </p:sp>
      <p:sp>
        <p:nvSpPr>
          <p:cNvPr id="308" name="Google Shape;308;p5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What does the server send back?</a:t>
            </a:r>
            <a:endParaRPr sz="1400"/>
          </a:p>
          <a:p>
            <a:pPr marL="0" lvl="0" indent="0" algn="l" rtl="0">
              <a:spcBef>
                <a:spcPts val="1600"/>
              </a:spcBef>
              <a:spcAft>
                <a:spcPts val="0"/>
              </a:spcAft>
              <a:buNone/>
            </a:pPr>
            <a:r>
              <a:rPr lang="en">
                <a:solidFill>
                  <a:srgbClr val="FF9900"/>
                </a:solidFill>
              </a:rPr>
              <a:t>HTTP/1.1 </a:t>
            </a:r>
            <a:r>
              <a:rPr lang="en">
                <a:solidFill>
                  <a:srgbClr val="FF0000"/>
                </a:solidFill>
              </a:rPr>
              <a:t>200 OK</a:t>
            </a:r>
            <a:br>
              <a:rPr lang="en"/>
            </a:br>
            <a:r>
              <a:rPr lang="en">
                <a:solidFill>
                  <a:srgbClr val="4A86E8"/>
                </a:solidFill>
              </a:rPr>
              <a:t>Content-Type:</a:t>
            </a:r>
            <a:r>
              <a:rPr lang="en"/>
              <a:t> </a:t>
            </a:r>
            <a:r>
              <a:rPr lang="en">
                <a:solidFill>
                  <a:srgbClr val="FF00FF"/>
                </a:solidFill>
              </a:rPr>
              <a:t>text/html</a:t>
            </a:r>
            <a:br>
              <a:rPr lang="en"/>
            </a:br>
            <a:r>
              <a:rPr lang="en">
                <a:solidFill>
                  <a:srgbClr val="4A86E8"/>
                </a:solidFill>
              </a:rPr>
              <a:t>Content-Length:</a:t>
            </a:r>
            <a:r>
              <a:rPr lang="en"/>
              <a:t> </a:t>
            </a:r>
            <a:r>
              <a:rPr lang="en">
                <a:solidFill>
                  <a:srgbClr val="FF00FF"/>
                </a:solidFill>
              </a:rPr>
              <a:t>1270</a:t>
            </a:r>
            <a:endParaRPr>
              <a:solidFill>
                <a:srgbClr val="FF00FF"/>
              </a:solidFill>
            </a:endParaRPr>
          </a:p>
          <a:p>
            <a:pPr marL="0" lvl="0" indent="0" algn="l" rtl="0">
              <a:spcBef>
                <a:spcPts val="1600"/>
              </a:spcBef>
              <a:spcAft>
                <a:spcPts val="0"/>
              </a:spcAft>
              <a:buNone/>
            </a:pPr>
            <a:r>
              <a:rPr lang="en">
                <a:solidFill>
                  <a:srgbClr val="274E13"/>
                </a:solidFill>
              </a:rPr>
              <a:t>&lt;!doctype html&gt;</a:t>
            </a:r>
            <a:br>
              <a:rPr lang="en">
                <a:solidFill>
                  <a:srgbClr val="274E13"/>
                </a:solidFill>
              </a:rPr>
            </a:br>
            <a:r>
              <a:rPr lang="en">
                <a:solidFill>
                  <a:srgbClr val="274E13"/>
                </a:solidFill>
              </a:rPr>
              <a:t>&lt;html&gt;...</a:t>
            </a:r>
            <a:endParaRPr>
              <a:solidFill>
                <a:srgbClr val="274E13"/>
              </a:solidFill>
            </a:endParaRPr>
          </a:p>
          <a:p>
            <a:pPr marL="0" lvl="0" indent="0" algn="l" rtl="0">
              <a:spcBef>
                <a:spcPts val="1600"/>
              </a:spcBef>
              <a:spcAft>
                <a:spcPts val="1600"/>
              </a:spcAft>
              <a:buNone/>
            </a:pPr>
            <a:endParaRPr/>
          </a:p>
        </p:txBody>
      </p:sp>
      <p:sp>
        <p:nvSpPr>
          <p:cNvPr id="309" name="Google Shape;309;p52"/>
          <p:cNvSpPr txBox="1"/>
          <p:nvPr/>
        </p:nvSpPr>
        <p:spPr>
          <a:xfrm>
            <a:off x="5230425" y="2022625"/>
            <a:ext cx="3424200" cy="2172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9900"/>
              </a:buClr>
              <a:buSzPts val="1400"/>
              <a:buChar char="●"/>
            </a:pPr>
            <a:r>
              <a:rPr lang="en">
                <a:solidFill>
                  <a:srgbClr val="FF9900"/>
                </a:solidFill>
              </a:rPr>
              <a:t>Protocol Version</a:t>
            </a:r>
            <a:endParaRPr>
              <a:solidFill>
                <a:srgbClr val="FF9900"/>
              </a:solidFill>
            </a:endParaRPr>
          </a:p>
          <a:p>
            <a:pPr marL="457200" lvl="0" indent="-317500" algn="l" rtl="0">
              <a:spcBef>
                <a:spcPts val="0"/>
              </a:spcBef>
              <a:spcAft>
                <a:spcPts val="0"/>
              </a:spcAft>
              <a:buClr>
                <a:srgbClr val="FF0000"/>
              </a:buClr>
              <a:buSzPts val="1400"/>
              <a:buChar char="●"/>
            </a:pPr>
            <a:r>
              <a:rPr lang="en">
                <a:solidFill>
                  <a:srgbClr val="FF0000"/>
                </a:solidFill>
              </a:rPr>
              <a:t>Status Code</a:t>
            </a:r>
            <a:endParaRPr>
              <a:solidFill>
                <a:srgbClr val="FF0000"/>
              </a:solidFill>
            </a:endParaRPr>
          </a:p>
          <a:p>
            <a:pPr marL="457200" lvl="0" indent="-317500" algn="l" rtl="0">
              <a:spcBef>
                <a:spcPts val="0"/>
              </a:spcBef>
              <a:spcAft>
                <a:spcPts val="0"/>
              </a:spcAft>
              <a:buClr>
                <a:srgbClr val="4A86E8"/>
              </a:buClr>
              <a:buSzPts val="1400"/>
              <a:buChar char="●"/>
            </a:pPr>
            <a:r>
              <a:rPr lang="en">
                <a:solidFill>
                  <a:srgbClr val="4A86E8"/>
                </a:solidFill>
              </a:rPr>
              <a:t>Header Key</a:t>
            </a:r>
            <a:endParaRPr>
              <a:solidFill>
                <a:srgbClr val="4A86E8"/>
              </a:solidFill>
            </a:endParaRPr>
          </a:p>
          <a:p>
            <a:pPr marL="457200" lvl="0" indent="-317500" algn="l" rtl="0">
              <a:spcBef>
                <a:spcPts val="0"/>
              </a:spcBef>
              <a:spcAft>
                <a:spcPts val="0"/>
              </a:spcAft>
              <a:buClr>
                <a:srgbClr val="FF00FF"/>
              </a:buClr>
              <a:buSzPts val="1400"/>
              <a:buChar char="●"/>
            </a:pPr>
            <a:r>
              <a:rPr lang="en">
                <a:solidFill>
                  <a:srgbClr val="FF00FF"/>
                </a:solidFill>
              </a:rPr>
              <a:t>Header Value</a:t>
            </a:r>
            <a:endParaRPr>
              <a:solidFill>
                <a:srgbClr val="FF00FF"/>
              </a:solidFill>
            </a:endParaRPr>
          </a:p>
          <a:p>
            <a:pPr marL="457200" lvl="0" indent="-317500" algn="l" rtl="0">
              <a:spcBef>
                <a:spcPts val="0"/>
              </a:spcBef>
              <a:spcAft>
                <a:spcPts val="0"/>
              </a:spcAft>
              <a:buClr>
                <a:srgbClr val="274E13"/>
              </a:buClr>
              <a:buSzPts val="1400"/>
              <a:buChar char="●"/>
            </a:pPr>
            <a:r>
              <a:rPr lang="en">
                <a:solidFill>
                  <a:srgbClr val="274E13"/>
                </a:solidFill>
              </a:rPr>
              <a:t>Body</a:t>
            </a:r>
            <a:endParaRPr>
              <a:solidFill>
                <a:srgbClr val="274E13"/>
              </a:solidFill>
            </a:endParaRPr>
          </a:p>
          <a:p>
            <a:pPr marL="0" lvl="0" indent="0" algn="l" rtl="0">
              <a:spcBef>
                <a:spcPts val="0"/>
              </a:spcBef>
              <a:spcAft>
                <a:spcPts val="0"/>
              </a:spcAft>
              <a:buNone/>
            </a:pPr>
            <a:endParaRPr/>
          </a:p>
          <a:p>
            <a:pPr marL="0" lvl="0" indent="0" algn="l" rtl="0">
              <a:spcBef>
                <a:spcPts val="0"/>
              </a:spcBef>
              <a:spcAft>
                <a:spcPts val="0"/>
              </a:spcAft>
              <a:buNone/>
            </a:pPr>
            <a:r>
              <a:rPr lang="en"/>
              <a:t>Note that there is an empty line right before the body. This indicates the end of the HTTP Header Part.</a:t>
            </a:r>
            <a:endParaRPr/>
          </a:p>
          <a:p>
            <a:pPr marL="0" lvl="0" indent="0" algn="l" rtl="0">
              <a:spcBef>
                <a:spcPts val="0"/>
              </a:spcBef>
              <a:spcAft>
                <a:spcPts val="0"/>
              </a:spcAft>
              <a:buNone/>
            </a:pPr>
            <a:endParaRPr/>
          </a:p>
          <a:p>
            <a:pPr marL="0" lvl="0" indent="0" algn="l" rtl="0">
              <a:spcBef>
                <a:spcPts val="0"/>
              </a:spcBef>
              <a:spcAft>
                <a:spcPts val="0"/>
              </a:spcAft>
              <a:buNone/>
            </a:pPr>
            <a:r>
              <a:rPr lang="en"/>
              <a:t>Again there might be many more headers.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Headers?</a:t>
            </a:r>
            <a:endParaRPr/>
          </a:p>
        </p:txBody>
      </p:sp>
      <p:sp>
        <p:nvSpPr>
          <p:cNvPr id="315" name="Google Shape;315;p53"/>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There are many different HTTP headers and they are constantly more being added. This is because they are an easy way to extend the basic HTTP protocol. Some headers are critical for HTTP to work, while others are optional.</a:t>
            </a:r>
            <a:endParaRPr sz="1400"/>
          </a:p>
          <a:p>
            <a:pPr marL="0" lvl="0" indent="0" algn="l" rtl="0">
              <a:spcBef>
                <a:spcPts val="1600"/>
              </a:spcBef>
              <a:spcAft>
                <a:spcPts val="0"/>
              </a:spcAft>
              <a:buNone/>
            </a:pPr>
            <a:r>
              <a:rPr lang="en" sz="1400"/>
              <a:t>For example, Content-Length is needed so the browser can tell when the download of the web page is done, while many of the newer headers are there to indicate support for additional features. This is called content negotiation. A browser might  indicate support for compressed responses by sending “Accept-Encoding: gzip” along with every request. That way the server is free (but not forced) to send back a gzip compressed response.</a:t>
            </a:r>
            <a:endParaRPr sz="1400"/>
          </a:p>
          <a:p>
            <a:pPr marL="0" lvl="0" indent="0" algn="l" rtl="0">
              <a:spcBef>
                <a:spcPts val="1600"/>
              </a:spcBef>
              <a:spcAft>
                <a:spcPts val="1600"/>
              </a:spcAft>
              <a:buNone/>
            </a:pPr>
            <a:r>
              <a:rPr lang="en" sz="1400"/>
              <a:t>It indicates that the content will indeed be compressed by sending a “Encoding: gzip” header along with the gzip’ed body data. Things like indicating cacheability, switching protocols to websockets, and  even cookies work in a similar way.</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2.4 PHP Interpreter Setup</a:t>
            </a:r>
            <a:endParaRPr/>
          </a:p>
        </p:txBody>
      </p:sp>
      <p:sp>
        <p:nvSpPr>
          <p:cNvPr id="321" name="Google Shape;321;p54"/>
          <p:cNvSpPr txBox="1">
            <a:spLocks noGrp="1"/>
          </p:cNvSpPr>
          <p:nvPr>
            <p:ph type="body" idx="1"/>
          </p:nvPr>
        </p:nvSpPr>
        <p:spPr>
          <a:xfrm>
            <a:off x="2400262" y="14634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Install extra extensions</a:t>
            </a:r>
            <a:endParaRPr sz="1200" b="1"/>
          </a:p>
          <a:p>
            <a:pPr marL="0" lvl="0" indent="0" algn="l" rtl="0">
              <a:spcBef>
                <a:spcPts val="1600"/>
              </a:spcBef>
              <a:spcAft>
                <a:spcPts val="0"/>
              </a:spcAft>
              <a:buNone/>
            </a:pPr>
            <a:r>
              <a:rPr lang="en" sz="1200">
                <a:latin typeface="Consolas"/>
                <a:ea typeface="Consolas"/>
                <a:cs typeface="Consolas"/>
                <a:sym typeface="Consolas"/>
              </a:rPr>
              <a:t>apt-get install php-curl php-common php-imagick php-mbstring php-xml php-zip php-json php-xmlrpc php-gd</a:t>
            </a:r>
            <a:endParaRPr sz="1200">
              <a:latin typeface="Consolas"/>
              <a:ea typeface="Consolas"/>
              <a:cs typeface="Consolas"/>
              <a:sym typeface="Consolas"/>
            </a:endParaRPr>
          </a:p>
          <a:p>
            <a:pPr marL="0" lvl="0" indent="0" algn="l" rtl="0">
              <a:spcBef>
                <a:spcPts val="0"/>
              </a:spcBef>
              <a:spcAft>
                <a:spcPts val="0"/>
              </a:spcAft>
              <a:buNone/>
            </a:pPr>
            <a:endParaRPr sz="1200"/>
          </a:p>
          <a:p>
            <a:pPr marL="0" lvl="0" indent="0" algn="l" rtl="0">
              <a:spcBef>
                <a:spcPts val="0"/>
              </a:spcBef>
              <a:spcAft>
                <a:spcPts val="0"/>
              </a:spcAft>
              <a:buNone/>
            </a:pPr>
            <a:r>
              <a:rPr lang="en" sz="1200" b="1"/>
              <a:t>Create directory for php-fpm sockets (webserver → PHP)</a:t>
            </a:r>
            <a:endParaRPr sz="1200" b="1"/>
          </a:p>
          <a:p>
            <a:pPr marL="0" lvl="0" indent="0" algn="l" rtl="0">
              <a:spcBef>
                <a:spcPts val="1600"/>
              </a:spcBef>
              <a:spcAft>
                <a:spcPts val="0"/>
              </a:spcAft>
              <a:buNone/>
            </a:pPr>
            <a:r>
              <a:rPr lang="en" sz="1200">
                <a:latin typeface="Consolas"/>
                <a:ea typeface="Consolas"/>
                <a:cs typeface="Consolas"/>
                <a:sym typeface="Consolas"/>
              </a:rPr>
              <a:t>mkdir /var/run/php-fpm</a:t>
            </a:r>
            <a:endParaRPr sz="1200">
              <a:latin typeface="Consolas"/>
              <a:ea typeface="Consolas"/>
              <a:cs typeface="Consolas"/>
              <a:sym typeface="Consolas"/>
            </a:endParaRPr>
          </a:p>
          <a:p>
            <a:pPr marL="0" lvl="0" indent="0" algn="l" rtl="0">
              <a:spcBef>
                <a:spcPts val="1600"/>
              </a:spcBef>
              <a:spcAft>
                <a:spcPts val="0"/>
              </a:spcAft>
              <a:buNone/>
            </a:pPr>
            <a:r>
              <a:rPr lang="en" sz="1200" b="1"/>
              <a:t>Check directory for pool configurations exists:</a:t>
            </a:r>
            <a:endParaRPr sz="1200" b="1"/>
          </a:p>
          <a:p>
            <a:pPr marL="0" lvl="0" indent="0" algn="l" rtl="0">
              <a:spcBef>
                <a:spcPts val="1600"/>
              </a:spcBef>
              <a:spcAft>
                <a:spcPts val="0"/>
              </a:spcAft>
              <a:buNone/>
            </a:pPr>
            <a:r>
              <a:rPr lang="en" sz="1200">
                <a:latin typeface="Consolas"/>
                <a:ea typeface="Consolas"/>
                <a:cs typeface="Consolas"/>
                <a:sym typeface="Consolas"/>
              </a:rPr>
              <a:t>mkdir -p /etc/php/8.1/fpm/pool.d</a:t>
            </a:r>
            <a:endParaRPr sz="1200">
              <a:latin typeface="Consolas"/>
              <a:ea typeface="Consolas"/>
              <a:cs typeface="Consolas"/>
              <a:sym typeface="Consolas"/>
            </a:endParaRPr>
          </a:p>
          <a:p>
            <a:pPr marL="0" lvl="0" indent="0" algn="l" rtl="0">
              <a:spcBef>
                <a:spcPts val="1600"/>
              </a:spcBef>
              <a:spcAft>
                <a:spcPts val="1600"/>
              </a:spcAft>
              <a:buNone/>
            </a:pPr>
            <a:r>
              <a:rPr lang="en" sz="1200" b="1"/>
              <a:t>Copy the main php-fpm configuration file (see resources)</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PHP Interpreter Setup, cont’d</a:t>
            </a:r>
            <a:endParaRPr/>
          </a:p>
        </p:txBody>
      </p:sp>
      <p:sp>
        <p:nvSpPr>
          <p:cNvPr id="327" name="Google Shape;327;p5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Create a default pool configuration</a:t>
            </a:r>
            <a:endParaRPr/>
          </a:p>
          <a:p>
            <a:pPr marL="0" lvl="0" indent="0" algn="l" rtl="0">
              <a:spcBef>
                <a:spcPts val="1600"/>
              </a:spcBef>
              <a:spcAft>
                <a:spcPts val="0"/>
              </a:spcAft>
              <a:buNone/>
            </a:pPr>
            <a:r>
              <a:rPr lang="en" sz="1400">
                <a:latin typeface="Consolas"/>
                <a:ea typeface="Consolas"/>
                <a:cs typeface="Consolas"/>
                <a:sym typeface="Consolas"/>
              </a:rPr>
              <a:t>nano /etc/php/8.1/fpm/pool.d/</a:t>
            </a:r>
            <a:r>
              <a:rPr lang="en" sz="1400" u="sng">
                <a:solidFill>
                  <a:schemeClr val="hlink"/>
                </a:solidFill>
                <a:latin typeface="Consolas"/>
                <a:ea typeface="Consolas"/>
                <a:cs typeface="Consolas"/>
                <a:sym typeface="Consolas"/>
                <a:hlinkClick r:id="rId3"/>
              </a:rPr>
              <a:t>www.conf</a:t>
            </a:r>
            <a:endParaRPr/>
          </a:p>
          <a:p>
            <a:pPr marL="457200" lvl="0" indent="-342900" algn="l" rtl="0">
              <a:spcBef>
                <a:spcPts val="1600"/>
              </a:spcBef>
              <a:spcAft>
                <a:spcPts val="0"/>
              </a:spcAft>
              <a:buSzPts val="1800"/>
              <a:buAutoNum type="arabicPeriod" startAt="2"/>
            </a:pPr>
            <a:r>
              <a:rPr lang="en"/>
              <a:t>Edit the top-level php.ini file</a:t>
            </a:r>
            <a:endParaRPr/>
          </a:p>
          <a:p>
            <a:pPr marL="0" lvl="0" indent="0" algn="l" rtl="0">
              <a:spcBef>
                <a:spcPts val="1600"/>
              </a:spcBef>
              <a:spcAft>
                <a:spcPts val="0"/>
              </a:spcAft>
              <a:buNone/>
            </a:pPr>
            <a:r>
              <a:rPr lang="en" sz="1400">
                <a:latin typeface="Consolas"/>
                <a:ea typeface="Consolas"/>
                <a:cs typeface="Consolas"/>
                <a:sym typeface="Consolas"/>
              </a:rPr>
              <a:t>nano /etc/php/8.1/fpm/php.ini</a:t>
            </a:r>
            <a:endParaRPr sz="1400">
              <a:latin typeface="Consolas"/>
              <a:ea typeface="Consolas"/>
              <a:cs typeface="Consolas"/>
              <a:sym typeface="Consolas"/>
            </a:endParaRPr>
          </a:p>
          <a:p>
            <a:pPr marL="0" lvl="0" indent="0" algn="l" rtl="0">
              <a:spcBef>
                <a:spcPts val="1600"/>
              </a:spcBef>
              <a:spcAft>
                <a:spcPts val="0"/>
              </a:spcAft>
              <a:buNone/>
            </a:pPr>
            <a:r>
              <a:rPr lang="en" b="1"/>
              <a:t>Make absolutely sure that </a:t>
            </a:r>
            <a:r>
              <a:rPr lang="en" sz="1000" b="1">
                <a:latin typeface="Courier New"/>
                <a:ea typeface="Courier New"/>
                <a:cs typeface="Courier New"/>
                <a:sym typeface="Courier New"/>
              </a:rPr>
              <a:t>cgi.fix_pathinfo=0</a:t>
            </a:r>
            <a:r>
              <a:rPr lang="en" b="1"/>
              <a:t> is set.</a:t>
            </a:r>
            <a:endParaRPr b="1"/>
          </a:p>
          <a:p>
            <a:pPr marL="0" lvl="0" indent="0" algn="l" rtl="0">
              <a:spcBef>
                <a:spcPts val="1600"/>
              </a:spcBef>
              <a:spcAft>
                <a:spcPts val="1600"/>
              </a:spcAft>
              <a:buNone/>
            </a:pPr>
            <a:r>
              <a:rPr lang="en" b="1"/>
              <a:t>Done!</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 Interprocess Communication (IPC)</a:t>
            </a:r>
            <a:endParaRPr/>
          </a:p>
        </p:txBody>
      </p:sp>
      <p:sp>
        <p:nvSpPr>
          <p:cNvPr id="333" name="Google Shape;333;p5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Don’t be scared! IPC is just how different programs communicate. nginx needs to talk to php-fpm, so the site’s PHP code can be evaluated.</a:t>
            </a:r>
            <a:endParaRPr/>
          </a:p>
          <a:p>
            <a:pPr marL="457200" lvl="0" indent="-317500" algn="l" rtl="0">
              <a:spcBef>
                <a:spcPts val="1600"/>
              </a:spcBef>
              <a:spcAft>
                <a:spcPts val="0"/>
              </a:spcAft>
              <a:buSzPts val="1400"/>
              <a:buChar char="●"/>
            </a:pPr>
            <a:r>
              <a:rPr lang="en" sz="1400"/>
              <a:t>In Unix/Linux, everything is a file.</a:t>
            </a:r>
            <a:endParaRPr sz="1400"/>
          </a:p>
          <a:p>
            <a:pPr marL="457200" lvl="0" indent="-317500" algn="l" rtl="0">
              <a:spcBef>
                <a:spcPts val="0"/>
              </a:spcBef>
              <a:spcAft>
                <a:spcPts val="0"/>
              </a:spcAft>
              <a:buSzPts val="1400"/>
              <a:buChar char="●"/>
            </a:pPr>
            <a:r>
              <a:rPr lang="en" sz="1400"/>
              <a:t>There are special kinds of files.</a:t>
            </a:r>
            <a:endParaRPr sz="1400"/>
          </a:p>
          <a:p>
            <a:pPr marL="457200" lvl="0" indent="-317500" algn="l" rtl="0">
              <a:spcBef>
                <a:spcPts val="0"/>
              </a:spcBef>
              <a:spcAft>
                <a:spcPts val="0"/>
              </a:spcAft>
              <a:buSzPts val="1400"/>
              <a:buChar char="●"/>
            </a:pPr>
            <a:r>
              <a:rPr lang="en" sz="1400"/>
              <a:t>One special kind is a ‘socket’ file. It’s basically a file where processes can write stuff, and other processes can listen in real-time.</a:t>
            </a:r>
            <a:endParaRPr sz="1400"/>
          </a:p>
          <a:p>
            <a:pPr marL="457200" lvl="0" indent="-317500" algn="l" rtl="0">
              <a:spcBef>
                <a:spcPts val="0"/>
              </a:spcBef>
              <a:spcAft>
                <a:spcPts val="0"/>
              </a:spcAft>
              <a:buSzPts val="1400"/>
              <a:buChar char="●"/>
            </a:pPr>
            <a:r>
              <a:rPr lang="en" sz="1400"/>
              <a:t>We tell nginx and php-fpm where they should create a special file to use for communication.</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 7 Linux file types</a:t>
            </a:r>
            <a:endParaRPr/>
          </a:p>
        </p:txBody>
      </p:sp>
      <p:sp>
        <p:nvSpPr>
          <p:cNvPr id="339" name="Google Shape;339;p57"/>
          <p:cNvSpPr txBox="1">
            <a:spLocks noGrp="1"/>
          </p:cNvSpPr>
          <p:nvPr>
            <p:ph type="body" idx="1"/>
          </p:nvPr>
        </p:nvSpPr>
        <p:spPr>
          <a:xfrm>
            <a:off x="2400262" y="1372501"/>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Normal file: images, textfiles, all the stuff you think of.</a:t>
            </a:r>
            <a:endParaRPr/>
          </a:p>
          <a:p>
            <a:pPr marL="457200" lvl="0" indent="-342900" algn="l" rtl="0">
              <a:spcBef>
                <a:spcPts val="0"/>
              </a:spcBef>
              <a:spcAft>
                <a:spcPts val="0"/>
              </a:spcAft>
              <a:buSzPts val="1800"/>
              <a:buAutoNum type="arabicPeriod"/>
            </a:pPr>
            <a:r>
              <a:rPr lang="en"/>
              <a:t>Directory file: directories are files too.</a:t>
            </a:r>
            <a:endParaRPr/>
          </a:p>
          <a:p>
            <a:pPr marL="457200" lvl="0" indent="-342900" algn="l" rtl="0">
              <a:spcBef>
                <a:spcPts val="0"/>
              </a:spcBef>
              <a:spcAft>
                <a:spcPts val="0"/>
              </a:spcAft>
              <a:buSzPts val="1800"/>
              <a:buAutoNum type="arabicPeriod"/>
            </a:pPr>
            <a:r>
              <a:rPr lang="en"/>
              <a:t>Link file: symlink or hardlink to a certain location.</a:t>
            </a:r>
            <a:endParaRPr/>
          </a:p>
          <a:p>
            <a:pPr marL="457200" lvl="0" indent="-342900" algn="l" rtl="0">
              <a:spcBef>
                <a:spcPts val="0"/>
              </a:spcBef>
              <a:spcAft>
                <a:spcPts val="0"/>
              </a:spcAft>
              <a:buSzPts val="1800"/>
              <a:buAutoNum type="arabicPeriod"/>
            </a:pPr>
            <a:r>
              <a:rPr lang="en"/>
              <a:t>Pipe/named Pipe: first-in, first-out. mkfifo.</a:t>
            </a:r>
            <a:endParaRPr/>
          </a:p>
          <a:p>
            <a:pPr marL="457200" lvl="0" indent="-342900" algn="l" rtl="0">
              <a:spcBef>
                <a:spcPts val="0"/>
              </a:spcBef>
              <a:spcAft>
                <a:spcPts val="0"/>
              </a:spcAft>
              <a:buSzPts val="1800"/>
              <a:buAutoNum type="arabicPeriod"/>
            </a:pPr>
            <a:r>
              <a:rPr lang="en"/>
              <a:t>Character Device file: input/output e.g. your terminal.</a:t>
            </a:r>
            <a:endParaRPr/>
          </a:p>
          <a:p>
            <a:pPr marL="457200" lvl="0" indent="-342900" algn="l" rtl="0">
              <a:spcBef>
                <a:spcPts val="0"/>
              </a:spcBef>
              <a:spcAft>
                <a:spcPts val="0"/>
              </a:spcAft>
              <a:buSzPts val="1800"/>
              <a:buAutoNum type="arabicPeriod"/>
            </a:pPr>
            <a:r>
              <a:rPr lang="en"/>
              <a:t>Block file: block devices - things like hard drives. /dev</a:t>
            </a:r>
            <a:endParaRPr/>
          </a:p>
          <a:p>
            <a:pPr marL="457200" lvl="0" indent="-342900" algn="l" rtl="0">
              <a:spcBef>
                <a:spcPts val="0"/>
              </a:spcBef>
              <a:spcAft>
                <a:spcPts val="0"/>
              </a:spcAft>
              <a:buSzPts val="1800"/>
              <a:buAutoNum type="arabicPeriod"/>
            </a:pPr>
            <a:r>
              <a:rPr lang="en"/>
              <a:t>Socket file: Used for Interprocess Communication (IPC)</a:t>
            </a:r>
            <a:endParaRPr/>
          </a:p>
          <a:p>
            <a:pPr marL="914400" lvl="1" indent="-317500" algn="l" rtl="0">
              <a:spcBef>
                <a:spcPts val="0"/>
              </a:spcBef>
              <a:spcAft>
                <a:spcPts val="0"/>
              </a:spcAft>
              <a:buSzPts val="1400"/>
              <a:buAutoNum type="alphaLcPeriod"/>
            </a:pPr>
            <a:r>
              <a:rPr lang="en"/>
              <a:t>Unix socket: available on the local machine only. Superfast.</a:t>
            </a:r>
            <a:endParaRPr/>
          </a:p>
          <a:p>
            <a:pPr marL="914400" lvl="1" indent="-317500" algn="l" rtl="0">
              <a:spcBef>
                <a:spcPts val="0"/>
              </a:spcBef>
              <a:spcAft>
                <a:spcPts val="0"/>
              </a:spcAft>
              <a:buSzPts val="1400"/>
              <a:buAutoNum type="alphaLcPeriod"/>
            </a:pPr>
            <a:r>
              <a:rPr lang="en"/>
              <a:t>TCP socket: can be exposed to the network. Slower (TCP overhead). </a:t>
            </a:r>
            <a:r>
              <a:rPr lang="en" b="1"/>
              <a:t>Nginx and php-fpm communicate with a unix socket. Nginx communicates with website visitors over a TCP socket.</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2.5 Database Configuration</a:t>
            </a:r>
            <a:endParaRPr/>
          </a:p>
        </p:txBody>
      </p:sp>
      <p:sp>
        <p:nvSpPr>
          <p:cNvPr id="345" name="Google Shape;345;p5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lnSpc>
                <a:spcPct val="100000"/>
              </a:lnSpc>
              <a:spcBef>
                <a:spcPts val="1400"/>
              </a:spcBef>
              <a:spcAft>
                <a:spcPts val="0"/>
              </a:spcAft>
              <a:buClr>
                <a:schemeClr val="dk2"/>
              </a:buClr>
              <a:buSzPts val="1100"/>
              <a:buFont typeface="Arial"/>
              <a:buNone/>
            </a:pPr>
            <a:r>
              <a:rPr lang="en" sz="1400">
                <a:solidFill>
                  <a:srgbClr val="000000"/>
                </a:solidFill>
              </a:rPr>
              <a:t>Set up database basics:</a:t>
            </a:r>
            <a:endParaRPr sz="1400">
              <a:solidFill>
                <a:srgbClr val="000000"/>
              </a:solidFill>
            </a:endParaRPr>
          </a:p>
          <a:p>
            <a:pPr marL="0" lvl="0" indent="0" algn="l" rtl="0">
              <a:spcBef>
                <a:spcPts val="400"/>
              </a:spcBef>
              <a:spcAft>
                <a:spcPts val="0"/>
              </a:spcAft>
              <a:buNone/>
            </a:pPr>
            <a:r>
              <a:rPr lang="en" sz="1000">
                <a:latin typeface="Consolas"/>
                <a:ea typeface="Consolas"/>
                <a:cs typeface="Consolas"/>
                <a:sym typeface="Consolas"/>
              </a:rPr>
              <a:t>mysql_install_db</a:t>
            </a:r>
            <a:endParaRPr sz="10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00"/>
                </a:solidFill>
              </a:rPr>
              <a:t>Create mysql root pass</a:t>
            </a:r>
            <a:endParaRPr sz="1400">
              <a:solidFill>
                <a:srgbClr val="000000"/>
              </a:solidFill>
            </a:endParaRPr>
          </a:p>
          <a:p>
            <a:pPr marL="0" lvl="0" indent="0" algn="l" rtl="0">
              <a:spcBef>
                <a:spcPts val="400"/>
              </a:spcBef>
              <a:spcAft>
                <a:spcPts val="0"/>
              </a:spcAft>
              <a:buNone/>
            </a:pPr>
            <a:r>
              <a:rPr lang="en" sz="1000">
                <a:latin typeface="Consolas"/>
                <a:ea typeface="Consolas"/>
                <a:cs typeface="Consolas"/>
                <a:sym typeface="Consolas"/>
              </a:rPr>
              <a:t>cat /dev/urandom | env LC_CTYPE=C tr -dc a-zA-Z0-9 | head -c 14</a:t>
            </a:r>
            <a:endParaRPr sz="1100">
              <a:latin typeface="Arial"/>
              <a:ea typeface="Arial"/>
              <a:cs typeface="Arial"/>
              <a:sym typeface="Arial"/>
            </a:endParaRPr>
          </a:p>
          <a:p>
            <a:pPr marL="0" lvl="0" indent="0" algn="l" rtl="0">
              <a:lnSpc>
                <a:spcPct val="100000"/>
              </a:lnSpc>
              <a:spcBef>
                <a:spcPts val="1400"/>
              </a:spcBef>
              <a:spcAft>
                <a:spcPts val="0"/>
              </a:spcAft>
              <a:buNone/>
            </a:pPr>
            <a:r>
              <a:rPr lang="en" sz="1400">
                <a:solidFill>
                  <a:srgbClr val="000000"/>
                </a:solidFill>
              </a:rPr>
              <a:t>Run mysql_secure_installation script</a:t>
            </a:r>
            <a:endParaRPr sz="1400">
              <a:solidFill>
                <a:srgbClr val="000000"/>
              </a:solidFill>
            </a:endParaRPr>
          </a:p>
          <a:p>
            <a:pPr marL="0" lvl="0" indent="0" algn="l" rtl="0">
              <a:spcBef>
                <a:spcPts val="400"/>
              </a:spcBef>
              <a:spcAft>
                <a:spcPts val="0"/>
              </a:spcAft>
              <a:buNone/>
            </a:pPr>
            <a:r>
              <a:rPr lang="en" sz="1100"/>
              <a:t>Delete anonymous user, remove test DB, set root passwd, etc. Answer “Y” to all questions.</a:t>
            </a:r>
            <a:endParaRPr sz="1100"/>
          </a:p>
          <a:p>
            <a:pPr marL="0" lvl="0" indent="0" algn="l" rtl="0">
              <a:spcBef>
                <a:spcPts val="0"/>
              </a:spcBef>
              <a:spcAft>
                <a:spcPts val="0"/>
              </a:spcAft>
              <a:buNone/>
            </a:pPr>
            <a:r>
              <a:rPr lang="en" sz="1000">
                <a:latin typeface="Consolas"/>
                <a:ea typeface="Consolas"/>
                <a:cs typeface="Consolas"/>
                <a:sym typeface="Consolas"/>
              </a:rPr>
              <a:t>/usr/bin/mysql_secure_installation</a:t>
            </a:r>
            <a:endParaRPr sz="1000">
              <a:latin typeface="Consolas"/>
              <a:ea typeface="Consolas"/>
              <a:cs typeface="Consolas"/>
              <a:sym typeface="Consolas"/>
            </a:endParaRPr>
          </a:p>
          <a:p>
            <a:pPr marL="0" lvl="0" indent="0" algn="l" rtl="0">
              <a:lnSpc>
                <a:spcPct val="100000"/>
              </a:lnSpc>
              <a:spcBef>
                <a:spcPts val="1400"/>
              </a:spcBef>
              <a:spcAft>
                <a:spcPts val="0"/>
              </a:spcAft>
              <a:buNone/>
            </a:pPr>
            <a:r>
              <a:rPr lang="en" sz="1400">
                <a:solidFill>
                  <a:srgbClr val="000000"/>
                </a:solidFill>
              </a:rPr>
              <a:t>Restart MySQL</a:t>
            </a:r>
            <a:endParaRPr sz="1400">
              <a:solidFill>
                <a:srgbClr val="000000"/>
              </a:solidFill>
            </a:endParaRPr>
          </a:p>
          <a:p>
            <a:pPr marL="0" lvl="0" indent="0" algn="l" rtl="0">
              <a:spcBef>
                <a:spcPts val="400"/>
              </a:spcBef>
              <a:spcAft>
                <a:spcPts val="0"/>
              </a:spcAft>
              <a:buClr>
                <a:schemeClr val="dk2"/>
              </a:buClr>
              <a:buSzPts val="1100"/>
              <a:buFont typeface="Arial"/>
              <a:buNone/>
            </a:pPr>
            <a:r>
              <a:rPr lang="en" sz="1000">
                <a:latin typeface="Consolas"/>
                <a:ea typeface="Consolas"/>
                <a:cs typeface="Consolas"/>
                <a:sym typeface="Consolas"/>
              </a:rPr>
              <a:t>systemctl restart mysql</a:t>
            </a:r>
            <a:endParaRPr sz="1000">
              <a:latin typeface="Consolas"/>
              <a:ea typeface="Consolas"/>
              <a:cs typeface="Consolas"/>
              <a:sym typeface="Consolas"/>
            </a:endParaRPr>
          </a:p>
          <a:p>
            <a:pPr marL="0" lvl="0" indent="0" algn="l" rtl="0">
              <a:spcBef>
                <a:spcPts val="0"/>
              </a:spcBef>
              <a:spcAft>
                <a:spcPts val="16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 How Databases Work</a:t>
            </a:r>
            <a:endParaRPr/>
          </a:p>
        </p:txBody>
      </p:sp>
      <p:sp>
        <p:nvSpPr>
          <p:cNvPr id="351" name="Google Shape;351;p5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Super-powerful spreadsheets. Why not just use files?...not so efficient.</a:t>
            </a:r>
            <a:endParaRPr sz="1400"/>
          </a:p>
          <a:p>
            <a:pPr marL="0" lvl="0" indent="0" algn="l" rtl="0">
              <a:spcBef>
                <a:spcPts val="1600"/>
              </a:spcBef>
              <a:spcAft>
                <a:spcPts val="0"/>
              </a:spcAft>
              <a:buNone/>
            </a:pPr>
            <a:r>
              <a:rPr lang="en" sz="1400"/>
              <a:t>Relational databases help model ‘real world’ concepts:</a:t>
            </a:r>
            <a:endParaRPr sz="1400"/>
          </a:p>
          <a:p>
            <a:pPr marL="457200" lvl="0" indent="-317500" algn="l" rtl="0">
              <a:spcBef>
                <a:spcPts val="1600"/>
              </a:spcBef>
              <a:spcAft>
                <a:spcPts val="0"/>
              </a:spcAft>
              <a:buSzPts val="1400"/>
              <a:buChar char="●"/>
            </a:pPr>
            <a:r>
              <a:rPr lang="en" sz="1400"/>
              <a:t>network </a:t>
            </a:r>
            <a:r>
              <a:rPr lang="en" sz="1400" b="1"/>
              <a:t>has many</a:t>
            </a:r>
            <a:r>
              <a:rPr lang="en" sz="1400"/>
              <a:t> computers</a:t>
            </a:r>
            <a:endParaRPr sz="1400"/>
          </a:p>
          <a:p>
            <a:pPr marL="457200" lvl="0" indent="-317500" algn="l" rtl="0">
              <a:spcBef>
                <a:spcPts val="0"/>
              </a:spcBef>
              <a:spcAft>
                <a:spcPts val="0"/>
              </a:spcAft>
              <a:buSzPts val="1400"/>
              <a:buChar char="●"/>
            </a:pPr>
            <a:r>
              <a:rPr lang="en" sz="1400"/>
              <a:t>computer </a:t>
            </a:r>
            <a:r>
              <a:rPr lang="en" sz="1400" b="1"/>
              <a:t>belongs to</a:t>
            </a:r>
            <a:r>
              <a:rPr lang="en" sz="1400"/>
              <a:t> a network</a:t>
            </a:r>
            <a:endParaRPr sz="1000"/>
          </a:p>
          <a:p>
            <a:pPr marL="0" lvl="0" indent="0" algn="l" rtl="0">
              <a:spcBef>
                <a:spcPts val="1600"/>
              </a:spcBef>
              <a:spcAft>
                <a:spcPts val="0"/>
              </a:spcAft>
              <a:buNone/>
            </a:pPr>
            <a:endParaRPr sz="1000"/>
          </a:p>
          <a:p>
            <a:pPr marL="457200" lvl="0" indent="-317500" algn="l" rtl="0">
              <a:spcBef>
                <a:spcPts val="1600"/>
              </a:spcBef>
              <a:spcAft>
                <a:spcPts val="0"/>
              </a:spcAft>
              <a:buSzPts val="1400"/>
              <a:buAutoNum type="arabicPeriod"/>
            </a:pPr>
            <a:r>
              <a:rPr lang="en" sz="1400"/>
              <a:t>Table: All data about a certain </a:t>
            </a:r>
            <a:r>
              <a:rPr lang="en" sz="1400" i="1"/>
              <a:t>thing</a:t>
            </a:r>
            <a:r>
              <a:rPr lang="en" sz="1400"/>
              <a:t> (usually a noun).</a:t>
            </a:r>
            <a:endParaRPr sz="1400"/>
          </a:p>
          <a:p>
            <a:pPr marL="457200" lvl="0" indent="-317500" algn="l" rtl="0">
              <a:spcBef>
                <a:spcPts val="0"/>
              </a:spcBef>
              <a:spcAft>
                <a:spcPts val="0"/>
              </a:spcAft>
              <a:buSzPts val="1400"/>
              <a:buAutoNum type="arabicPeriod"/>
            </a:pPr>
            <a:r>
              <a:rPr lang="en" sz="1400"/>
              <a:t>Column: A field in that table. Book → author.</a:t>
            </a:r>
            <a:endParaRPr sz="1400"/>
          </a:p>
          <a:p>
            <a:pPr marL="457200" lvl="0" indent="-317500" algn="l" rtl="0">
              <a:spcBef>
                <a:spcPts val="0"/>
              </a:spcBef>
              <a:spcAft>
                <a:spcPts val="0"/>
              </a:spcAft>
              <a:buSzPts val="1400"/>
              <a:buAutoNum type="arabicPeriod"/>
            </a:pPr>
            <a:r>
              <a:rPr lang="en" sz="1400"/>
              <a:t>Record/Row: One complete set of data for one instance of that </a:t>
            </a:r>
            <a:r>
              <a:rPr lang="en" sz="1400" i="1"/>
              <a:t>thing</a:t>
            </a:r>
            <a:r>
              <a:rPr lang="en" sz="1400"/>
              <a:t>. If the table is “books,” this is probably a book.</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 Relational DB Examples</a:t>
            </a:r>
            <a:endParaRPr/>
          </a:p>
        </p:txBody>
      </p:sp>
      <p:sp>
        <p:nvSpPr>
          <p:cNvPr id="357" name="Google Shape;357;p6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Relational databases allow us to ask specific kinds of questions about our data easily. A simple Facebook example:</a:t>
            </a:r>
            <a:endParaRPr sz="1400"/>
          </a:p>
          <a:p>
            <a:pPr marL="457200" lvl="0" indent="-317500" algn="l" rtl="0">
              <a:spcBef>
                <a:spcPts val="1600"/>
              </a:spcBef>
              <a:spcAft>
                <a:spcPts val="0"/>
              </a:spcAft>
              <a:buSzPts val="1400"/>
              <a:buChar char="●"/>
            </a:pPr>
            <a:r>
              <a:rPr lang="en" sz="1400" b="1"/>
              <a:t>Table</a:t>
            </a:r>
            <a:r>
              <a:rPr lang="en" sz="1400"/>
              <a:t>: Users, </a:t>
            </a:r>
            <a:r>
              <a:rPr lang="en" sz="1400" b="1"/>
              <a:t>Columns</a:t>
            </a:r>
            <a:r>
              <a:rPr lang="en" sz="1400"/>
              <a:t>: name/age/posts</a:t>
            </a:r>
            <a:endParaRPr sz="1400"/>
          </a:p>
          <a:p>
            <a:pPr marL="457200" lvl="0" indent="-317500" algn="l" rtl="0">
              <a:spcBef>
                <a:spcPts val="0"/>
              </a:spcBef>
              <a:spcAft>
                <a:spcPts val="0"/>
              </a:spcAft>
              <a:buSzPts val="1400"/>
              <a:buChar char="●"/>
            </a:pPr>
            <a:r>
              <a:rPr lang="en" sz="1400" b="1"/>
              <a:t>Table </a:t>
            </a:r>
            <a:r>
              <a:rPr lang="en" sz="1400"/>
              <a:t>Posts, </a:t>
            </a:r>
            <a:r>
              <a:rPr lang="en" sz="1400" b="1"/>
              <a:t>Columns</a:t>
            </a:r>
            <a:r>
              <a:rPr lang="en" sz="1400"/>
              <a:t>: content/timestamp/user</a:t>
            </a:r>
            <a:endParaRPr sz="1400"/>
          </a:p>
          <a:p>
            <a:pPr marL="0" lvl="0" indent="0" algn="l" rtl="0">
              <a:spcBef>
                <a:spcPts val="1600"/>
              </a:spcBef>
              <a:spcAft>
                <a:spcPts val="0"/>
              </a:spcAft>
              <a:buNone/>
            </a:pPr>
            <a:r>
              <a:rPr lang="en" sz="1400"/>
              <a:t>These tables are </a:t>
            </a:r>
            <a:r>
              <a:rPr lang="en" sz="1400" i="1"/>
              <a:t>relational</a:t>
            </a:r>
            <a:r>
              <a:rPr lang="en" sz="1400"/>
              <a:t>: the </a:t>
            </a:r>
            <a:r>
              <a:rPr lang="en" sz="1400" b="1"/>
              <a:t>Users </a:t>
            </a:r>
            <a:r>
              <a:rPr lang="en" sz="1400"/>
              <a:t>table has a ‘posts’ field, which references records from the </a:t>
            </a:r>
            <a:r>
              <a:rPr lang="en" sz="1400" b="1"/>
              <a:t>Posts </a:t>
            </a:r>
            <a:r>
              <a:rPr lang="en" sz="1400"/>
              <a:t>table. The </a:t>
            </a:r>
            <a:r>
              <a:rPr lang="en" sz="1400" b="1"/>
              <a:t>Posts</a:t>
            </a:r>
            <a:r>
              <a:rPr lang="en" sz="1400"/>
              <a:t> table has a </a:t>
            </a:r>
            <a:r>
              <a:rPr lang="en" sz="1400" i="1"/>
              <a:t>user</a:t>
            </a:r>
            <a:r>
              <a:rPr lang="en" sz="1400"/>
              <a:t> field, which references a record in the </a:t>
            </a:r>
            <a:r>
              <a:rPr lang="en" sz="1400" b="1"/>
              <a:t>Users</a:t>
            </a:r>
            <a:r>
              <a:rPr lang="en" sz="1400"/>
              <a:t> table.</a:t>
            </a:r>
            <a:endParaRPr sz="1400"/>
          </a:p>
          <a:p>
            <a:pPr marL="457200" lvl="0" indent="-317500" algn="l" rtl="0">
              <a:spcBef>
                <a:spcPts val="1600"/>
              </a:spcBef>
              <a:spcAft>
                <a:spcPts val="0"/>
              </a:spcAft>
              <a:buSzPts val="1400"/>
              <a:buChar char="●"/>
            </a:pPr>
            <a:r>
              <a:rPr lang="en" sz="1400"/>
              <a:t>How many posts does user X have?</a:t>
            </a:r>
            <a:endParaRPr sz="1400"/>
          </a:p>
          <a:p>
            <a:pPr marL="457200" lvl="0" indent="-317500" algn="l" rtl="0">
              <a:spcBef>
                <a:spcPts val="0"/>
              </a:spcBef>
              <a:spcAft>
                <a:spcPts val="0"/>
              </a:spcAft>
              <a:buSzPts val="1400"/>
              <a:buChar char="●"/>
            </a:pPr>
            <a:r>
              <a:rPr lang="en" sz="1400"/>
              <a:t>Which user authored this post?</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WordPress Database Examples</a:t>
            </a:r>
            <a:endParaRPr/>
          </a:p>
        </p:txBody>
      </p:sp>
      <p:sp>
        <p:nvSpPr>
          <p:cNvPr id="363" name="Google Shape;363;p6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Tables and Columns:</a:t>
            </a:r>
            <a:endParaRPr/>
          </a:p>
          <a:p>
            <a:pPr marL="0" lvl="0" indent="0" algn="l" rtl="0">
              <a:spcBef>
                <a:spcPts val="1600"/>
              </a:spcBef>
              <a:spcAft>
                <a:spcPts val="0"/>
              </a:spcAft>
              <a:buNone/>
            </a:pPr>
            <a:r>
              <a:rPr lang="en"/>
              <a:t>User → posts, e-mail address, password, dashboard settings</a:t>
            </a:r>
            <a:endParaRPr/>
          </a:p>
          <a:p>
            <a:pPr marL="0" lvl="0" indent="0" algn="l" rtl="0">
              <a:spcBef>
                <a:spcPts val="1600"/>
              </a:spcBef>
              <a:spcAft>
                <a:spcPts val="0"/>
              </a:spcAft>
              <a:buNone/>
            </a:pPr>
            <a:r>
              <a:rPr lang="en"/>
              <a:t>Post → layout settings, parent post type, content, title, slug</a:t>
            </a:r>
            <a:endParaRPr/>
          </a:p>
          <a:p>
            <a:pPr marL="0" lvl="0" indent="0" algn="l" rtl="0">
              <a:spcBef>
                <a:spcPts val="1600"/>
              </a:spcBef>
              <a:spcAft>
                <a:spcPts val="0"/>
              </a:spcAft>
              <a:buClr>
                <a:schemeClr val="dk2"/>
              </a:buClr>
              <a:buSzPts val="1100"/>
              <a:buFont typeface="Arial"/>
              <a:buNone/>
            </a:pPr>
            <a:r>
              <a:rPr lang="en"/>
              <a:t>Comments → text, author, ip, date, url, approval status</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We’re About to Do</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8" name="Google Shape;98;p1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Set up a robust, professional-grade WordPress hosting platform (and an e-commerce site running on top of it).</a:t>
            </a:r>
            <a:endParaRPr sz="1700"/>
          </a:p>
          <a:p>
            <a:pPr marL="457200" lvl="0" indent="-336550" algn="l" rtl="0">
              <a:spcBef>
                <a:spcPts val="1600"/>
              </a:spcBef>
              <a:spcAft>
                <a:spcPts val="0"/>
              </a:spcAft>
              <a:buSzPts val="1700"/>
              <a:buAutoNum type="arabicPeriod"/>
            </a:pPr>
            <a:r>
              <a:rPr lang="en" sz="1700"/>
              <a:t>Set up Linux and learn to use it, if you haven’t already</a:t>
            </a:r>
            <a:endParaRPr sz="1700"/>
          </a:p>
          <a:p>
            <a:pPr marL="457200" lvl="0" indent="-336550" algn="l" rtl="0">
              <a:spcBef>
                <a:spcPts val="0"/>
              </a:spcBef>
              <a:spcAft>
                <a:spcPts val="0"/>
              </a:spcAft>
              <a:buSzPts val="1700"/>
              <a:buAutoNum type="arabicPeriod"/>
            </a:pPr>
            <a:r>
              <a:rPr lang="en" sz="1700"/>
              <a:t>Install and configure a webserver</a:t>
            </a:r>
            <a:endParaRPr sz="1700"/>
          </a:p>
          <a:p>
            <a:pPr marL="457200" lvl="0" indent="-336550" algn="l" rtl="0">
              <a:spcBef>
                <a:spcPts val="0"/>
              </a:spcBef>
              <a:spcAft>
                <a:spcPts val="0"/>
              </a:spcAft>
              <a:buSzPts val="1700"/>
              <a:buAutoNum type="arabicPeriod"/>
            </a:pPr>
            <a:r>
              <a:rPr lang="en" sz="1700"/>
              <a:t>Configure PHP so we can run web applications</a:t>
            </a:r>
            <a:endParaRPr sz="1700"/>
          </a:p>
          <a:p>
            <a:pPr marL="457200" lvl="0" indent="-336550" algn="l" rtl="0">
              <a:spcBef>
                <a:spcPts val="0"/>
              </a:spcBef>
              <a:spcAft>
                <a:spcPts val="0"/>
              </a:spcAft>
              <a:buSzPts val="1700"/>
              <a:buAutoNum type="arabicPeriod"/>
            </a:pPr>
            <a:r>
              <a:rPr lang="en" sz="1700"/>
              <a:t>Create a MySQL database and user for WordPress</a:t>
            </a:r>
            <a:endParaRPr sz="1700"/>
          </a:p>
          <a:p>
            <a:pPr marL="457200" lvl="0" indent="-336550" algn="l" rtl="0">
              <a:spcBef>
                <a:spcPts val="0"/>
              </a:spcBef>
              <a:spcAft>
                <a:spcPts val="0"/>
              </a:spcAft>
              <a:buSzPts val="1700"/>
              <a:buAutoNum type="arabicPeriod"/>
            </a:pPr>
            <a:r>
              <a:rPr lang="en" sz="1700"/>
              <a:t>Set up the WordPress application, and learn to use it.</a:t>
            </a:r>
            <a:endParaRPr sz="1700"/>
          </a:p>
          <a:p>
            <a:pPr marL="457200" lvl="0" indent="-336550" algn="l" rtl="0">
              <a:spcBef>
                <a:spcPts val="0"/>
              </a:spcBef>
              <a:spcAft>
                <a:spcPts val="0"/>
              </a:spcAft>
              <a:buSzPts val="1700"/>
              <a:buAutoNum type="arabicPeriod"/>
            </a:pPr>
            <a:r>
              <a:rPr lang="en" sz="1700"/>
              <a:t>Supercharge your setup with  performance tuning, monitoring, automation, backups, and security.</a:t>
            </a:r>
            <a:endParaRPr sz="17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3: WordPress Application Setup</a:t>
            </a:r>
            <a:endParaRPr/>
          </a:p>
        </p:txBody>
      </p:sp>
      <p:sp>
        <p:nvSpPr>
          <p:cNvPr id="369" name="Google Shape;369;p6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We’ve set up our platform. Now we can use the same process to set up WordPress sites, whether we need a single site or a hundred.</a:t>
            </a:r>
            <a:endParaRPr/>
          </a:p>
          <a:p>
            <a:pPr marL="457200" lvl="0" indent="-317500" algn="l" rtl="0">
              <a:spcBef>
                <a:spcPts val="1600"/>
              </a:spcBef>
              <a:spcAft>
                <a:spcPts val="0"/>
              </a:spcAft>
              <a:buSzPts val="1400"/>
              <a:buChar char="●"/>
            </a:pPr>
            <a:r>
              <a:rPr lang="en" sz="1400"/>
              <a:t>Create nginx vhost config file: </a:t>
            </a:r>
            <a:r>
              <a:rPr lang="en" sz="1200" b="1">
                <a:latin typeface="Consolas"/>
                <a:ea typeface="Consolas"/>
                <a:cs typeface="Consolas"/>
                <a:sym typeface="Consolas"/>
              </a:rPr>
              <a:t>/etc/nginx/conf.d/yoursitename.conf</a:t>
            </a:r>
            <a:endParaRPr sz="1200" b="1"/>
          </a:p>
          <a:p>
            <a:pPr marL="457200" lvl="0" indent="-317500" algn="l" rtl="0">
              <a:spcBef>
                <a:spcPts val="0"/>
              </a:spcBef>
              <a:spcAft>
                <a:spcPts val="0"/>
              </a:spcAft>
              <a:buSzPts val="1400"/>
              <a:buChar char="●"/>
            </a:pPr>
            <a:r>
              <a:rPr lang="en" sz="1400"/>
              <a:t>Disable default nginx vhost</a:t>
            </a:r>
            <a:endParaRPr sz="1400"/>
          </a:p>
          <a:p>
            <a:pPr marL="457200" lvl="0" indent="-317500" algn="l" rtl="0">
              <a:spcBef>
                <a:spcPts val="0"/>
              </a:spcBef>
              <a:spcAft>
                <a:spcPts val="0"/>
              </a:spcAft>
              <a:buSzPts val="1400"/>
              <a:buChar char="●"/>
            </a:pPr>
            <a:r>
              <a:rPr lang="en" sz="1400"/>
              <a:t>Create php-fpm vhost pool config file:</a:t>
            </a:r>
            <a:r>
              <a:rPr lang="en" sz="1200">
                <a:latin typeface="Consolas"/>
                <a:ea typeface="Consolas"/>
                <a:cs typeface="Consolas"/>
                <a:sym typeface="Consolas"/>
              </a:rPr>
              <a:t> </a:t>
            </a:r>
            <a:r>
              <a:rPr lang="en" sz="1200" b="1">
                <a:latin typeface="Consolas"/>
                <a:ea typeface="Consolas"/>
                <a:cs typeface="Consolas"/>
                <a:sym typeface="Consolas"/>
              </a:rPr>
              <a:t>/etc/php/8.1/fpm/pool.d/yoursitename.conf</a:t>
            </a:r>
            <a:endParaRPr sz="1200" b="1">
              <a:latin typeface="Consolas"/>
              <a:ea typeface="Consolas"/>
              <a:cs typeface="Consolas"/>
              <a:sym typeface="Consolas"/>
            </a:endParaRPr>
          </a:p>
          <a:p>
            <a:pPr marL="457200" lvl="0" indent="-317500" algn="l" rtl="0">
              <a:spcBef>
                <a:spcPts val="0"/>
              </a:spcBef>
              <a:spcAft>
                <a:spcPts val="0"/>
              </a:spcAft>
              <a:buSzPts val="1400"/>
              <a:buChar char="●"/>
            </a:pPr>
            <a:r>
              <a:rPr lang="en" sz="1400"/>
              <a:t>Create logfile: </a:t>
            </a:r>
            <a:r>
              <a:rPr lang="en" sz="1200" b="1">
                <a:latin typeface="Consolas"/>
                <a:ea typeface="Consolas"/>
                <a:cs typeface="Consolas"/>
                <a:sym typeface="Consolas"/>
              </a:rPr>
              <a:t>touch /home/yourusername/logs/phpfpm_error.log</a:t>
            </a:r>
            <a:endParaRPr sz="1200" b="1">
              <a:latin typeface="Consolas"/>
              <a:ea typeface="Consolas"/>
              <a:cs typeface="Consolas"/>
              <a:sym typeface="Consolas"/>
            </a:endParaRPr>
          </a:p>
          <a:p>
            <a:pPr marL="457200" lvl="0" indent="-317500" algn="l" rtl="0">
              <a:spcBef>
                <a:spcPts val="0"/>
              </a:spcBef>
              <a:spcAft>
                <a:spcPts val="0"/>
              </a:spcAft>
              <a:buSzPts val="1400"/>
              <a:buChar char="●"/>
            </a:pPr>
            <a:r>
              <a:rPr lang="en" sz="1400"/>
              <a:t>Create database + DB user</a:t>
            </a:r>
            <a:endParaRPr sz="1400"/>
          </a:p>
          <a:p>
            <a:pPr marL="457200" lvl="0" indent="-317500" algn="l" rtl="0">
              <a:spcBef>
                <a:spcPts val="0"/>
              </a:spcBef>
              <a:spcAft>
                <a:spcPts val="0"/>
              </a:spcAft>
              <a:buSzPts val="1400"/>
              <a:buChar char="●"/>
            </a:pPr>
            <a:r>
              <a:rPr lang="en" sz="1400"/>
              <a:t>Install WordPress</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3.1 Download and Extract</a:t>
            </a:r>
            <a:endParaRPr/>
          </a:p>
        </p:txBody>
      </p:sp>
      <p:sp>
        <p:nvSpPr>
          <p:cNvPr id="375" name="Google Shape;375;p63"/>
          <p:cNvSpPr txBox="1">
            <a:spLocks noGrp="1"/>
          </p:cNvSpPr>
          <p:nvPr>
            <p:ph type="body" idx="1"/>
          </p:nvPr>
        </p:nvSpPr>
        <p:spPr>
          <a:xfrm>
            <a:off x="2400262" y="14154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Download</a:t>
            </a:r>
            <a:endParaRPr sz="1600"/>
          </a:p>
          <a:p>
            <a:pPr marL="0" lvl="0" indent="0" algn="l" rtl="0">
              <a:spcBef>
                <a:spcPts val="0"/>
              </a:spcBef>
              <a:spcAft>
                <a:spcPts val="0"/>
              </a:spcAft>
              <a:buNone/>
            </a:pPr>
            <a:r>
              <a:rPr lang="en" sz="1200">
                <a:latin typeface="Consolas"/>
                <a:ea typeface="Consolas"/>
                <a:cs typeface="Consolas"/>
                <a:sym typeface="Consolas"/>
              </a:rPr>
              <a:t>su - </a:t>
            </a:r>
            <a:r>
              <a:rPr lang="en" sz="1200" b="1">
                <a:latin typeface="Consolas"/>
                <a:ea typeface="Consolas"/>
                <a:cs typeface="Consolas"/>
                <a:sym typeface="Consolas"/>
              </a:rPr>
              <a:t>yourusername</a:t>
            </a:r>
            <a:endParaRPr sz="1200" b="1">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cd /home/</a:t>
            </a:r>
            <a:r>
              <a:rPr lang="en" sz="1200" b="1">
                <a:latin typeface="Consolas"/>
                <a:ea typeface="Consolas"/>
                <a:cs typeface="Consolas"/>
                <a:sym typeface="Consolas"/>
              </a:rPr>
              <a:t>yourusername</a:t>
            </a:r>
            <a:endParaRPr sz="1200" b="1">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r>
              <a:rPr lang="en" sz="1200">
                <a:latin typeface="Consolas"/>
                <a:ea typeface="Consolas"/>
                <a:cs typeface="Consolas"/>
                <a:sym typeface="Consolas"/>
              </a:rPr>
              <a:t>wget </a:t>
            </a:r>
            <a:r>
              <a:rPr lang="en" sz="1200" u="sng">
                <a:solidFill>
                  <a:srgbClr val="1155CC"/>
                </a:solidFill>
                <a:latin typeface="Consolas"/>
                <a:ea typeface="Consolas"/>
                <a:cs typeface="Consolas"/>
                <a:sym typeface="Consolas"/>
                <a:hlinkClick r:id="rId3">
                  <a:extLst>
                    <a:ext uri="{A12FA001-AC4F-418D-AE19-62706E023703}">
                      <ahyp:hlinkClr xmlns:ahyp="http://schemas.microsoft.com/office/drawing/2018/hyperlinkcolor" val="tx"/>
                    </a:ext>
                  </a:extLst>
                </a:hlinkClick>
              </a:rPr>
              <a:t>https://wordpress.org/latest.tar.gz</a:t>
            </a:r>
            <a:endParaRPr sz="1200">
              <a:latin typeface="Consolas"/>
              <a:ea typeface="Consolas"/>
              <a:cs typeface="Consolas"/>
              <a:sym typeface="Consolas"/>
            </a:endParaRPr>
          </a:p>
          <a:p>
            <a:pPr marL="0" lvl="0" indent="0" algn="l" rtl="0">
              <a:spcBef>
                <a:spcPts val="1800"/>
              </a:spcBef>
              <a:spcAft>
                <a:spcPts val="0"/>
              </a:spcAft>
              <a:buClr>
                <a:schemeClr val="dk2"/>
              </a:buClr>
              <a:buSzPts val="1100"/>
              <a:buFont typeface="Arial"/>
              <a:buNone/>
            </a:pPr>
            <a:r>
              <a:rPr lang="en" sz="1600"/>
              <a:t>Extract Wordpress Archive (+ Clean Up)</a:t>
            </a:r>
            <a:endParaRPr sz="1600"/>
          </a:p>
          <a:p>
            <a:pPr marL="0" lvl="0" indent="0" algn="l" rtl="0">
              <a:spcBef>
                <a:spcPts val="600"/>
              </a:spcBef>
              <a:spcAft>
                <a:spcPts val="0"/>
              </a:spcAft>
              <a:buNone/>
            </a:pPr>
            <a:r>
              <a:rPr lang="en" sz="1200">
                <a:latin typeface="Consolas"/>
                <a:ea typeface="Consolas"/>
                <a:cs typeface="Consolas"/>
                <a:sym typeface="Consolas"/>
              </a:rPr>
              <a:t>tar zxf latest.tar.gz</a:t>
            </a: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r>
              <a:rPr lang="en" sz="1200">
                <a:latin typeface="Consolas"/>
                <a:ea typeface="Consolas"/>
                <a:cs typeface="Consolas"/>
                <a:sym typeface="Consolas"/>
              </a:rPr>
              <a:t>rm latest.tar.gz</a:t>
            </a:r>
            <a:endParaRPr sz="1200">
              <a:latin typeface="Consolas"/>
              <a:ea typeface="Consolas"/>
              <a:cs typeface="Consolas"/>
              <a:sym typeface="Consolas"/>
            </a:endParaRPr>
          </a:p>
          <a:p>
            <a:pPr marL="0" lvl="0" indent="0" algn="l" rtl="0">
              <a:spcBef>
                <a:spcPts val="1800"/>
              </a:spcBef>
              <a:spcAft>
                <a:spcPts val="0"/>
              </a:spcAft>
              <a:buClr>
                <a:schemeClr val="dk2"/>
              </a:buClr>
              <a:buSzPts val="1100"/>
              <a:buFont typeface="Arial"/>
              <a:buNone/>
            </a:pPr>
            <a:r>
              <a:rPr lang="en" sz="1600"/>
              <a:t>Rename the extracted 'wordpress' directory</a:t>
            </a:r>
            <a:endParaRPr sz="1600"/>
          </a:p>
          <a:p>
            <a:pPr marL="0" lvl="0" indent="0" algn="l" rtl="0">
              <a:spcBef>
                <a:spcPts val="600"/>
              </a:spcBef>
              <a:spcAft>
                <a:spcPts val="0"/>
              </a:spcAft>
              <a:buClr>
                <a:schemeClr val="dk2"/>
              </a:buClr>
              <a:buSzPts val="1100"/>
              <a:buFont typeface="Arial"/>
              <a:buNone/>
            </a:pPr>
            <a:r>
              <a:rPr lang="en" sz="1200">
                <a:latin typeface="Consolas"/>
                <a:ea typeface="Consolas"/>
                <a:cs typeface="Consolas"/>
                <a:sym typeface="Consolas"/>
              </a:rPr>
              <a:t>mv wordpress/* public_html/ (same as in nginx conf)</a:t>
            </a: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endParaRPr sz="1200">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3.2 Web-Based WordPress Setup</a:t>
            </a:r>
            <a:endParaRPr/>
          </a:p>
          <a:p>
            <a:pPr marL="0" lvl="0" indent="0" algn="l" rtl="0">
              <a:spcBef>
                <a:spcPts val="0"/>
              </a:spcBef>
              <a:spcAft>
                <a:spcPts val="0"/>
              </a:spcAft>
              <a:buNone/>
            </a:pPr>
            <a:endParaRPr/>
          </a:p>
        </p:txBody>
      </p:sp>
      <p:sp>
        <p:nvSpPr>
          <p:cNvPr id="381" name="Google Shape;381;p6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all about:</a:t>
            </a:r>
            <a:endParaRPr/>
          </a:p>
          <a:p>
            <a:pPr marL="457200" lvl="0" indent="-342900" algn="l" rtl="0">
              <a:spcBef>
                <a:spcPts val="1600"/>
              </a:spcBef>
              <a:spcAft>
                <a:spcPts val="0"/>
              </a:spcAft>
              <a:buSzPts val="1800"/>
              <a:buAutoNum type="arabicPeriod"/>
            </a:pPr>
            <a:r>
              <a:rPr lang="en"/>
              <a:t>Getting the main WordPress configuration file created</a:t>
            </a:r>
            <a:endParaRPr/>
          </a:p>
          <a:p>
            <a:pPr marL="457200" lvl="0" indent="-342900" algn="l" rtl="0">
              <a:spcBef>
                <a:spcPts val="0"/>
              </a:spcBef>
              <a:spcAft>
                <a:spcPts val="0"/>
              </a:spcAft>
              <a:buSzPts val="1800"/>
              <a:buAutoNum type="arabicPeriod"/>
            </a:pPr>
            <a:r>
              <a:rPr lang="en"/>
              <a:t>Seeding the database with basic values (site name, admin user, etc.)</a:t>
            </a:r>
            <a:endParaRPr/>
          </a:p>
          <a:p>
            <a:pPr marL="0" lvl="0" indent="0" algn="l" rtl="0">
              <a:spcBef>
                <a:spcPts val="1600"/>
              </a:spcBef>
              <a:spcAft>
                <a:spcPts val="1600"/>
              </a:spcAft>
              <a:buNone/>
            </a:pPr>
            <a:r>
              <a:rPr lang="en"/>
              <a:t>We’re going to use the web-based setup for both, but you can do part 1 manually by copying the wp-config-sample.php file to wp-config.php and editing it to reflect the correct DB info.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Internet Concepts:</a:t>
            </a:r>
            <a:endParaRPr/>
          </a:p>
          <a:p>
            <a:pPr marL="0" lvl="0" indent="0" algn="l" rtl="0">
              <a:spcBef>
                <a:spcPts val="1600"/>
              </a:spcBef>
              <a:spcAft>
                <a:spcPts val="0"/>
              </a:spcAft>
              <a:buNone/>
            </a:pPr>
            <a:r>
              <a:rPr lang="en"/>
              <a:t>DNS: Internet Phone Book. Important record types:</a:t>
            </a:r>
            <a:endParaRPr/>
          </a:p>
          <a:p>
            <a:pPr marL="457200" lvl="0" indent="-342900" algn="l" rtl="0">
              <a:spcBef>
                <a:spcPts val="1600"/>
              </a:spcBef>
              <a:spcAft>
                <a:spcPts val="0"/>
              </a:spcAft>
              <a:buSzPts val="1800"/>
              <a:buChar char="●"/>
            </a:pPr>
            <a:r>
              <a:rPr lang="en"/>
              <a:t>A: address.</a:t>
            </a:r>
            <a:endParaRPr/>
          </a:p>
          <a:p>
            <a:pPr marL="457200" lvl="0" indent="-342900" algn="l" rtl="0">
              <a:spcBef>
                <a:spcPts val="0"/>
              </a:spcBef>
              <a:spcAft>
                <a:spcPts val="0"/>
              </a:spcAft>
              <a:buSzPts val="1800"/>
              <a:buChar char="●"/>
            </a:pPr>
            <a:r>
              <a:rPr lang="en"/>
              <a:t>NS: name servers responsible for a specific domain.</a:t>
            </a:r>
            <a:endParaRPr/>
          </a:p>
          <a:p>
            <a:pPr marL="457200" lvl="0" indent="-342900" algn="l" rtl="0">
              <a:spcBef>
                <a:spcPts val="0"/>
              </a:spcBef>
              <a:spcAft>
                <a:spcPts val="0"/>
              </a:spcAft>
              <a:buSzPts val="1800"/>
              <a:buChar char="●"/>
            </a:pPr>
            <a:r>
              <a:rPr lang="en"/>
              <a:t>MX: mail servers responsible for this domain</a:t>
            </a:r>
            <a:endParaRPr/>
          </a:p>
          <a:p>
            <a:pPr marL="0" lvl="0" indent="0" algn="l" rtl="0">
              <a:spcBef>
                <a:spcPts val="1600"/>
              </a:spcBef>
              <a:spcAft>
                <a:spcPts val="0"/>
              </a:spcAft>
              <a:buNone/>
            </a:pPr>
            <a:r>
              <a:rPr lang="en"/>
              <a:t>Example: pointing a domain at a server in namecheap.</a:t>
            </a:r>
            <a:endParaRPr/>
          </a:p>
          <a:p>
            <a:pPr marL="0" lvl="0" indent="0" algn="l" rtl="0">
              <a:spcBef>
                <a:spcPts val="1600"/>
              </a:spcBef>
              <a:spcAft>
                <a:spcPts val="0"/>
              </a:spcAft>
              <a:buNone/>
            </a:pPr>
            <a:r>
              <a:rPr lang="en"/>
              <a:t>Get your website ‘live’!</a:t>
            </a:r>
            <a:endParaRPr/>
          </a:p>
          <a:p>
            <a:pPr marL="0" lvl="0" indent="0" algn="l" rtl="0">
              <a:spcBef>
                <a:spcPts val="1600"/>
              </a:spcBef>
              <a:spcAft>
                <a:spcPts val="1600"/>
              </a:spcAft>
              <a:buNone/>
            </a:pPr>
            <a:endParaRPr/>
          </a:p>
        </p:txBody>
      </p:sp>
      <p:sp>
        <p:nvSpPr>
          <p:cNvPr id="387" name="Google Shape;387;p6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Your Site LIVE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Chown and Chmod</a:t>
            </a:r>
            <a:endParaRPr/>
          </a:p>
        </p:txBody>
      </p:sp>
      <p:sp>
        <p:nvSpPr>
          <p:cNvPr id="393" name="Google Shape;393;p6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file owner and change ‘file mode’ (i.e. permissions).</a:t>
            </a:r>
            <a:endParaRPr/>
          </a:p>
          <a:p>
            <a:pPr marL="457200" lvl="0" indent="-317500" algn="l" rtl="0">
              <a:spcBef>
                <a:spcPts val="1600"/>
              </a:spcBef>
              <a:spcAft>
                <a:spcPts val="0"/>
              </a:spcAft>
              <a:buSzPts val="1400"/>
              <a:buFont typeface="Consolas"/>
              <a:buChar char="●"/>
            </a:pPr>
            <a:r>
              <a:rPr lang="en" sz="1400">
                <a:latin typeface="Consolas"/>
                <a:ea typeface="Consolas"/>
                <a:cs typeface="Consolas"/>
                <a:sym typeface="Consolas"/>
              </a:rPr>
              <a:t>ls -l</a:t>
            </a:r>
            <a:endParaRPr sz="1400">
              <a:latin typeface="Consolas"/>
              <a:ea typeface="Consolas"/>
              <a:cs typeface="Consolas"/>
              <a:sym typeface="Consolas"/>
            </a:endParaRPr>
          </a:p>
          <a:p>
            <a:pPr marL="457200" lvl="0" indent="-317500" algn="l" rtl="0">
              <a:spcBef>
                <a:spcPts val="0"/>
              </a:spcBef>
              <a:spcAft>
                <a:spcPts val="0"/>
              </a:spcAft>
              <a:buSzPts val="1400"/>
              <a:buFont typeface="Consolas"/>
              <a:buChar char="●"/>
            </a:pPr>
            <a:r>
              <a:rPr lang="en" sz="1400">
                <a:latin typeface="Consolas"/>
                <a:ea typeface="Consolas"/>
                <a:cs typeface="Consolas"/>
                <a:sym typeface="Consolas"/>
              </a:rPr>
              <a:t>chown www-data:www-data somefile</a:t>
            </a:r>
            <a:endParaRPr sz="1400">
              <a:latin typeface="Consolas"/>
              <a:ea typeface="Consolas"/>
              <a:cs typeface="Consolas"/>
              <a:sym typeface="Consolas"/>
            </a:endParaRPr>
          </a:p>
          <a:p>
            <a:pPr marL="457200" lvl="0" indent="-317500" algn="l" rtl="0">
              <a:spcBef>
                <a:spcPts val="0"/>
              </a:spcBef>
              <a:spcAft>
                <a:spcPts val="0"/>
              </a:spcAft>
              <a:buSzPts val="1400"/>
              <a:buFont typeface="Consolas"/>
              <a:buChar char="●"/>
            </a:pPr>
            <a:r>
              <a:rPr lang="en" sz="1400">
                <a:latin typeface="Consolas"/>
                <a:ea typeface="Consolas"/>
                <a:cs typeface="Consolas"/>
                <a:sym typeface="Consolas"/>
              </a:rPr>
              <a:t>chmod 644 somefile</a:t>
            </a:r>
            <a:endParaRPr sz="1400">
              <a:latin typeface="Consolas"/>
              <a:ea typeface="Consolas"/>
              <a:cs typeface="Consolas"/>
              <a:sym typeface="Consolas"/>
            </a:endParaRPr>
          </a:p>
          <a:p>
            <a:pPr marL="457200" lvl="0" indent="-317500" algn="l" rtl="0">
              <a:spcBef>
                <a:spcPts val="0"/>
              </a:spcBef>
              <a:spcAft>
                <a:spcPts val="0"/>
              </a:spcAft>
              <a:buSzPts val="1400"/>
              <a:buFont typeface="Consolas"/>
              <a:buChar char="●"/>
            </a:pPr>
            <a:r>
              <a:rPr lang="en" sz="1400">
                <a:latin typeface="Consolas"/>
                <a:ea typeface="Consolas"/>
                <a:cs typeface="Consolas"/>
                <a:sym typeface="Consolas"/>
              </a:rPr>
              <a:t>chmod +x somefile</a:t>
            </a:r>
            <a:endParaRPr sz="1400">
              <a:latin typeface="Consolas"/>
              <a:ea typeface="Consolas"/>
              <a:cs typeface="Consolas"/>
              <a:sym typeface="Consolas"/>
            </a:endParaRPr>
          </a:p>
          <a:p>
            <a:pPr marL="457200" lvl="0" indent="-317500" algn="l" rtl="0">
              <a:spcBef>
                <a:spcPts val="0"/>
              </a:spcBef>
              <a:spcAft>
                <a:spcPts val="0"/>
              </a:spcAft>
              <a:buSzPts val="1400"/>
              <a:buFont typeface="Consolas"/>
              <a:buChar char="●"/>
            </a:pPr>
            <a:r>
              <a:rPr lang="en" sz="1400">
                <a:latin typeface="Consolas"/>
                <a:ea typeface="Consolas"/>
                <a:cs typeface="Consolas"/>
                <a:sym typeface="Consolas"/>
              </a:rPr>
              <a:t>chmod u+x somefile</a:t>
            </a:r>
            <a:endParaRPr sz="1400">
              <a:latin typeface="Consolas"/>
              <a:ea typeface="Consolas"/>
              <a:cs typeface="Consolas"/>
              <a:sym typeface="Consolas"/>
            </a:endParaRPr>
          </a:p>
          <a:p>
            <a:pPr marL="0" lvl="0" indent="0" algn="l" rtl="0">
              <a:spcBef>
                <a:spcPts val="1600"/>
              </a:spcBef>
              <a:spcAft>
                <a:spcPts val="160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3.3 File Ownership &amp; Permissions</a:t>
            </a:r>
            <a:endParaRPr/>
          </a:p>
        </p:txBody>
      </p:sp>
      <p:sp>
        <p:nvSpPr>
          <p:cNvPr id="399" name="Google Shape;399;p67"/>
          <p:cNvSpPr txBox="1">
            <a:spLocks noGrp="1"/>
          </p:cNvSpPr>
          <p:nvPr>
            <p:ph type="body" idx="1"/>
          </p:nvPr>
        </p:nvSpPr>
        <p:spPr>
          <a:xfrm>
            <a:off x="2490137" y="11240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ls -l: filetype, user, group, other permissions, name, references, etc.</a:t>
            </a:r>
            <a:endParaRPr sz="1500" b="1"/>
          </a:p>
          <a:p>
            <a:pPr marL="0" lvl="0" indent="0" algn="l" rtl="0">
              <a:spcBef>
                <a:spcPts val="1600"/>
              </a:spcBef>
              <a:spcAft>
                <a:spcPts val="1600"/>
              </a:spcAft>
              <a:buNone/>
            </a:pPr>
            <a:endParaRPr sz="1600"/>
          </a:p>
        </p:txBody>
      </p:sp>
      <p:graphicFrame>
        <p:nvGraphicFramePr>
          <p:cNvPr id="400" name="Google Shape;400;p67"/>
          <p:cNvGraphicFramePr/>
          <p:nvPr/>
        </p:nvGraphicFramePr>
        <p:xfrm>
          <a:off x="2626800" y="1474850"/>
          <a:ext cx="2548300" cy="3169680"/>
        </p:xfrm>
        <a:graphic>
          <a:graphicData uri="http://schemas.openxmlformats.org/drawingml/2006/table">
            <a:tbl>
              <a:tblPr>
                <a:noFill/>
                <a:tableStyleId>{06E5577D-3057-4B08-8FE0-8951CF20D264}</a:tableStyleId>
              </a:tblPr>
              <a:tblGrid>
                <a:gridCol w="464800">
                  <a:extLst>
                    <a:ext uri="{9D8B030D-6E8A-4147-A177-3AD203B41FA5}">
                      <a16:colId xmlns:a16="http://schemas.microsoft.com/office/drawing/2014/main" val="20000"/>
                    </a:ext>
                  </a:extLst>
                </a:gridCol>
                <a:gridCol w="2083500">
                  <a:extLst>
                    <a:ext uri="{9D8B030D-6E8A-4147-A177-3AD203B41FA5}">
                      <a16:colId xmlns:a16="http://schemas.microsoft.com/office/drawing/2014/main" val="20001"/>
                    </a:ext>
                  </a:extLst>
                </a:gridCol>
              </a:tblGrid>
              <a:tr h="356650">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Read, write, execute</a:t>
                      </a:r>
                      <a:endParaRPr/>
                    </a:p>
                  </a:txBody>
                  <a:tcPr marL="91425" marR="91425" marT="91425" marB="91425"/>
                </a:tc>
                <a:extLst>
                  <a:ext uri="{0D108BD9-81ED-4DB2-BD59-A6C34878D82A}">
                    <a16:rowId xmlns:a16="http://schemas.microsoft.com/office/drawing/2014/main" val="10000"/>
                  </a:ext>
                </a:extLst>
              </a:tr>
              <a:tr h="353200">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Read, write</a:t>
                      </a:r>
                      <a:endParaRPr/>
                    </a:p>
                  </a:txBody>
                  <a:tcPr marL="91425" marR="91425" marT="91425" marB="91425"/>
                </a:tc>
                <a:extLst>
                  <a:ext uri="{0D108BD9-81ED-4DB2-BD59-A6C34878D82A}">
                    <a16:rowId xmlns:a16="http://schemas.microsoft.com/office/drawing/2014/main" val="10001"/>
                  </a:ext>
                </a:extLst>
              </a:tr>
              <a:tr h="353200">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Read, execute</a:t>
                      </a:r>
                      <a:endParaRPr/>
                    </a:p>
                  </a:txBody>
                  <a:tcPr marL="91425" marR="91425" marT="91425" marB="91425"/>
                </a:tc>
                <a:extLst>
                  <a:ext uri="{0D108BD9-81ED-4DB2-BD59-A6C34878D82A}">
                    <a16:rowId xmlns:a16="http://schemas.microsoft.com/office/drawing/2014/main" val="10002"/>
                  </a:ext>
                </a:extLst>
              </a:tr>
              <a:tr h="3532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Read</a:t>
                      </a:r>
                      <a:endParaRPr/>
                    </a:p>
                  </a:txBody>
                  <a:tcPr marL="91425" marR="91425" marT="91425" marB="91425"/>
                </a:tc>
                <a:extLst>
                  <a:ext uri="{0D108BD9-81ED-4DB2-BD59-A6C34878D82A}">
                    <a16:rowId xmlns:a16="http://schemas.microsoft.com/office/drawing/2014/main" val="10003"/>
                  </a:ext>
                </a:extLst>
              </a:tr>
              <a:tr h="35665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Write, execute</a:t>
                      </a:r>
                      <a:endParaRPr/>
                    </a:p>
                  </a:txBody>
                  <a:tcPr marL="91425" marR="91425" marT="91425" marB="91425"/>
                </a:tc>
                <a:extLst>
                  <a:ext uri="{0D108BD9-81ED-4DB2-BD59-A6C34878D82A}">
                    <a16:rowId xmlns:a16="http://schemas.microsoft.com/office/drawing/2014/main" val="10004"/>
                  </a:ext>
                </a:extLst>
              </a:tr>
              <a:tr h="3532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Write</a:t>
                      </a:r>
                      <a:endParaRPr/>
                    </a:p>
                  </a:txBody>
                  <a:tcPr marL="91425" marR="91425" marT="91425" marB="91425"/>
                </a:tc>
                <a:extLst>
                  <a:ext uri="{0D108BD9-81ED-4DB2-BD59-A6C34878D82A}">
                    <a16:rowId xmlns:a16="http://schemas.microsoft.com/office/drawing/2014/main" val="10005"/>
                  </a:ext>
                </a:extLst>
              </a:tr>
              <a:tr h="3566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Execute</a:t>
                      </a:r>
                      <a:endParaRPr/>
                    </a:p>
                  </a:txBody>
                  <a:tcPr marL="91425" marR="91425" marT="91425" marB="91425"/>
                </a:tc>
                <a:extLst>
                  <a:ext uri="{0D108BD9-81ED-4DB2-BD59-A6C34878D82A}">
                    <a16:rowId xmlns:a16="http://schemas.microsoft.com/office/drawing/2014/main" val="10006"/>
                  </a:ext>
                </a:extLst>
              </a:tr>
              <a:tr h="35665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No permissions</a:t>
                      </a:r>
                      <a:endParaRPr/>
                    </a:p>
                  </a:txBody>
                  <a:tcPr marL="91425" marR="91425" marT="91425" marB="91425"/>
                </a:tc>
                <a:extLst>
                  <a:ext uri="{0D108BD9-81ED-4DB2-BD59-A6C34878D82A}">
                    <a16:rowId xmlns:a16="http://schemas.microsoft.com/office/drawing/2014/main" val="10007"/>
                  </a:ext>
                </a:extLst>
              </a:tr>
            </a:tbl>
          </a:graphicData>
        </a:graphic>
      </p:graphicFrame>
      <p:sp>
        <p:nvSpPr>
          <p:cNvPr id="401" name="Google Shape;401;p67"/>
          <p:cNvSpPr txBox="1"/>
          <p:nvPr/>
        </p:nvSpPr>
        <p:spPr>
          <a:xfrm>
            <a:off x="5315150" y="1474850"/>
            <a:ext cx="3582900" cy="30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These numbers are actually based off a binary mask.</a:t>
            </a:r>
            <a:endParaRPr/>
          </a:p>
          <a:p>
            <a:pPr marL="0" lvl="0" indent="0" algn="l" rtl="0">
              <a:spcBef>
                <a:spcPts val="0"/>
              </a:spcBef>
              <a:spcAft>
                <a:spcPts val="0"/>
              </a:spcAft>
              <a:buNone/>
            </a:pPr>
            <a:r>
              <a:rPr lang="en" b="1"/>
              <a:t>Example</a:t>
            </a:r>
            <a:r>
              <a:rPr lang="en"/>
              <a:t>: </a:t>
            </a:r>
            <a:r>
              <a:rPr lang="en" b="1">
                <a:solidFill>
                  <a:srgbClr val="38761D"/>
                </a:solidFill>
              </a:rPr>
              <a:t>755   </a:t>
            </a:r>
            <a:r>
              <a:rPr lang="en">
                <a:latin typeface="Consolas"/>
                <a:ea typeface="Consolas"/>
                <a:cs typeface="Consolas"/>
                <a:sym typeface="Consolas"/>
              </a:rPr>
              <a:t>-rwxr-xr-x</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endParaRPr/>
          </a:p>
        </p:txBody>
      </p:sp>
      <p:graphicFrame>
        <p:nvGraphicFramePr>
          <p:cNvPr id="402" name="Google Shape;402;p67"/>
          <p:cNvGraphicFramePr/>
          <p:nvPr/>
        </p:nvGraphicFramePr>
        <p:xfrm>
          <a:off x="5315150" y="2326350"/>
          <a:ext cx="3781675" cy="2287700"/>
        </p:xfrm>
        <a:graphic>
          <a:graphicData uri="http://schemas.openxmlformats.org/drawingml/2006/table">
            <a:tbl>
              <a:tblPr>
                <a:noFill/>
                <a:tableStyleId>{06E5577D-3057-4B08-8FE0-8951CF20D264}</a:tableStyleId>
              </a:tblPr>
              <a:tblGrid>
                <a:gridCol w="718650">
                  <a:extLst>
                    <a:ext uri="{9D8B030D-6E8A-4147-A177-3AD203B41FA5}">
                      <a16:colId xmlns:a16="http://schemas.microsoft.com/office/drawing/2014/main" val="20000"/>
                    </a:ext>
                  </a:extLst>
                </a:gridCol>
                <a:gridCol w="631475">
                  <a:extLst>
                    <a:ext uri="{9D8B030D-6E8A-4147-A177-3AD203B41FA5}">
                      <a16:colId xmlns:a16="http://schemas.microsoft.com/office/drawing/2014/main" val="20001"/>
                    </a:ext>
                  </a:extLst>
                </a:gridCol>
                <a:gridCol w="631475">
                  <a:extLst>
                    <a:ext uri="{9D8B030D-6E8A-4147-A177-3AD203B41FA5}">
                      <a16:colId xmlns:a16="http://schemas.microsoft.com/office/drawing/2014/main" val="20002"/>
                    </a:ext>
                  </a:extLst>
                </a:gridCol>
                <a:gridCol w="892775">
                  <a:extLst>
                    <a:ext uri="{9D8B030D-6E8A-4147-A177-3AD203B41FA5}">
                      <a16:colId xmlns:a16="http://schemas.microsoft.com/office/drawing/2014/main" val="20003"/>
                    </a:ext>
                  </a:extLst>
                </a:gridCol>
                <a:gridCol w="907300">
                  <a:extLst>
                    <a:ext uri="{9D8B030D-6E8A-4147-A177-3AD203B41FA5}">
                      <a16:colId xmlns:a16="http://schemas.microsoft.com/office/drawing/2014/main" val="20004"/>
                    </a:ext>
                  </a:extLst>
                </a:gridCol>
              </a:tblGrid>
              <a:tr h="570475">
                <a:tc>
                  <a:txBody>
                    <a:bodyPr/>
                    <a:lstStyle/>
                    <a:p>
                      <a:pPr marL="0" lvl="0" indent="0" algn="ctr" rtl="0">
                        <a:spcBef>
                          <a:spcPts val="0"/>
                        </a:spcBef>
                        <a:spcAft>
                          <a:spcPts val="0"/>
                        </a:spcAft>
                        <a:buNone/>
                      </a:pPr>
                      <a:endParaRPr b="1"/>
                    </a:p>
                  </a:txBody>
                  <a:tcPr marL="91425" marR="91425" marT="91425" marB="91425" anchor="ctr"/>
                </a:tc>
                <a:tc>
                  <a:txBody>
                    <a:bodyPr/>
                    <a:lstStyle/>
                    <a:p>
                      <a:pPr marL="0" lvl="0" indent="0" algn="ctr" rtl="0">
                        <a:spcBef>
                          <a:spcPts val="0"/>
                        </a:spcBef>
                        <a:spcAft>
                          <a:spcPts val="0"/>
                        </a:spcAft>
                        <a:buNone/>
                      </a:pPr>
                      <a:r>
                        <a:rPr lang="en" b="1"/>
                        <a:t>Read</a:t>
                      </a:r>
                      <a:endParaRPr b="1"/>
                    </a:p>
                  </a:txBody>
                  <a:tcPr marL="91425" marR="91425" marT="91425" marB="91425" anchor="ctr"/>
                </a:tc>
                <a:tc>
                  <a:txBody>
                    <a:bodyPr/>
                    <a:lstStyle/>
                    <a:p>
                      <a:pPr marL="0" lvl="0" indent="0" algn="ctr" rtl="0">
                        <a:spcBef>
                          <a:spcPts val="0"/>
                        </a:spcBef>
                        <a:spcAft>
                          <a:spcPts val="0"/>
                        </a:spcAft>
                        <a:buNone/>
                      </a:pPr>
                      <a:r>
                        <a:rPr lang="en" b="1"/>
                        <a:t>Write</a:t>
                      </a:r>
                      <a:endParaRPr b="1"/>
                    </a:p>
                  </a:txBody>
                  <a:tcPr marL="91425" marR="91425" marT="91425" marB="91425" anchor="ctr"/>
                </a:tc>
                <a:tc>
                  <a:txBody>
                    <a:bodyPr/>
                    <a:lstStyle/>
                    <a:p>
                      <a:pPr marL="0" lvl="0" indent="0" algn="ctr" rtl="0">
                        <a:spcBef>
                          <a:spcPts val="0"/>
                        </a:spcBef>
                        <a:spcAft>
                          <a:spcPts val="0"/>
                        </a:spcAft>
                        <a:buNone/>
                      </a:pPr>
                      <a:r>
                        <a:rPr lang="en" b="1"/>
                        <a:t>Execute</a:t>
                      </a:r>
                      <a:endParaRPr b="1"/>
                    </a:p>
                  </a:txBody>
                  <a:tcPr marL="91425" marR="91425" marT="91425" marB="91425" anchor="ctr"/>
                </a:tc>
                <a:tc>
                  <a:txBody>
                    <a:bodyPr/>
                    <a:lstStyle/>
                    <a:p>
                      <a:pPr marL="0" lvl="0" indent="0" algn="ctr" rtl="0">
                        <a:spcBef>
                          <a:spcPts val="0"/>
                        </a:spcBef>
                        <a:spcAft>
                          <a:spcPts val="0"/>
                        </a:spcAft>
                        <a:buNone/>
                      </a:pPr>
                      <a:r>
                        <a:rPr lang="en" b="1"/>
                        <a:t>Decimal</a:t>
                      </a:r>
                      <a:endParaRPr b="1"/>
                    </a:p>
                  </a:txBody>
                  <a:tcPr marL="91425" marR="91425" marT="91425" marB="91425" anchor="ctr"/>
                </a:tc>
                <a:extLst>
                  <a:ext uri="{0D108BD9-81ED-4DB2-BD59-A6C34878D82A}">
                    <a16:rowId xmlns:a16="http://schemas.microsoft.com/office/drawing/2014/main" val="10000"/>
                  </a:ext>
                </a:extLst>
              </a:tr>
              <a:tr h="576275">
                <a:tc>
                  <a:txBody>
                    <a:bodyPr/>
                    <a:lstStyle/>
                    <a:p>
                      <a:pPr marL="0" lvl="0" indent="0" algn="ctr" rtl="0">
                        <a:spcBef>
                          <a:spcPts val="0"/>
                        </a:spcBef>
                        <a:spcAft>
                          <a:spcPts val="0"/>
                        </a:spcAft>
                        <a:buClr>
                          <a:schemeClr val="dk2"/>
                        </a:buClr>
                        <a:buSzPts val="1100"/>
                        <a:buFont typeface="Arial"/>
                        <a:buNone/>
                      </a:pPr>
                      <a:r>
                        <a:rPr lang="en" b="1">
                          <a:solidFill>
                            <a:schemeClr val="dk2"/>
                          </a:solidFill>
                        </a:rPr>
                        <a:t>User</a:t>
                      </a:r>
                      <a:endParaRPr b="1"/>
                    </a:p>
                  </a:txBody>
                  <a:tcPr marL="91425" marR="91425" marT="91425" marB="91425" anchor="ctr"/>
                </a:tc>
                <a:tc>
                  <a:txBody>
                    <a:bodyPr/>
                    <a:lstStyle/>
                    <a:p>
                      <a:pPr marL="0" lvl="0" indent="0" algn="ctr" rtl="0">
                        <a:spcBef>
                          <a:spcPts val="0"/>
                        </a:spcBef>
                        <a:spcAft>
                          <a:spcPts val="0"/>
                        </a:spcAft>
                        <a:buNone/>
                      </a:pPr>
                      <a:r>
                        <a:rPr lang="en"/>
                        <a:t>1</a:t>
                      </a:r>
                      <a:endParaRPr/>
                    </a:p>
                  </a:txBody>
                  <a:tcPr marL="91425" marR="91425" marT="91425" marB="91425" anchor="ctr"/>
                </a:tc>
                <a:tc>
                  <a:txBody>
                    <a:bodyPr/>
                    <a:lstStyle/>
                    <a:p>
                      <a:pPr marL="0" lvl="0" indent="0" algn="ctr" rtl="0">
                        <a:spcBef>
                          <a:spcPts val="0"/>
                        </a:spcBef>
                        <a:spcAft>
                          <a:spcPts val="0"/>
                        </a:spcAft>
                        <a:buNone/>
                      </a:pPr>
                      <a:r>
                        <a:rPr lang="en"/>
                        <a:t>1</a:t>
                      </a:r>
                      <a:endParaRPr/>
                    </a:p>
                  </a:txBody>
                  <a:tcPr marL="91425" marR="91425" marT="91425" marB="91425" anchor="ctr"/>
                </a:tc>
                <a:tc>
                  <a:txBody>
                    <a:bodyPr/>
                    <a:lstStyle/>
                    <a:p>
                      <a:pPr marL="0" lvl="0" indent="0" algn="ctr" rtl="0">
                        <a:spcBef>
                          <a:spcPts val="0"/>
                        </a:spcBef>
                        <a:spcAft>
                          <a:spcPts val="0"/>
                        </a:spcAft>
                        <a:buNone/>
                      </a:pPr>
                      <a:r>
                        <a:rPr lang="en"/>
                        <a:t>1</a:t>
                      </a:r>
                      <a:endParaRPr/>
                    </a:p>
                  </a:txBody>
                  <a:tcPr marL="91425" marR="91425" marT="91425" marB="91425" anchor="ctr"/>
                </a:tc>
                <a:tc>
                  <a:txBody>
                    <a:bodyPr/>
                    <a:lstStyle/>
                    <a:p>
                      <a:pPr marL="0" lvl="0" indent="0" algn="ctr" rtl="0">
                        <a:spcBef>
                          <a:spcPts val="0"/>
                        </a:spcBef>
                        <a:spcAft>
                          <a:spcPts val="0"/>
                        </a:spcAft>
                        <a:buNone/>
                      </a:pPr>
                      <a:r>
                        <a:rPr lang="en" b="1">
                          <a:solidFill>
                            <a:srgbClr val="38761D"/>
                          </a:solidFill>
                        </a:rPr>
                        <a:t>7</a:t>
                      </a:r>
                      <a:endParaRPr b="1">
                        <a:solidFill>
                          <a:srgbClr val="38761D"/>
                        </a:solidFill>
                      </a:endParaRPr>
                    </a:p>
                  </a:txBody>
                  <a:tcPr marL="91425" marR="91425" marT="91425" marB="91425" anchor="ctr"/>
                </a:tc>
                <a:extLst>
                  <a:ext uri="{0D108BD9-81ED-4DB2-BD59-A6C34878D82A}">
                    <a16:rowId xmlns:a16="http://schemas.microsoft.com/office/drawing/2014/main" val="10001"/>
                  </a:ext>
                </a:extLst>
              </a:tr>
              <a:tr h="570475">
                <a:tc>
                  <a:txBody>
                    <a:bodyPr/>
                    <a:lstStyle/>
                    <a:p>
                      <a:pPr marL="0" lvl="0" indent="0" algn="ctr" rtl="0">
                        <a:spcBef>
                          <a:spcPts val="0"/>
                        </a:spcBef>
                        <a:spcAft>
                          <a:spcPts val="0"/>
                        </a:spcAft>
                        <a:buClr>
                          <a:schemeClr val="dk2"/>
                        </a:buClr>
                        <a:buSzPts val="1100"/>
                        <a:buFont typeface="Arial"/>
                        <a:buNone/>
                      </a:pPr>
                      <a:r>
                        <a:rPr lang="en" b="1">
                          <a:solidFill>
                            <a:schemeClr val="dk2"/>
                          </a:solidFill>
                        </a:rPr>
                        <a:t>Group</a:t>
                      </a:r>
                      <a:endParaRPr b="1"/>
                    </a:p>
                  </a:txBody>
                  <a:tcPr marL="91425" marR="91425" marT="91425" marB="91425" anchor="ctr"/>
                </a:tc>
                <a:tc>
                  <a:txBody>
                    <a:bodyPr/>
                    <a:lstStyle/>
                    <a:p>
                      <a:pPr marL="0" lvl="0" indent="0" algn="ctr" rtl="0">
                        <a:spcBef>
                          <a:spcPts val="0"/>
                        </a:spcBef>
                        <a:spcAft>
                          <a:spcPts val="0"/>
                        </a:spcAft>
                        <a:buNone/>
                      </a:pPr>
                      <a:r>
                        <a:rPr lang="en"/>
                        <a:t>1</a:t>
                      </a:r>
                      <a:endParaRPr/>
                    </a:p>
                  </a:txBody>
                  <a:tcPr marL="91425" marR="91425" marT="91425" marB="91425" anchor="ctr"/>
                </a:tc>
                <a:tc>
                  <a:txBody>
                    <a:bodyPr/>
                    <a:lstStyle/>
                    <a:p>
                      <a:pPr marL="0" lvl="0" indent="0" algn="ctr" rtl="0">
                        <a:spcBef>
                          <a:spcPts val="0"/>
                        </a:spcBef>
                        <a:spcAft>
                          <a:spcPts val="0"/>
                        </a:spcAft>
                        <a:buNone/>
                      </a:pPr>
                      <a:r>
                        <a:rPr lang="en"/>
                        <a:t>0</a:t>
                      </a:r>
                      <a:endParaRPr/>
                    </a:p>
                  </a:txBody>
                  <a:tcPr marL="91425" marR="91425" marT="91425" marB="91425" anchor="ctr"/>
                </a:tc>
                <a:tc>
                  <a:txBody>
                    <a:bodyPr/>
                    <a:lstStyle/>
                    <a:p>
                      <a:pPr marL="0" lvl="0" indent="0" algn="ctr" rtl="0">
                        <a:spcBef>
                          <a:spcPts val="0"/>
                        </a:spcBef>
                        <a:spcAft>
                          <a:spcPts val="0"/>
                        </a:spcAft>
                        <a:buNone/>
                      </a:pPr>
                      <a:r>
                        <a:rPr lang="en"/>
                        <a:t>1</a:t>
                      </a:r>
                      <a:endParaRPr/>
                    </a:p>
                  </a:txBody>
                  <a:tcPr marL="91425" marR="91425" marT="91425" marB="91425" anchor="ctr"/>
                </a:tc>
                <a:tc>
                  <a:txBody>
                    <a:bodyPr/>
                    <a:lstStyle/>
                    <a:p>
                      <a:pPr marL="0" lvl="0" indent="0" algn="ctr" rtl="0">
                        <a:spcBef>
                          <a:spcPts val="0"/>
                        </a:spcBef>
                        <a:spcAft>
                          <a:spcPts val="0"/>
                        </a:spcAft>
                        <a:buNone/>
                      </a:pPr>
                      <a:r>
                        <a:rPr lang="en" b="1">
                          <a:solidFill>
                            <a:srgbClr val="38761D"/>
                          </a:solidFill>
                        </a:rPr>
                        <a:t>5</a:t>
                      </a:r>
                      <a:endParaRPr b="1">
                        <a:solidFill>
                          <a:srgbClr val="38761D"/>
                        </a:solidFill>
                      </a:endParaRPr>
                    </a:p>
                  </a:txBody>
                  <a:tcPr marL="91425" marR="91425" marT="91425" marB="91425" anchor="ctr"/>
                </a:tc>
                <a:extLst>
                  <a:ext uri="{0D108BD9-81ED-4DB2-BD59-A6C34878D82A}">
                    <a16:rowId xmlns:a16="http://schemas.microsoft.com/office/drawing/2014/main" val="10002"/>
                  </a:ext>
                </a:extLst>
              </a:tr>
              <a:tr h="570475">
                <a:tc>
                  <a:txBody>
                    <a:bodyPr/>
                    <a:lstStyle/>
                    <a:p>
                      <a:pPr marL="0" lvl="0" indent="0" algn="ctr" rtl="0">
                        <a:spcBef>
                          <a:spcPts val="0"/>
                        </a:spcBef>
                        <a:spcAft>
                          <a:spcPts val="0"/>
                        </a:spcAft>
                        <a:buClr>
                          <a:schemeClr val="dk2"/>
                        </a:buClr>
                        <a:buSzPts val="1100"/>
                        <a:buFont typeface="Arial"/>
                        <a:buNone/>
                      </a:pPr>
                      <a:r>
                        <a:rPr lang="en" b="1">
                          <a:solidFill>
                            <a:schemeClr val="dk2"/>
                          </a:solidFill>
                        </a:rPr>
                        <a:t>Other</a:t>
                      </a:r>
                      <a:endParaRPr b="1"/>
                    </a:p>
                  </a:txBody>
                  <a:tcPr marL="91425" marR="91425" marT="91425" marB="91425" anchor="ctr"/>
                </a:tc>
                <a:tc>
                  <a:txBody>
                    <a:bodyPr/>
                    <a:lstStyle/>
                    <a:p>
                      <a:pPr marL="0" lvl="0" indent="0" algn="ctr" rtl="0">
                        <a:spcBef>
                          <a:spcPts val="0"/>
                        </a:spcBef>
                        <a:spcAft>
                          <a:spcPts val="0"/>
                        </a:spcAft>
                        <a:buNone/>
                      </a:pPr>
                      <a:r>
                        <a:rPr lang="en"/>
                        <a:t>1</a:t>
                      </a:r>
                      <a:endParaRPr/>
                    </a:p>
                  </a:txBody>
                  <a:tcPr marL="91425" marR="91425" marT="91425" marB="91425" anchor="ctr"/>
                </a:tc>
                <a:tc>
                  <a:txBody>
                    <a:bodyPr/>
                    <a:lstStyle/>
                    <a:p>
                      <a:pPr marL="0" lvl="0" indent="0" algn="ctr" rtl="0">
                        <a:spcBef>
                          <a:spcPts val="0"/>
                        </a:spcBef>
                        <a:spcAft>
                          <a:spcPts val="0"/>
                        </a:spcAft>
                        <a:buNone/>
                      </a:pPr>
                      <a:r>
                        <a:rPr lang="en"/>
                        <a:t>0</a:t>
                      </a:r>
                      <a:endParaRPr/>
                    </a:p>
                  </a:txBody>
                  <a:tcPr marL="91425" marR="91425" marT="91425" marB="91425" anchor="ctr"/>
                </a:tc>
                <a:tc>
                  <a:txBody>
                    <a:bodyPr/>
                    <a:lstStyle/>
                    <a:p>
                      <a:pPr marL="0" lvl="0" indent="0" algn="ctr" rtl="0">
                        <a:spcBef>
                          <a:spcPts val="0"/>
                        </a:spcBef>
                        <a:spcAft>
                          <a:spcPts val="0"/>
                        </a:spcAft>
                        <a:buNone/>
                      </a:pPr>
                      <a:r>
                        <a:rPr lang="en"/>
                        <a:t>1</a:t>
                      </a:r>
                      <a:endParaRPr/>
                    </a:p>
                  </a:txBody>
                  <a:tcPr marL="91425" marR="91425" marT="91425" marB="91425" anchor="ctr"/>
                </a:tc>
                <a:tc>
                  <a:txBody>
                    <a:bodyPr/>
                    <a:lstStyle/>
                    <a:p>
                      <a:pPr marL="0" lvl="0" indent="0" algn="ctr" rtl="0">
                        <a:spcBef>
                          <a:spcPts val="0"/>
                        </a:spcBef>
                        <a:spcAft>
                          <a:spcPts val="0"/>
                        </a:spcAft>
                        <a:buNone/>
                      </a:pPr>
                      <a:r>
                        <a:rPr lang="en" b="1">
                          <a:solidFill>
                            <a:srgbClr val="38761D"/>
                          </a:solidFill>
                        </a:rPr>
                        <a:t>5</a:t>
                      </a:r>
                      <a:endParaRPr b="1">
                        <a:solidFill>
                          <a:srgbClr val="38761D"/>
                        </a:solidFill>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Binary</a:t>
            </a:r>
            <a:endParaRPr/>
          </a:p>
        </p:txBody>
      </p:sp>
      <p:sp>
        <p:nvSpPr>
          <p:cNvPr id="408" name="Google Shape;408;p6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It’s the Matrix! Just kidding, it’s all zeroes and ones.</a:t>
            </a:r>
            <a:endParaRPr sz="1400"/>
          </a:p>
          <a:p>
            <a:pPr marL="0" lvl="0" indent="0" algn="l" rtl="0">
              <a:spcBef>
                <a:spcPts val="1600"/>
              </a:spcBef>
              <a:spcAft>
                <a:spcPts val="0"/>
              </a:spcAft>
              <a:buNone/>
            </a:pPr>
            <a:r>
              <a:rPr lang="en" sz="1400"/>
              <a:t>Read from right to left, add together:</a:t>
            </a:r>
            <a:endParaRPr sz="1400"/>
          </a:p>
          <a:p>
            <a:pPr marL="0" lvl="0" indent="0" algn="l" rtl="0">
              <a:spcBef>
                <a:spcPts val="1600"/>
              </a:spcBef>
              <a:spcAft>
                <a:spcPts val="1600"/>
              </a:spcAft>
              <a:buNone/>
            </a:pPr>
            <a:endParaRPr/>
          </a:p>
        </p:txBody>
      </p:sp>
      <p:graphicFrame>
        <p:nvGraphicFramePr>
          <p:cNvPr id="409" name="Google Shape;409;p68"/>
          <p:cNvGraphicFramePr/>
          <p:nvPr/>
        </p:nvGraphicFramePr>
        <p:xfrm>
          <a:off x="2546225" y="2690000"/>
          <a:ext cx="6049350" cy="1859150"/>
        </p:xfrm>
        <a:graphic>
          <a:graphicData uri="http://schemas.openxmlformats.org/drawingml/2006/table">
            <a:tbl>
              <a:tblPr>
                <a:noFill/>
                <a:tableStyleId>{06E5577D-3057-4B08-8FE0-8951CF20D264}</a:tableStyleId>
              </a:tblPr>
              <a:tblGrid>
                <a:gridCol w="1008225">
                  <a:extLst>
                    <a:ext uri="{9D8B030D-6E8A-4147-A177-3AD203B41FA5}">
                      <a16:colId xmlns:a16="http://schemas.microsoft.com/office/drawing/2014/main" val="20000"/>
                    </a:ext>
                  </a:extLst>
                </a:gridCol>
                <a:gridCol w="1008225">
                  <a:extLst>
                    <a:ext uri="{9D8B030D-6E8A-4147-A177-3AD203B41FA5}">
                      <a16:colId xmlns:a16="http://schemas.microsoft.com/office/drawing/2014/main" val="20001"/>
                    </a:ext>
                  </a:extLst>
                </a:gridCol>
                <a:gridCol w="1008225">
                  <a:extLst>
                    <a:ext uri="{9D8B030D-6E8A-4147-A177-3AD203B41FA5}">
                      <a16:colId xmlns:a16="http://schemas.microsoft.com/office/drawing/2014/main" val="20002"/>
                    </a:ext>
                  </a:extLst>
                </a:gridCol>
                <a:gridCol w="1008225">
                  <a:extLst>
                    <a:ext uri="{9D8B030D-6E8A-4147-A177-3AD203B41FA5}">
                      <a16:colId xmlns:a16="http://schemas.microsoft.com/office/drawing/2014/main" val="20003"/>
                    </a:ext>
                  </a:extLst>
                </a:gridCol>
                <a:gridCol w="1008225">
                  <a:extLst>
                    <a:ext uri="{9D8B030D-6E8A-4147-A177-3AD203B41FA5}">
                      <a16:colId xmlns:a16="http://schemas.microsoft.com/office/drawing/2014/main" val="20004"/>
                    </a:ext>
                  </a:extLst>
                </a:gridCol>
                <a:gridCol w="1008225">
                  <a:extLst>
                    <a:ext uri="{9D8B030D-6E8A-4147-A177-3AD203B41FA5}">
                      <a16:colId xmlns:a16="http://schemas.microsoft.com/office/drawing/2014/main" val="20005"/>
                    </a:ext>
                  </a:extLst>
                </a:gridCol>
              </a:tblGrid>
              <a:tr h="0">
                <a:tc>
                  <a:txBody>
                    <a:bodyPr/>
                    <a:lstStyle/>
                    <a:p>
                      <a:pPr marL="0" lvl="0" indent="0" algn="l" rtl="0">
                        <a:spcBef>
                          <a:spcPts val="0"/>
                        </a:spcBef>
                        <a:spcAft>
                          <a:spcPts val="0"/>
                        </a:spcAft>
                        <a:buNone/>
                      </a:pPr>
                      <a:r>
                        <a:rPr lang="en" sz="1200" b="1"/>
                        <a:t>Decimal</a:t>
                      </a:r>
                      <a:endParaRPr sz="1200" b="1"/>
                    </a:p>
                  </a:txBody>
                  <a:tcPr marL="91425" marR="91425" marT="91425" marB="91425"/>
                </a:tc>
                <a:tc>
                  <a:txBody>
                    <a:bodyPr/>
                    <a:lstStyle/>
                    <a:p>
                      <a:pPr marL="0" lvl="0" indent="0" algn="l" rtl="0">
                        <a:spcBef>
                          <a:spcPts val="0"/>
                        </a:spcBef>
                        <a:spcAft>
                          <a:spcPts val="0"/>
                        </a:spcAft>
                        <a:buNone/>
                      </a:pPr>
                      <a:r>
                        <a:rPr lang="en" sz="1200"/>
                        <a:t>Ten Thousands</a:t>
                      </a:r>
                      <a:endParaRPr sz="1200"/>
                    </a:p>
                  </a:txBody>
                  <a:tcPr marL="91425" marR="91425" marT="91425" marB="91425"/>
                </a:tc>
                <a:tc>
                  <a:txBody>
                    <a:bodyPr/>
                    <a:lstStyle/>
                    <a:p>
                      <a:pPr marL="0" lvl="0" indent="0" algn="l" rtl="0">
                        <a:spcBef>
                          <a:spcPts val="0"/>
                        </a:spcBef>
                        <a:spcAft>
                          <a:spcPts val="0"/>
                        </a:spcAft>
                        <a:buNone/>
                      </a:pPr>
                      <a:r>
                        <a:rPr lang="en" sz="1200"/>
                        <a:t>Thousands</a:t>
                      </a:r>
                      <a:endParaRPr sz="1200"/>
                    </a:p>
                  </a:txBody>
                  <a:tcPr marL="91425" marR="91425" marT="91425" marB="91425"/>
                </a:tc>
                <a:tc>
                  <a:txBody>
                    <a:bodyPr/>
                    <a:lstStyle/>
                    <a:p>
                      <a:pPr marL="0" lvl="0" indent="0" algn="l" rtl="0">
                        <a:spcBef>
                          <a:spcPts val="0"/>
                        </a:spcBef>
                        <a:spcAft>
                          <a:spcPts val="0"/>
                        </a:spcAft>
                        <a:buNone/>
                      </a:pPr>
                      <a:r>
                        <a:rPr lang="en" sz="1200"/>
                        <a:t>Hundreds</a:t>
                      </a:r>
                      <a:endParaRPr sz="1200"/>
                    </a:p>
                  </a:txBody>
                  <a:tcPr marL="91425" marR="91425" marT="91425" marB="91425"/>
                </a:tc>
                <a:tc>
                  <a:txBody>
                    <a:bodyPr/>
                    <a:lstStyle/>
                    <a:p>
                      <a:pPr marL="0" lvl="0" indent="0" algn="l" rtl="0">
                        <a:spcBef>
                          <a:spcPts val="0"/>
                        </a:spcBef>
                        <a:spcAft>
                          <a:spcPts val="0"/>
                        </a:spcAft>
                        <a:buNone/>
                      </a:pPr>
                      <a:r>
                        <a:rPr lang="en" sz="1200"/>
                        <a:t>Tens</a:t>
                      </a:r>
                      <a:endParaRPr sz="1200"/>
                    </a:p>
                  </a:txBody>
                  <a:tcPr marL="91425" marR="91425" marT="91425" marB="91425"/>
                </a:tc>
                <a:tc>
                  <a:txBody>
                    <a:bodyPr/>
                    <a:lstStyle/>
                    <a:p>
                      <a:pPr marL="0" lvl="0" indent="0" algn="l" rtl="0">
                        <a:spcBef>
                          <a:spcPts val="0"/>
                        </a:spcBef>
                        <a:spcAft>
                          <a:spcPts val="0"/>
                        </a:spcAft>
                        <a:buNone/>
                      </a:pPr>
                      <a:r>
                        <a:rPr lang="en" sz="1200"/>
                        <a:t>Ones</a:t>
                      </a:r>
                      <a:endParaRPr sz="12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200" b="1"/>
                        <a:t>Binary</a:t>
                      </a:r>
                      <a:endParaRPr sz="1200" b="1"/>
                    </a:p>
                  </a:txBody>
                  <a:tcPr marL="91425" marR="91425" marT="91425" marB="91425"/>
                </a:tc>
                <a:tc>
                  <a:txBody>
                    <a:bodyPr/>
                    <a:lstStyle/>
                    <a:p>
                      <a:pPr marL="0" lvl="0" indent="0" algn="l" rtl="0">
                        <a:spcBef>
                          <a:spcPts val="0"/>
                        </a:spcBef>
                        <a:spcAft>
                          <a:spcPts val="0"/>
                        </a:spcAft>
                        <a:buNone/>
                      </a:pPr>
                      <a:r>
                        <a:rPr lang="en" sz="1200"/>
                        <a:t>Sixteens</a:t>
                      </a:r>
                      <a:endParaRPr sz="1200"/>
                    </a:p>
                  </a:txBody>
                  <a:tcPr marL="91425" marR="91425" marT="91425" marB="91425"/>
                </a:tc>
                <a:tc>
                  <a:txBody>
                    <a:bodyPr/>
                    <a:lstStyle/>
                    <a:p>
                      <a:pPr marL="0" lvl="0" indent="0" algn="l" rtl="0">
                        <a:spcBef>
                          <a:spcPts val="0"/>
                        </a:spcBef>
                        <a:spcAft>
                          <a:spcPts val="0"/>
                        </a:spcAft>
                        <a:buNone/>
                      </a:pPr>
                      <a:r>
                        <a:rPr lang="en" sz="1200"/>
                        <a:t>Eights</a:t>
                      </a:r>
                      <a:endParaRPr sz="1200"/>
                    </a:p>
                  </a:txBody>
                  <a:tcPr marL="91425" marR="91425" marT="91425" marB="91425"/>
                </a:tc>
                <a:tc>
                  <a:txBody>
                    <a:bodyPr/>
                    <a:lstStyle/>
                    <a:p>
                      <a:pPr marL="0" lvl="0" indent="0" algn="l" rtl="0">
                        <a:spcBef>
                          <a:spcPts val="0"/>
                        </a:spcBef>
                        <a:spcAft>
                          <a:spcPts val="0"/>
                        </a:spcAft>
                        <a:buNone/>
                      </a:pPr>
                      <a:r>
                        <a:rPr lang="en" sz="1200"/>
                        <a:t>Fours</a:t>
                      </a:r>
                      <a:endParaRPr sz="1200"/>
                    </a:p>
                  </a:txBody>
                  <a:tcPr marL="91425" marR="91425" marT="91425" marB="91425"/>
                </a:tc>
                <a:tc>
                  <a:txBody>
                    <a:bodyPr/>
                    <a:lstStyle/>
                    <a:p>
                      <a:pPr marL="0" lvl="0" indent="0" algn="l" rtl="0">
                        <a:spcBef>
                          <a:spcPts val="0"/>
                        </a:spcBef>
                        <a:spcAft>
                          <a:spcPts val="0"/>
                        </a:spcAft>
                        <a:buNone/>
                      </a:pPr>
                      <a:r>
                        <a:rPr lang="en" sz="1200"/>
                        <a:t>Twos</a:t>
                      </a:r>
                      <a:endParaRPr sz="1200"/>
                    </a:p>
                  </a:txBody>
                  <a:tcPr marL="91425" marR="91425" marT="91425" marB="91425"/>
                </a:tc>
                <a:tc>
                  <a:txBody>
                    <a:bodyPr/>
                    <a:lstStyle/>
                    <a:p>
                      <a:pPr marL="0" lvl="0" indent="0" algn="l" rtl="0">
                        <a:spcBef>
                          <a:spcPts val="0"/>
                        </a:spcBef>
                        <a:spcAft>
                          <a:spcPts val="0"/>
                        </a:spcAft>
                        <a:buNone/>
                      </a:pPr>
                      <a:r>
                        <a:rPr lang="en" sz="1200"/>
                        <a:t>Ones</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200"/>
                        <a:t>Dec. 1011</a:t>
                      </a:r>
                      <a:endParaRPr sz="1200"/>
                    </a:p>
                  </a:txBody>
                  <a:tcPr marL="91425" marR="91425" marT="91425" marB="91425"/>
                </a:tc>
                <a:tc>
                  <a:txBody>
                    <a:bodyPr/>
                    <a:lstStyle/>
                    <a:p>
                      <a:pPr marL="0" lvl="0" indent="0" algn="l" rtl="0">
                        <a:spcBef>
                          <a:spcPts val="0"/>
                        </a:spcBef>
                        <a:spcAft>
                          <a:spcPts val="0"/>
                        </a:spcAft>
                        <a:buNone/>
                      </a:pPr>
                      <a:r>
                        <a:rPr lang="en" sz="1200"/>
                        <a:t>0</a:t>
                      </a:r>
                      <a:endParaRPr sz="1200"/>
                    </a:p>
                  </a:txBody>
                  <a:tcPr marL="91425" marR="91425" marT="91425" marB="91425"/>
                </a:tc>
                <a:tc>
                  <a:txBody>
                    <a:bodyPr/>
                    <a:lstStyle/>
                    <a:p>
                      <a:pPr marL="0" lvl="0" indent="0" algn="l" rtl="0">
                        <a:spcBef>
                          <a:spcPts val="0"/>
                        </a:spcBef>
                        <a:spcAft>
                          <a:spcPts val="0"/>
                        </a:spcAft>
                        <a:buNone/>
                      </a:pPr>
                      <a:r>
                        <a:rPr lang="en" sz="1200"/>
                        <a:t>1</a:t>
                      </a:r>
                      <a:endParaRPr sz="1200"/>
                    </a:p>
                  </a:txBody>
                  <a:tcPr marL="91425" marR="91425" marT="91425" marB="91425"/>
                </a:tc>
                <a:tc>
                  <a:txBody>
                    <a:bodyPr/>
                    <a:lstStyle/>
                    <a:p>
                      <a:pPr marL="0" lvl="0" indent="0" algn="l" rtl="0">
                        <a:spcBef>
                          <a:spcPts val="0"/>
                        </a:spcBef>
                        <a:spcAft>
                          <a:spcPts val="0"/>
                        </a:spcAft>
                        <a:buNone/>
                      </a:pPr>
                      <a:r>
                        <a:rPr lang="en" sz="1200"/>
                        <a:t>0</a:t>
                      </a:r>
                      <a:endParaRPr sz="1200"/>
                    </a:p>
                  </a:txBody>
                  <a:tcPr marL="91425" marR="91425" marT="91425" marB="91425"/>
                </a:tc>
                <a:tc>
                  <a:txBody>
                    <a:bodyPr/>
                    <a:lstStyle/>
                    <a:p>
                      <a:pPr marL="0" lvl="0" indent="0" algn="l" rtl="0">
                        <a:spcBef>
                          <a:spcPts val="0"/>
                        </a:spcBef>
                        <a:spcAft>
                          <a:spcPts val="0"/>
                        </a:spcAft>
                        <a:buNone/>
                      </a:pPr>
                      <a:r>
                        <a:rPr lang="en" sz="1200"/>
                        <a:t>1</a:t>
                      </a:r>
                      <a:endParaRPr sz="1200"/>
                    </a:p>
                  </a:txBody>
                  <a:tcPr marL="91425" marR="91425" marT="91425" marB="91425"/>
                </a:tc>
                <a:tc>
                  <a:txBody>
                    <a:bodyPr/>
                    <a:lstStyle/>
                    <a:p>
                      <a:pPr marL="0" lvl="0" indent="0" algn="l"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sz="1200"/>
                        <a:t>Binary 1011 (Dec. 11)</a:t>
                      </a:r>
                      <a:endParaRPr sz="1200"/>
                    </a:p>
                  </a:txBody>
                  <a:tcPr marL="91425" marR="91425" marT="91425" marB="91425"/>
                </a:tc>
                <a:tc>
                  <a:txBody>
                    <a:bodyPr/>
                    <a:lstStyle/>
                    <a:p>
                      <a:pPr marL="0" lvl="0" indent="0" algn="l" rtl="0">
                        <a:spcBef>
                          <a:spcPts val="0"/>
                        </a:spcBef>
                        <a:spcAft>
                          <a:spcPts val="0"/>
                        </a:spcAft>
                        <a:buNone/>
                      </a:pPr>
                      <a:r>
                        <a:rPr lang="en" sz="1200"/>
                        <a:t>0</a:t>
                      </a:r>
                      <a:endParaRPr sz="1200"/>
                    </a:p>
                  </a:txBody>
                  <a:tcPr marL="91425" marR="91425" marT="91425" marB="91425"/>
                </a:tc>
                <a:tc>
                  <a:txBody>
                    <a:bodyPr/>
                    <a:lstStyle/>
                    <a:p>
                      <a:pPr marL="0" lvl="0" indent="0" algn="l" rtl="0">
                        <a:spcBef>
                          <a:spcPts val="0"/>
                        </a:spcBef>
                        <a:spcAft>
                          <a:spcPts val="0"/>
                        </a:spcAft>
                        <a:buNone/>
                      </a:pPr>
                      <a:r>
                        <a:rPr lang="en" sz="1200"/>
                        <a:t>1</a:t>
                      </a:r>
                      <a:endParaRPr sz="1200"/>
                    </a:p>
                  </a:txBody>
                  <a:tcPr marL="91425" marR="91425" marT="91425" marB="91425"/>
                </a:tc>
                <a:tc>
                  <a:txBody>
                    <a:bodyPr/>
                    <a:lstStyle/>
                    <a:p>
                      <a:pPr marL="0" lvl="0" indent="0" algn="l" rtl="0">
                        <a:spcBef>
                          <a:spcPts val="0"/>
                        </a:spcBef>
                        <a:spcAft>
                          <a:spcPts val="0"/>
                        </a:spcAft>
                        <a:buNone/>
                      </a:pPr>
                      <a:r>
                        <a:rPr lang="en" sz="1200"/>
                        <a:t>0</a:t>
                      </a:r>
                      <a:endParaRPr sz="1200"/>
                    </a:p>
                  </a:txBody>
                  <a:tcPr marL="91425" marR="91425" marT="91425" marB="91425"/>
                </a:tc>
                <a:tc>
                  <a:txBody>
                    <a:bodyPr/>
                    <a:lstStyle/>
                    <a:p>
                      <a:pPr marL="0" lvl="0" indent="0" algn="l" rtl="0">
                        <a:spcBef>
                          <a:spcPts val="0"/>
                        </a:spcBef>
                        <a:spcAft>
                          <a:spcPts val="0"/>
                        </a:spcAft>
                        <a:buNone/>
                      </a:pPr>
                      <a:r>
                        <a:rPr lang="en" sz="1200"/>
                        <a:t>1</a:t>
                      </a:r>
                      <a:endParaRPr sz="1200"/>
                    </a:p>
                  </a:txBody>
                  <a:tcPr marL="91425" marR="91425" marT="91425" marB="91425"/>
                </a:tc>
                <a:tc>
                  <a:txBody>
                    <a:bodyPr/>
                    <a:lstStyle/>
                    <a:p>
                      <a:pPr marL="0" lvl="0" indent="0" algn="l" rtl="0">
                        <a:spcBef>
                          <a:spcPts val="0"/>
                        </a:spcBef>
                        <a:spcAft>
                          <a:spcPts val="0"/>
                        </a:spcAft>
                        <a:buNone/>
                      </a:pPr>
                      <a:r>
                        <a:rPr lang="en" sz="1200"/>
                        <a:t>1</a:t>
                      </a:r>
                      <a:endParaRPr sz="12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Ownership &amp; Permissions for your Site</a:t>
            </a:r>
            <a:endParaRPr/>
          </a:p>
        </p:txBody>
      </p:sp>
      <p:sp>
        <p:nvSpPr>
          <p:cNvPr id="415" name="Google Shape;415;p6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2"/>
              </a:buClr>
              <a:buSzPts val="1100"/>
              <a:buFont typeface="Arial"/>
              <a:buNone/>
            </a:pPr>
            <a:r>
              <a:rPr lang="en" sz="1600"/>
              <a:t>Ensure correct ownership + permissions on Wordpress files</a:t>
            </a:r>
            <a:endParaRPr sz="1600"/>
          </a:p>
          <a:p>
            <a:pPr marL="0" lvl="0" indent="0" algn="l" rtl="0">
              <a:spcBef>
                <a:spcPts val="600"/>
              </a:spcBef>
              <a:spcAft>
                <a:spcPts val="0"/>
              </a:spcAft>
              <a:buClr>
                <a:schemeClr val="dk2"/>
              </a:buClr>
              <a:buSzPts val="1100"/>
              <a:buFont typeface="Arial"/>
              <a:buNone/>
            </a:pPr>
            <a:r>
              <a:rPr lang="en" sz="1200">
                <a:latin typeface="Consolas"/>
                <a:ea typeface="Consolas"/>
                <a:cs typeface="Consolas"/>
                <a:sym typeface="Consolas"/>
              </a:rPr>
              <a:t>cd</a:t>
            </a:r>
            <a:r>
              <a:rPr lang="en" sz="1200" b="1">
                <a:latin typeface="Consolas"/>
                <a:ea typeface="Consolas"/>
                <a:cs typeface="Consolas"/>
                <a:sym typeface="Consolas"/>
              </a:rPr>
              <a:t> </a:t>
            </a:r>
            <a:r>
              <a:rPr lang="en" sz="1200">
                <a:latin typeface="Consolas"/>
                <a:ea typeface="Consolas"/>
                <a:cs typeface="Consolas"/>
                <a:sym typeface="Consolas"/>
              </a:rPr>
              <a:t>/home/</a:t>
            </a:r>
            <a:r>
              <a:rPr lang="en" sz="1200" b="1">
                <a:latin typeface="Consolas"/>
                <a:ea typeface="Consolas"/>
                <a:cs typeface="Consolas"/>
                <a:sym typeface="Consolas"/>
              </a:rPr>
              <a:t>yourusername</a:t>
            </a:r>
            <a:r>
              <a:rPr lang="en" sz="1200">
                <a:latin typeface="Consolas"/>
                <a:ea typeface="Consolas"/>
                <a:cs typeface="Consolas"/>
                <a:sym typeface="Consolas"/>
              </a:rPr>
              <a:t>/public_html</a:t>
            </a: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r>
              <a:rPr lang="en" sz="1200">
                <a:latin typeface="Consolas"/>
                <a:ea typeface="Consolas"/>
                <a:cs typeface="Consolas"/>
                <a:sym typeface="Consolas"/>
              </a:rPr>
              <a:t>chown -R </a:t>
            </a:r>
            <a:r>
              <a:rPr lang="en" sz="1200" b="1">
                <a:latin typeface="Consolas"/>
                <a:ea typeface="Consolas"/>
                <a:cs typeface="Consolas"/>
                <a:sym typeface="Consolas"/>
              </a:rPr>
              <a:t>yourusername</a:t>
            </a:r>
            <a:r>
              <a:rPr lang="en" sz="1200">
                <a:latin typeface="Consolas"/>
                <a:ea typeface="Consolas"/>
                <a:cs typeface="Consolas"/>
                <a:sym typeface="Consolas"/>
              </a:rPr>
              <a:t>:www-data .</a:t>
            </a: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r>
              <a:rPr lang="en" sz="1200">
                <a:latin typeface="Consolas"/>
                <a:ea typeface="Consolas"/>
                <a:cs typeface="Consolas"/>
                <a:sym typeface="Consolas"/>
              </a:rPr>
              <a:t>find . -type d -exec chmod 755 {} \;</a:t>
            </a: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r>
              <a:rPr lang="en" sz="1200">
                <a:latin typeface="Consolas"/>
                <a:ea typeface="Consolas"/>
                <a:cs typeface="Consolas"/>
                <a:sym typeface="Consolas"/>
              </a:rPr>
              <a:t>find . -type f -exec chmod 644 {} \;</a:t>
            </a: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r>
              <a:rPr lang="en" sz="1200">
                <a:latin typeface="Consolas"/>
                <a:ea typeface="Consolas"/>
                <a:cs typeface="Consolas"/>
                <a:sym typeface="Consolas"/>
              </a:rPr>
              <a:t># secure the wp-config.php file so other users can’t read DB credentials</a:t>
            </a: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r>
              <a:rPr lang="en" sz="1200">
                <a:latin typeface="Consolas"/>
                <a:ea typeface="Consolas"/>
                <a:cs typeface="Consolas"/>
                <a:sym typeface="Consolas"/>
              </a:rPr>
              <a:t>chmod 640 wp-config.php</a:t>
            </a:r>
            <a:endParaRPr sz="1200">
              <a:latin typeface="Consolas"/>
              <a:ea typeface="Consolas"/>
              <a:cs typeface="Consolas"/>
              <a:sym typeface="Consolas"/>
            </a:endParaRPr>
          </a:p>
          <a:p>
            <a:pPr marL="0" lvl="0" indent="0" algn="l" rtl="0">
              <a:spcBef>
                <a:spcPts val="0"/>
              </a:spcBef>
              <a:spcAft>
                <a:spcPts val="0"/>
              </a:spcAft>
              <a:buClr>
                <a:schemeClr val="dk2"/>
              </a:buClr>
              <a:buSzPts val="1100"/>
              <a:buFont typeface="Arial"/>
              <a:buNone/>
            </a:pPr>
            <a:endParaRPr sz="1200">
              <a:latin typeface="Consolas"/>
              <a:ea typeface="Consolas"/>
              <a:cs typeface="Consolas"/>
              <a:sym typeface="Consolas"/>
            </a:endParaRPr>
          </a:p>
          <a:p>
            <a:pPr marL="0" lvl="0" indent="0" algn="l" rtl="0">
              <a:spcBef>
                <a:spcPts val="0"/>
              </a:spcBef>
              <a:spcAft>
                <a:spcPts val="1600"/>
              </a:spcAft>
              <a:buClr>
                <a:schemeClr val="dk2"/>
              </a:buClr>
              <a:buSzPts val="1100"/>
              <a:buFont typeface="Arial"/>
              <a:buNone/>
            </a:pPr>
            <a:r>
              <a:rPr lang="en" sz="1600"/>
              <a:t>In place of ‘yourusername’, insert the system username which you created earlier. In place of ‘yoursitename’, insert your website name.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4.8 WordPress Filesystem Layout</a:t>
            </a:r>
            <a:endParaRPr/>
          </a:p>
        </p:txBody>
      </p:sp>
      <p:sp>
        <p:nvSpPr>
          <p:cNvPr id="421" name="Google Shape;421;p7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WordPress Filesystem is fairly simple: core application directories and a user-data directory. All content is kept in the database (including theme settings).</a:t>
            </a:r>
            <a:endParaRPr sz="1400"/>
          </a:p>
          <a:p>
            <a:pPr marL="0" lvl="0" indent="0" algn="l" rtl="0">
              <a:spcBef>
                <a:spcPts val="0"/>
              </a:spcBef>
              <a:spcAft>
                <a:spcPts val="0"/>
              </a:spcAft>
              <a:buNone/>
            </a:pPr>
            <a:endParaRPr sz="1400"/>
          </a:p>
          <a:p>
            <a:pPr marL="0" lvl="0" indent="0" algn="l" rtl="0">
              <a:spcBef>
                <a:spcPts val="0"/>
              </a:spcBef>
              <a:spcAft>
                <a:spcPts val="0"/>
              </a:spcAft>
              <a:buClr>
                <a:schemeClr val="dk2"/>
              </a:buClr>
              <a:buSzPts val="1100"/>
              <a:buFont typeface="Arial"/>
              <a:buNone/>
            </a:pPr>
            <a:r>
              <a:rPr lang="en" sz="1400" b="1"/>
              <a:t>wp-content</a:t>
            </a:r>
            <a:r>
              <a:rPr lang="en" sz="1400"/>
              <a:t>: your site content. Uploads, themes, plugins, etc.</a:t>
            </a:r>
            <a:endParaRPr sz="1400"/>
          </a:p>
          <a:p>
            <a:pPr marL="0" lvl="0" indent="0" algn="l" rtl="0">
              <a:spcBef>
                <a:spcPts val="0"/>
              </a:spcBef>
              <a:spcAft>
                <a:spcPts val="0"/>
              </a:spcAft>
              <a:buClr>
                <a:schemeClr val="dk2"/>
              </a:buClr>
              <a:buSzPts val="1100"/>
              <a:buFont typeface="Arial"/>
              <a:buNone/>
            </a:pPr>
            <a:r>
              <a:rPr lang="en" sz="1400" b="1"/>
              <a:t>wp-config.php:</a:t>
            </a:r>
            <a:r>
              <a:rPr lang="en" sz="1400"/>
              <a:t> your configuration file. Database settings.</a:t>
            </a:r>
            <a:endParaRPr sz="1400"/>
          </a:p>
          <a:p>
            <a:pPr marL="0" lvl="0" indent="0" algn="l" rtl="0">
              <a:spcBef>
                <a:spcPts val="0"/>
              </a:spcBef>
              <a:spcAft>
                <a:spcPts val="0"/>
              </a:spcAft>
              <a:buClr>
                <a:schemeClr val="dk2"/>
              </a:buClr>
              <a:buSzPts val="1100"/>
              <a:buFont typeface="Arial"/>
              <a:buNone/>
            </a:pPr>
            <a:r>
              <a:rPr lang="en" sz="1400" b="1"/>
              <a:t>wp-admin, wp-includes:</a:t>
            </a:r>
            <a:r>
              <a:rPr lang="en" sz="1400"/>
              <a:t> Core Wordpress application files.</a:t>
            </a:r>
            <a:endParaRPr sz="1400"/>
          </a:p>
          <a:p>
            <a:pPr marL="0" lvl="0" indent="0" algn="l" rtl="0">
              <a:spcBef>
                <a:spcPts val="0"/>
              </a:spcBef>
              <a:spcAft>
                <a:spcPts val="0"/>
              </a:spcAft>
              <a:buClr>
                <a:schemeClr val="dk2"/>
              </a:buClr>
              <a:buSzPts val="1100"/>
              <a:buFont typeface="Arial"/>
              <a:buNone/>
            </a:pPr>
            <a:r>
              <a:rPr lang="en" sz="1400" b="1"/>
              <a:t>Database</a:t>
            </a:r>
            <a:r>
              <a:rPr lang="en" sz="1400"/>
              <a:t>: Everything else. The database is NOT kept in the wordpress directory – you have to talk to mysql for that (usually in /var/data by default).</a:t>
            </a:r>
            <a:endParaRPr sz="1400"/>
          </a:p>
          <a:p>
            <a:pPr marL="0" lvl="0" indent="0" algn="l" rtl="0">
              <a:spcBef>
                <a:spcPts val="0"/>
              </a:spcBef>
              <a:spcAft>
                <a:spcPts val="1600"/>
              </a:spcAft>
              <a:buNone/>
            </a:pPr>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3.4 Finalize Configuration</a:t>
            </a:r>
            <a:endParaRPr/>
          </a:p>
        </p:txBody>
      </p:sp>
      <p:sp>
        <p:nvSpPr>
          <p:cNvPr id="427" name="Google Shape;427;p7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configuration file which was auto-created during WordPress setup can use some tweaks to make our lives easier:</a:t>
            </a:r>
            <a:endParaRPr/>
          </a:p>
          <a:p>
            <a:pPr marL="0" lvl="0" indent="0" algn="l" rtl="0">
              <a:spcBef>
                <a:spcPts val="0"/>
              </a:spcBef>
              <a:spcAft>
                <a:spcPts val="0"/>
              </a:spcAft>
              <a:buClr>
                <a:schemeClr val="dk2"/>
              </a:buClr>
              <a:buSzPts val="1100"/>
              <a:buFont typeface="Arial"/>
              <a:buNone/>
            </a:pPr>
            <a:endParaRPr/>
          </a:p>
          <a:p>
            <a:pPr marL="457200" lvl="0" indent="-342900" algn="l" rtl="0">
              <a:spcBef>
                <a:spcPts val="0"/>
              </a:spcBef>
              <a:spcAft>
                <a:spcPts val="0"/>
              </a:spcAft>
              <a:buSzPts val="1800"/>
              <a:buChar char="●"/>
            </a:pPr>
            <a:r>
              <a:rPr lang="en"/>
              <a:t>Auto-updates</a:t>
            </a:r>
            <a:endParaRPr/>
          </a:p>
          <a:p>
            <a:pPr marL="457200" lvl="0" indent="-342900" algn="l" rtl="0">
              <a:spcBef>
                <a:spcPts val="0"/>
              </a:spcBef>
              <a:spcAft>
                <a:spcPts val="0"/>
              </a:spcAft>
              <a:buSzPts val="1800"/>
              <a:buChar char="●"/>
            </a:pPr>
            <a:r>
              <a:rPr lang="en"/>
              <a:t>Debugging</a:t>
            </a:r>
            <a:endParaRPr/>
          </a:p>
          <a:p>
            <a:pPr marL="0" lvl="0" indent="0" algn="l" rtl="0">
              <a:spcBef>
                <a:spcPts val="0"/>
              </a:spcBef>
              <a:spcAft>
                <a:spcPts val="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“Professional Grade?”</a:t>
            </a:r>
            <a:endParaRPr/>
          </a:p>
        </p:txBody>
      </p:sp>
      <p:sp>
        <p:nvSpPr>
          <p:cNvPr id="104" name="Google Shape;104;p1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In the real world, “getting it working” isn’t enough. The point at which most tutorials end is </a:t>
            </a:r>
            <a:r>
              <a:rPr lang="en" sz="1400" i="1"/>
              <a:t>just the beginning</a:t>
            </a:r>
            <a:r>
              <a:rPr lang="en" sz="1400"/>
              <a:t> in a real-world deployment.</a:t>
            </a:r>
            <a:endParaRPr sz="1400"/>
          </a:p>
          <a:p>
            <a:pPr marL="0" lvl="0" indent="0" algn="l" rtl="0">
              <a:spcBef>
                <a:spcPts val="1600"/>
              </a:spcBef>
              <a:spcAft>
                <a:spcPts val="0"/>
              </a:spcAft>
              <a:buNone/>
            </a:pPr>
            <a:r>
              <a:rPr lang="en" sz="1400"/>
              <a:t>Usually you’ll notice this a week later, when making a small upgrade to your project results in a huge headache.</a:t>
            </a:r>
            <a:endParaRPr sz="1400"/>
          </a:p>
          <a:p>
            <a:pPr marL="457200" lvl="0" indent="-317500" algn="l" rtl="0">
              <a:spcBef>
                <a:spcPts val="1600"/>
              </a:spcBef>
              <a:spcAft>
                <a:spcPts val="0"/>
              </a:spcAft>
              <a:buSzPts val="1400"/>
              <a:buChar char="●"/>
            </a:pPr>
            <a:r>
              <a:rPr lang="en" sz="1400"/>
              <a:t>Monitoring</a:t>
            </a:r>
            <a:endParaRPr sz="1400"/>
          </a:p>
          <a:p>
            <a:pPr marL="457200" lvl="0" indent="-317500" algn="l" rtl="0">
              <a:spcBef>
                <a:spcPts val="0"/>
              </a:spcBef>
              <a:spcAft>
                <a:spcPts val="0"/>
              </a:spcAft>
              <a:buSzPts val="1400"/>
              <a:buChar char="●"/>
            </a:pPr>
            <a:r>
              <a:rPr lang="en" sz="1400"/>
              <a:t>Performance Optimization</a:t>
            </a:r>
            <a:endParaRPr sz="1400"/>
          </a:p>
          <a:p>
            <a:pPr marL="457200" lvl="0" indent="-317500" algn="l" rtl="0">
              <a:spcBef>
                <a:spcPts val="0"/>
              </a:spcBef>
              <a:spcAft>
                <a:spcPts val="0"/>
              </a:spcAft>
              <a:buSzPts val="1400"/>
              <a:buChar char="●"/>
            </a:pPr>
            <a:r>
              <a:rPr lang="en" sz="1400"/>
              <a:t>Security</a:t>
            </a:r>
            <a:endParaRPr sz="1400"/>
          </a:p>
          <a:p>
            <a:pPr marL="457200" lvl="0" indent="-317500" algn="l" rtl="0">
              <a:spcBef>
                <a:spcPts val="0"/>
              </a:spcBef>
              <a:spcAft>
                <a:spcPts val="0"/>
              </a:spcAft>
              <a:buSzPts val="1400"/>
              <a:buChar char="●"/>
            </a:pPr>
            <a:r>
              <a:rPr lang="en" sz="1400"/>
              <a:t>Backups</a:t>
            </a:r>
            <a:endParaRPr sz="1400"/>
          </a:p>
          <a:p>
            <a:pPr marL="457200" lvl="0" indent="-317500" algn="l" rtl="0">
              <a:spcBef>
                <a:spcPts val="0"/>
              </a:spcBef>
              <a:spcAft>
                <a:spcPts val="0"/>
              </a:spcAft>
              <a:buSzPts val="1400"/>
              <a:buChar char="●"/>
            </a:pPr>
            <a:r>
              <a:rPr lang="en" sz="1400"/>
              <a:t>Automation</a:t>
            </a:r>
            <a:endParaRPr sz="1400"/>
          </a:p>
          <a:p>
            <a:pPr marL="457200" lvl="0" indent="-317500" algn="l" rtl="0">
              <a:spcBef>
                <a:spcPts val="0"/>
              </a:spcBef>
              <a:spcAft>
                <a:spcPts val="0"/>
              </a:spcAft>
              <a:buSzPts val="1400"/>
              <a:buChar char="●"/>
            </a:pPr>
            <a:r>
              <a:rPr lang="en" sz="1400"/>
              <a:t>Documentation</a:t>
            </a:r>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4: Using WordPress</a:t>
            </a:r>
            <a:endParaRPr/>
          </a:p>
        </p:txBody>
      </p:sp>
      <p:sp>
        <p:nvSpPr>
          <p:cNvPr id="433" name="Google Shape;433;p7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General Settings</a:t>
            </a:r>
            <a:endParaRPr/>
          </a:p>
          <a:p>
            <a:pPr marL="457200" lvl="0" indent="-342900" algn="l" rtl="0">
              <a:spcBef>
                <a:spcPts val="0"/>
              </a:spcBef>
              <a:spcAft>
                <a:spcPts val="0"/>
              </a:spcAft>
              <a:buSzPts val="1800"/>
              <a:buAutoNum type="arabicPeriod"/>
            </a:pPr>
            <a:r>
              <a:rPr lang="en"/>
              <a:t>Users</a:t>
            </a:r>
            <a:endParaRPr/>
          </a:p>
          <a:p>
            <a:pPr marL="457200" lvl="0" indent="-342900" algn="l" rtl="0">
              <a:spcBef>
                <a:spcPts val="0"/>
              </a:spcBef>
              <a:spcAft>
                <a:spcPts val="0"/>
              </a:spcAft>
              <a:buSzPts val="1800"/>
              <a:buAutoNum type="arabicPeriod"/>
            </a:pPr>
            <a:r>
              <a:rPr lang="en"/>
              <a:t>Posts and Pages</a:t>
            </a:r>
            <a:endParaRPr/>
          </a:p>
          <a:p>
            <a:pPr marL="457200" lvl="0" indent="-342900" algn="l" rtl="0">
              <a:spcBef>
                <a:spcPts val="0"/>
              </a:spcBef>
              <a:spcAft>
                <a:spcPts val="0"/>
              </a:spcAft>
              <a:buSzPts val="1800"/>
              <a:buAutoNum type="arabicPeriod"/>
            </a:pPr>
            <a:r>
              <a:rPr lang="en"/>
              <a:t>Menu Settings</a:t>
            </a:r>
            <a:endParaRPr/>
          </a:p>
          <a:p>
            <a:pPr marL="457200" lvl="0" indent="-342900" algn="l" rtl="0">
              <a:spcBef>
                <a:spcPts val="0"/>
              </a:spcBef>
              <a:spcAft>
                <a:spcPts val="0"/>
              </a:spcAft>
              <a:buSzPts val="1800"/>
              <a:buAutoNum type="arabicPeriod"/>
            </a:pPr>
            <a:r>
              <a:rPr lang="en"/>
              <a:t>Themes and Plugins</a:t>
            </a:r>
            <a:endParaRPr/>
          </a:p>
          <a:p>
            <a:pPr marL="457200" lvl="0" indent="-342900" algn="l" rtl="0">
              <a:spcBef>
                <a:spcPts val="0"/>
              </a:spcBef>
              <a:spcAft>
                <a:spcPts val="0"/>
              </a:spcAft>
              <a:buSzPts val="1800"/>
              <a:buAutoNum type="arabicPeriod"/>
            </a:pPr>
            <a:r>
              <a:rPr lang="en"/>
              <a:t>WooCommerce install</a:t>
            </a:r>
            <a:endParaRPr/>
          </a:p>
          <a:p>
            <a:pPr marL="457200" lvl="0" indent="-342900" algn="l" rtl="0">
              <a:spcBef>
                <a:spcPts val="0"/>
              </a:spcBef>
              <a:spcAft>
                <a:spcPts val="0"/>
              </a:spcAft>
              <a:buSzPts val="1800"/>
              <a:buAutoNum type="arabicPeriod"/>
            </a:pPr>
            <a:r>
              <a:rPr lang="en"/>
              <a:t>Shop Configuration</a:t>
            </a:r>
            <a:endParaRPr/>
          </a:p>
          <a:p>
            <a:pPr marL="457200" lvl="0" indent="-342900" algn="l" rtl="0">
              <a:spcBef>
                <a:spcPts val="0"/>
              </a:spcBef>
              <a:spcAft>
                <a:spcPts val="0"/>
              </a:spcAft>
              <a:buSzPts val="1800"/>
              <a:buAutoNum type="arabicPeriod"/>
            </a:pPr>
            <a:r>
              <a:rPr lang="en"/>
              <a:t>WordPress Filesystem Layout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4.1 General Settings</a:t>
            </a:r>
            <a:endParaRPr/>
          </a:p>
        </p:txBody>
      </p:sp>
      <p:sp>
        <p:nvSpPr>
          <p:cNvPr id="439" name="Google Shape;439;p7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400"/>
              <a:t>This is not an exhaustive course on WordPress use -- that is enough material for its own course -- but rather a quick look at how to use a WordPress site from an administrator’s perspective.</a:t>
            </a:r>
            <a:endParaRPr sz="1400"/>
          </a:p>
          <a:p>
            <a:pPr marL="0" lvl="0" indent="0" algn="l" rtl="0">
              <a:spcBef>
                <a:spcPts val="0"/>
              </a:spcBef>
              <a:spcAft>
                <a:spcPts val="0"/>
              </a:spcAft>
              <a:buClr>
                <a:schemeClr val="dk2"/>
              </a:buClr>
              <a:buSzPts val="1100"/>
              <a:buFont typeface="Arial"/>
              <a:buNone/>
            </a:pPr>
            <a:endParaRPr sz="1400"/>
          </a:p>
          <a:p>
            <a:pPr marL="457200" lvl="0" indent="-342900" algn="l" rtl="0">
              <a:spcBef>
                <a:spcPts val="0"/>
              </a:spcBef>
              <a:spcAft>
                <a:spcPts val="0"/>
              </a:spcAft>
              <a:buSzPts val="1800"/>
              <a:buChar char="●"/>
            </a:pPr>
            <a:r>
              <a:rPr lang="en"/>
              <a:t>Blog Name</a:t>
            </a:r>
            <a:endParaRPr/>
          </a:p>
          <a:p>
            <a:pPr marL="457200" lvl="0" indent="-342900" algn="l" rtl="0">
              <a:spcBef>
                <a:spcPts val="0"/>
              </a:spcBef>
              <a:spcAft>
                <a:spcPts val="0"/>
              </a:spcAft>
              <a:buSzPts val="1800"/>
              <a:buChar char="●"/>
            </a:pPr>
            <a:r>
              <a:rPr lang="en"/>
              <a:t>Permalink Settings (change defaults)</a:t>
            </a:r>
            <a:endParaRPr/>
          </a:p>
          <a:p>
            <a:pPr marL="457200" lvl="0" indent="-342900" algn="l" rtl="0">
              <a:spcBef>
                <a:spcPts val="0"/>
              </a:spcBef>
              <a:spcAft>
                <a:spcPts val="0"/>
              </a:spcAft>
              <a:buSzPts val="1800"/>
              <a:buChar char="●"/>
            </a:pPr>
            <a:r>
              <a:rPr lang="en"/>
              <a:t>Static Homepage vs. Blog Homepage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4.2 Users</a:t>
            </a:r>
            <a:endParaRPr/>
          </a:p>
        </p:txBody>
      </p:sp>
      <p:sp>
        <p:nvSpPr>
          <p:cNvPr id="445" name="Google Shape;445;p7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Admin user was created during install.</a:t>
            </a:r>
            <a:endParaRPr/>
          </a:p>
          <a:p>
            <a:pPr marL="457200" lvl="0" indent="-342900" algn="l" rtl="0">
              <a:spcBef>
                <a:spcPts val="1600"/>
              </a:spcBef>
              <a:spcAft>
                <a:spcPts val="0"/>
              </a:spcAft>
              <a:buSzPts val="1800"/>
              <a:buChar char="●"/>
            </a:pPr>
            <a:r>
              <a:rPr lang="en"/>
              <a:t>Create a non-admin user now (Editor is good).</a:t>
            </a:r>
            <a:endParaRPr/>
          </a:p>
          <a:p>
            <a:pPr marL="0" lvl="0" indent="0" algn="l" rtl="0">
              <a:spcBef>
                <a:spcPts val="1600"/>
              </a:spcBef>
              <a:spcAft>
                <a:spcPts val="0"/>
              </a:spcAft>
              <a:buNone/>
            </a:pPr>
            <a:endParaRPr sz="1400"/>
          </a:p>
          <a:p>
            <a:pPr marL="0" lvl="0" indent="0" algn="l" rtl="0">
              <a:spcBef>
                <a:spcPts val="1600"/>
              </a:spcBef>
              <a:spcAft>
                <a:spcPts val="0"/>
              </a:spcAft>
              <a:buNone/>
            </a:pPr>
            <a:r>
              <a:rPr lang="en" sz="1400"/>
              <a:t>Security: since posts are attributed to a user, DO NOT POST AS YOUR ADMIN USER. Otherwise you’ll get a million password-guessing attacks per day.</a:t>
            </a:r>
            <a:endParaRPr sz="1400"/>
          </a:p>
          <a:p>
            <a:pPr marL="0" lvl="0" indent="0" algn="l" rtl="0">
              <a:spcBef>
                <a:spcPts val="1600"/>
              </a:spcBef>
              <a:spcAft>
                <a:spcPts val="1600"/>
              </a:spcAft>
              <a:buNone/>
            </a:pPr>
            <a:r>
              <a:rPr lang="en" sz="1400"/>
              <a:t>If the bad guys only know a non-admin username, the worst that can happen is that they post spam (not compromise your WordPress install).</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4.3 Posts and Pages</a:t>
            </a:r>
            <a:endParaRPr/>
          </a:p>
        </p:txBody>
      </p:sp>
      <p:sp>
        <p:nvSpPr>
          <p:cNvPr id="451" name="Google Shape;451;p7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Just a few basics:</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Create a post</a:t>
            </a:r>
            <a:endParaRPr sz="1600"/>
          </a:p>
          <a:p>
            <a:pPr marL="457200" lvl="0" indent="-330200" algn="l" rtl="0">
              <a:spcBef>
                <a:spcPts val="0"/>
              </a:spcBef>
              <a:spcAft>
                <a:spcPts val="0"/>
              </a:spcAft>
              <a:buSzPts val="1600"/>
              <a:buChar char="●"/>
            </a:pPr>
            <a:r>
              <a:rPr lang="en" sz="1600"/>
              <a:t>Create a page (About)</a:t>
            </a:r>
            <a:endParaRPr sz="1600"/>
          </a:p>
          <a:p>
            <a:pPr marL="457200" lvl="0" indent="-330200" algn="l" rtl="0">
              <a:spcBef>
                <a:spcPts val="0"/>
              </a:spcBef>
              <a:spcAft>
                <a:spcPts val="0"/>
              </a:spcAft>
              <a:buSzPts val="1600"/>
              <a:buChar char="●"/>
            </a:pPr>
            <a:r>
              <a:rPr lang="en" sz="1600"/>
              <a:t>Create a page (Blog, empty, for later)</a:t>
            </a:r>
            <a:endParaRPr sz="1600"/>
          </a:p>
          <a:p>
            <a:pPr marL="457200" lvl="0" indent="-330200" algn="l" rtl="0">
              <a:spcBef>
                <a:spcPts val="0"/>
              </a:spcBef>
              <a:spcAft>
                <a:spcPts val="0"/>
              </a:spcAft>
              <a:buSzPts val="1600"/>
              <a:buChar char="●"/>
            </a:pPr>
            <a:r>
              <a:rPr lang="en" sz="1600"/>
              <a:t>Featured images</a:t>
            </a:r>
            <a:endParaRPr sz="1600"/>
          </a:p>
          <a:p>
            <a:pPr marL="457200" lvl="0" indent="-330200" algn="l" rtl="0">
              <a:spcBef>
                <a:spcPts val="0"/>
              </a:spcBef>
              <a:spcAft>
                <a:spcPts val="0"/>
              </a:spcAft>
              <a:buSzPts val="1600"/>
              <a:buChar char="●"/>
            </a:pPr>
            <a:r>
              <a:rPr lang="en" sz="1600"/>
              <a:t>Comments</a:t>
            </a:r>
            <a:endParaRPr sz="1600"/>
          </a:p>
          <a:p>
            <a:pPr marL="0" lvl="0" indent="0" algn="l" rtl="0">
              <a:spcBef>
                <a:spcPts val="0"/>
              </a:spcBef>
              <a:spcAft>
                <a:spcPts val="16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4.4 Menu Settings</a:t>
            </a:r>
            <a:endParaRPr/>
          </a:p>
        </p:txBody>
      </p:sp>
      <p:sp>
        <p:nvSpPr>
          <p:cNvPr id="457" name="Google Shape;457;p7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Move stuff around in the top menu:</a:t>
            </a:r>
            <a:endParaRPr/>
          </a:p>
          <a:p>
            <a:pPr marL="457200" lvl="0" indent="-342900" algn="l" rtl="0">
              <a:spcBef>
                <a:spcPts val="1600"/>
              </a:spcBef>
              <a:spcAft>
                <a:spcPts val="0"/>
              </a:spcAft>
              <a:buSzPts val="1800"/>
              <a:buChar char="●"/>
            </a:pPr>
            <a:r>
              <a:rPr lang="en"/>
              <a:t>Create a menu</a:t>
            </a:r>
            <a:endParaRPr/>
          </a:p>
          <a:p>
            <a:pPr marL="457200" lvl="0" indent="-342900" algn="l" rtl="0">
              <a:spcBef>
                <a:spcPts val="0"/>
              </a:spcBef>
              <a:spcAft>
                <a:spcPts val="0"/>
              </a:spcAft>
              <a:buSzPts val="1800"/>
              <a:buChar char="●"/>
            </a:pPr>
            <a:r>
              <a:rPr lang="en"/>
              <a:t>Add pages/items</a:t>
            </a:r>
            <a:endParaRPr/>
          </a:p>
          <a:p>
            <a:pPr marL="457200" lvl="0" indent="-342900" algn="l" rtl="0">
              <a:spcBef>
                <a:spcPts val="0"/>
              </a:spcBef>
              <a:spcAft>
                <a:spcPts val="0"/>
              </a:spcAft>
              <a:buSzPts val="1800"/>
              <a:buChar char="●"/>
            </a:pPr>
            <a:r>
              <a:rPr lang="en"/>
              <a:t>Save the menu</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4.5 Themes and Plugins</a:t>
            </a:r>
            <a:endParaRPr/>
          </a:p>
        </p:txBody>
      </p:sp>
      <p:sp>
        <p:nvSpPr>
          <p:cNvPr id="463" name="Google Shape;463;p7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 + activate a new theme.</a:t>
            </a:r>
            <a:endParaRPr/>
          </a:p>
          <a:p>
            <a:pPr marL="0" lvl="0" indent="0" algn="l" rtl="0">
              <a:spcBef>
                <a:spcPts val="1600"/>
              </a:spcBef>
              <a:spcAft>
                <a:spcPts val="0"/>
              </a:spcAft>
              <a:buNone/>
            </a:pPr>
            <a:r>
              <a:rPr lang="en"/>
              <a:t>Child themes -- extremely simple to create, but necessary. Unfortunately out of scope for this course.</a:t>
            </a:r>
            <a:endParaRPr/>
          </a:p>
          <a:p>
            <a:pPr marL="0" lvl="0" indent="0" algn="l" rtl="0">
              <a:spcBef>
                <a:spcPts val="1600"/>
              </a:spcBef>
              <a:spcAft>
                <a:spcPts val="0"/>
              </a:spcAft>
              <a:buNone/>
            </a:pPr>
            <a:r>
              <a:rPr lang="en"/>
              <a:t>Plugin install: install SEO plugin. Demonstrate settings pages.</a:t>
            </a:r>
            <a:endParaRPr/>
          </a:p>
          <a:p>
            <a:pPr marL="0" lvl="0" indent="0" algn="l" rtl="0">
              <a:spcBef>
                <a:spcPts val="1600"/>
              </a:spcBef>
              <a:spcAft>
                <a:spcPts val="160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4.6 WooCommerce Install</a:t>
            </a:r>
            <a:endParaRPr/>
          </a:p>
        </p:txBody>
      </p:sp>
      <p:sp>
        <p:nvSpPr>
          <p:cNvPr id="469" name="Google Shape;469;p7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 WooCommerce plugin and default WooCommerce theme (Shopfront).</a:t>
            </a:r>
            <a:endParaRPr/>
          </a:p>
          <a:p>
            <a:pPr marL="0" lvl="0" indent="0" algn="l" rtl="0">
              <a:spcBef>
                <a:spcPts val="1600"/>
              </a:spcBef>
              <a:spcAft>
                <a:spcPts val="0"/>
              </a:spcAft>
              <a:buNone/>
            </a:pPr>
            <a:r>
              <a:rPr lang="en"/>
              <a:t>e-commerce:</a:t>
            </a:r>
            <a:endParaRPr/>
          </a:p>
          <a:p>
            <a:pPr marL="457200" lvl="0" indent="-342900" algn="l" rtl="0">
              <a:spcBef>
                <a:spcPts val="1600"/>
              </a:spcBef>
              <a:spcAft>
                <a:spcPts val="0"/>
              </a:spcAft>
              <a:buSzPts val="1800"/>
              <a:buChar char="●"/>
            </a:pPr>
            <a:r>
              <a:rPr lang="en"/>
              <a:t>many clients want it</a:t>
            </a:r>
            <a:endParaRPr/>
          </a:p>
          <a:p>
            <a:pPr marL="457200" lvl="0" indent="-342900" algn="l" rtl="0">
              <a:spcBef>
                <a:spcPts val="0"/>
              </a:spcBef>
              <a:spcAft>
                <a:spcPts val="0"/>
              </a:spcAft>
              <a:buSzPts val="1800"/>
              <a:buChar char="●"/>
            </a:pPr>
            <a:r>
              <a:rPr lang="en"/>
              <a:t>other solutions are really clunky or cost $5,000 - $10,000 to set up</a:t>
            </a:r>
            <a:endParaRPr/>
          </a:p>
          <a:p>
            <a:pPr marL="457200" lvl="0" indent="-342900" algn="l" rtl="0">
              <a:spcBef>
                <a:spcPts val="0"/>
              </a:spcBef>
              <a:spcAft>
                <a:spcPts val="0"/>
              </a:spcAft>
              <a:buSzPts val="1800"/>
              <a:buChar char="●"/>
            </a:pPr>
            <a:r>
              <a:rPr lang="en"/>
              <a:t>WordPress + WooCommerce is a great thing for small businesses (less than 1,000 products).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4.7 Shop Configuration</a:t>
            </a:r>
            <a:endParaRPr/>
          </a:p>
        </p:txBody>
      </p:sp>
      <p:sp>
        <p:nvSpPr>
          <p:cNvPr id="475" name="Google Shape;475;p7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400"/>
              <a:t>Real-life shop configuration, to show a real-life workflow.</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Create a ‘blog’ page (empty)</a:t>
            </a:r>
            <a:endParaRPr sz="1400"/>
          </a:p>
          <a:p>
            <a:pPr marL="457200" lvl="0" indent="-317500" algn="l" rtl="0">
              <a:spcBef>
                <a:spcPts val="0"/>
              </a:spcBef>
              <a:spcAft>
                <a:spcPts val="0"/>
              </a:spcAft>
              <a:buSzPts val="1400"/>
              <a:buChar char="●"/>
            </a:pPr>
            <a:r>
              <a:rPr lang="en" sz="1400"/>
              <a:t>Set ‘blog’ page to show the blog, and the home page to show the shop:</a:t>
            </a:r>
            <a:endParaRPr sz="1400"/>
          </a:p>
          <a:p>
            <a:pPr marL="914400" lvl="1" indent="-317500" algn="l" rtl="0">
              <a:spcBef>
                <a:spcPts val="0"/>
              </a:spcBef>
              <a:spcAft>
                <a:spcPts val="0"/>
              </a:spcAft>
              <a:buSzPts val="1400"/>
              <a:buChar char="○"/>
            </a:pPr>
            <a:r>
              <a:rPr lang="en" sz="1400"/>
              <a:t>Settings → General → Reading: static page. </a:t>
            </a:r>
            <a:r>
              <a:rPr lang="en" sz="1400" i="1"/>
              <a:t>Home=Shop, Posts=Blog</a:t>
            </a:r>
            <a:endParaRPr sz="1400" i="1"/>
          </a:p>
          <a:p>
            <a:pPr marL="457200" lvl="0" indent="-317500" algn="l" rtl="0">
              <a:spcBef>
                <a:spcPts val="0"/>
              </a:spcBef>
              <a:spcAft>
                <a:spcPts val="0"/>
              </a:spcAft>
              <a:buSzPts val="1400"/>
              <a:buChar char="●"/>
            </a:pPr>
            <a:r>
              <a:rPr lang="en" sz="1400"/>
              <a:t>Appearance → Menus: create a new top menu, add </a:t>
            </a:r>
            <a:r>
              <a:rPr lang="en" sz="1400" b="1"/>
              <a:t>Shop</a:t>
            </a:r>
            <a:r>
              <a:rPr lang="en" sz="1400"/>
              <a:t> and </a:t>
            </a:r>
            <a:r>
              <a:rPr lang="en" sz="1400" b="1"/>
              <a:t>Blog</a:t>
            </a:r>
            <a:r>
              <a:rPr lang="en" sz="1400"/>
              <a:t> pages. Change ‘Shop’ menu title to ‘Home.’</a:t>
            </a:r>
            <a:endParaRPr sz="1400"/>
          </a:p>
          <a:p>
            <a:pPr marL="457200" lvl="0" indent="-317500" algn="l" rtl="0">
              <a:spcBef>
                <a:spcPts val="0"/>
              </a:spcBef>
              <a:spcAft>
                <a:spcPts val="0"/>
              </a:spcAft>
              <a:buSzPts val="1400"/>
              <a:buChar char="●"/>
            </a:pPr>
            <a:r>
              <a:rPr lang="en" sz="1400"/>
              <a:t>Set that menu to be the ‘primary menu.’ Different themes have different menu locations, and menus that you create have to be told where to show up in the theme.</a:t>
            </a:r>
            <a:endParaRPr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5: Professional-Grade</a:t>
            </a:r>
            <a:endParaRPr/>
          </a:p>
        </p:txBody>
      </p:sp>
      <p:sp>
        <p:nvSpPr>
          <p:cNvPr id="481" name="Google Shape;481;p8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Tuning</a:t>
            </a:r>
            <a:endParaRPr/>
          </a:p>
          <a:p>
            <a:pPr marL="0" lvl="0" indent="0" algn="l" rtl="0">
              <a:spcBef>
                <a:spcPts val="1600"/>
              </a:spcBef>
              <a:spcAft>
                <a:spcPts val="0"/>
              </a:spcAft>
              <a:buNone/>
            </a:pPr>
            <a:r>
              <a:rPr lang="en"/>
              <a:t>Security</a:t>
            </a:r>
            <a:endParaRPr/>
          </a:p>
          <a:p>
            <a:pPr marL="0" lvl="0" indent="0" algn="l" rtl="0">
              <a:spcBef>
                <a:spcPts val="1600"/>
              </a:spcBef>
              <a:spcAft>
                <a:spcPts val="0"/>
              </a:spcAft>
              <a:buNone/>
            </a:pPr>
            <a:r>
              <a:rPr lang="en"/>
              <a:t>Automation</a:t>
            </a:r>
            <a:endParaRPr/>
          </a:p>
          <a:p>
            <a:pPr marL="0" lvl="0" indent="0" algn="l" rtl="0">
              <a:spcBef>
                <a:spcPts val="1600"/>
              </a:spcBef>
              <a:spcAft>
                <a:spcPts val="0"/>
              </a:spcAft>
              <a:buNone/>
            </a:pPr>
            <a:r>
              <a:rPr lang="en"/>
              <a:t>Monitoring with monit</a:t>
            </a:r>
            <a:endParaRPr/>
          </a:p>
          <a:p>
            <a:pPr marL="0" lvl="0" indent="0" algn="l" rtl="0">
              <a:spcBef>
                <a:spcPts val="1600"/>
              </a:spcBef>
              <a:spcAft>
                <a:spcPts val="0"/>
              </a:spcAft>
              <a:buNone/>
            </a:pPr>
            <a:r>
              <a:rPr lang="en"/>
              <a:t>Backups with tar + tarsnap</a:t>
            </a:r>
            <a:endParaRPr/>
          </a:p>
          <a:p>
            <a:pPr marL="0" lvl="0" indent="0" algn="l" rtl="0">
              <a:spcBef>
                <a:spcPts val="1600"/>
              </a:spcBef>
              <a:spcAft>
                <a:spcPts val="1600"/>
              </a:spcAft>
              <a:buNone/>
            </a:pPr>
            <a:r>
              <a:rPr lang="en"/>
              <a:t>Maintenance, upgrades, and troubleshooting</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Tuning</a:t>
            </a:r>
            <a:endParaRPr/>
          </a:p>
        </p:txBody>
      </p:sp>
      <p:sp>
        <p:nvSpPr>
          <p:cNvPr id="487" name="Google Shape;487;p81"/>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 Server:</a:t>
            </a:r>
            <a:endParaRPr/>
          </a:p>
          <a:p>
            <a:pPr marL="0" lvl="0" indent="0" algn="l" rtl="0">
              <a:spcBef>
                <a:spcPts val="1600"/>
              </a:spcBef>
              <a:spcAft>
                <a:spcPts val="0"/>
              </a:spcAft>
              <a:buNone/>
            </a:pPr>
            <a:r>
              <a:rPr lang="en" sz="1200"/>
              <a:t>Nginx caching rules in</a:t>
            </a:r>
            <a:r>
              <a:rPr lang="en" sz="1200">
                <a:latin typeface="Consolas"/>
                <a:ea typeface="Consolas"/>
                <a:cs typeface="Consolas"/>
                <a:sym typeface="Consolas"/>
              </a:rPr>
              <a:t> /etc/nginx/nginx.conf</a:t>
            </a:r>
            <a:endParaRPr sz="1200">
              <a:latin typeface="Consolas"/>
              <a:ea typeface="Consolas"/>
              <a:cs typeface="Consolas"/>
              <a:sym typeface="Consolas"/>
            </a:endParaRPr>
          </a:p>
          <a:p>
            <a:pPr marL="457200" lvl="0" indent="-304800" algn="l" rtl="0">
              <a:spcBef>
                <a:spcPts val="1600"/>
              </a:spcBef>
              <a:spcAft>
                <a:spcPts val="0"/>
              </a:spcAft>
              <a:buSzPts val="1200"/>
              <a:buChar char="●"/>
            </a:pPr>
            <a:r>
              <a:rPr lang="en" sz="1200"/>
              <a:t>Nginx side caching of dynamic content</a:t>
            </a:r>
            <a:endParaRPr sz="1200"/>
          </a:p>
          <a:p>
            <a:pPr marL="457200" lvl="0" indent="-304800" algn="l" rtl="0">
              <a:spcBef>
                <a:spcPts val="0"/>
              </a:spcBef>
              <a:spcAft>
                <a:spcPts val="0"/>
              </a:spcAft>
              <a:buSzPts val="1200"/>
              <a:buChar char="●"/>
            </a:pPr>
            <a:r>
              <a:rPr lang="en" sz="1200"/>
              <a:t>Caching rules for the client side (browser or proxy)</a:t>
            </a:r>
            <a:endParaRPr sz="1200"/>
          </a:p>
          <a:p>
            <a:pPr marL="457200" lvl="0" indent="-304800" algn="l" rtl="0">
              <a:spcBef>
                <a:spcPts val="0"/>
              </a:spcBef>
              <a:spcAft>
                <a:spcPts val="0"/>
              </a:spcAft>
              <a:buSzPts val="1200"/>
              <a:buChar char="●"/>
            </a:pPr>
            <a:r>
              <a:rPr lang="en" sz="1200"/>
              <a:t>Gzip compression and gzip vary</a:t>
            </a:r>
            <a:endParaRPr sz="1200"/>
          </a:p>
          <a:p>
            <a:pPr marL="0" lvl="0" indent="0" algn="l" rtl="0">
              <a:spcBef>
                <a:spcPts val="1600"/>
              </a:spcBef>
              <a:spcAft>
                <a:spcPts val="0"/>
              </a:spcAft>
              <a:buNone/>
            </a:pPr>
            <a:r>
              <a:rPr lang="en"/>
              <a:t>Database:</a:t>
            </a:r>
            <a:endParaRPr/>
          </a:p>
          <a:p>
            <a:pPr marL="0" lvl="0" indent="0" algn="l" rtl="0">
              <a:spcBef>
                <a:spcPts val="1600"/>
              </a:spcBef>
              <a:spcAft>
                <a:spcPts val="0"/>
              </a:spcAft>
              <a:buClr>
                <a:schemeClr val="dk2"/>
              </a:buClr>
              <a:buSzPts val="1100"/>
              <a:buFont typeface="Arial"/>
              <a:buNone/>
            </a:pPr>
            <a:r>
              <a:rPr lang="en" sz="1200">
                <a:latin typeface="Consolas"/>
                <a:ea typeface="Consolas"/>
                <a:cs typeface="Consolas"/>
                <a:sym typeface="Consolas"/>
              </a:rPr>
              <a:t>apt-get install mysqltuner</a:t>
            </a:r>
            <a:endParaRPr sz="1200">
              <a:latin typeface="Consolas"/>
              <a:ea typeface="Consolas"/>
              <a:cs typeface="Consolas"/>
              <a:sym typeface="Consolas"/>
            </a:endParaRPr>
          </a:p>
          <a:p>
            <a:pPr marL="0" lvl="0" indent="0" algn="l" rtl="0">
              <a:spcBef>
                <a:spcPts val="1600"/>
              </a:spcBef>
              <a:spcAft>
                <a:spcPts val="0"/>
              </a:spcAft>
              <a:buClr>
                <a:schemeClr val="dk2"/>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Specific Skills</a:t>
            </a:r>
            <a:endParaRPr/>
          </a:p>
        </p:txBody>
      </p:sp>
      <p:sp>
        <p:nvSpPr>
          <p:cNvPr id="110" name="Google Shape;110;p1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Linux Basics</a:t>
            </a:r>
            <a:endParaRPr/>
          </a:p>
          <a:p>
            <a:pPr marL="457200" lvl="0" indent="-342900" algn="l" rtl="0">
              <a:spcBef>
                <a:spcPts val="0"/>
              </a:spcBef>
              <a:spcAft>
                <a:spcPts val="0"/>
              </a:spcAft>
              <a:buSzPts val="1800"/>
              <a:buChar char="●"/>
            </a:pPr>
            <a:r>
              <a:rPr lang="en"/>
              <a:t>Nginx Web Server</a:t>
            </a:r>
            <a:endParaRPr/>
          </a:p>
          <a:p>
            <a:pPr marL="457200" lvl="0" indent="-342900" algn="l" rtl="0">
              <a:spcBef>
                <a:spcPts val="0"/>
              </a:spcBef>
              <a:spcAft>
                <a:spcPts val="0"/>
              </a:spcAft>
              <a:buSzPts val="1800"/>
              <a:buChar char="●"/>
            </a:pPr>
            <a:r>
              <a:rPr lang="en"/>
              <a:t>MySQL Database</a:t>
            </a:r>
            <a:endParaRPr/>
          </a:p>
          <a:p>
            <a:pPr marL="457200" lvl="0" indent="-342900" algn="l" rtl="0">
              <a:spcBef>
                <a:spcPts val="0"/>
              </a:spcBef>
              <a:spcAft>
                <a:spcPts val="0"/>
              </a:spcAft>
              <a:buSzPts val="1800"/>
              <a:buChar char="●"/>
            </a:pPr>
            <a:r>
              <a:rPr lang="en"/>
              <a:t>WordPress</a:t>
            </a:r>
            <a:endParaRPr/>
          </a:p>
          <a:p>
            <a:pPr marL="457200" lvl="0" indent="-342900" algn="l" rtl="0">
              <a:spcBef>
                <a:spcPts val="0"/>
              </a:spcBef>
              <a:spcAft>
                <a:spcPts val="0"/>
              </a:spcAft>
              <a:buSzPts val="1800"/>
              <a:buChar char="●"/>
            </a:pPr>
            <a:r>
              <a:rPr lang="en"/>
              <a:t>Practical Web Hosting Skills:</a:t>
            </a:r>
            <a:endParaRPr/>
          </a:p>
          <a:p>
            <a:pPr marL="914400" lvl="1" indent="-317500" algn="l" rtl="0">
              <a:spcBef>
                <a:spcPts val="0"/>
              </a:spcBef>
              <a:spcAft>
                <a:spcPts val="0"/>
              </a:spcAft>
              <a:buSzPts val="1400"/>
              <a:buChar char="○"/>
            </a:pPr>
            <a:r>
              <a:rPr lang="en"/>
              <a:t>Server Administration</a:t>
            </a:r>
            <a:endParaRPr/>
          </a:p>
          <a:p>
            <a:pPr marL="914400" lvl="1" indent="-317500" algn="l" rtl="0">
              <a:spcBef>
                <a:spcPts val="0"/>
              </a:spcBef>
              <a:spcAft>
                <a:spcPts val="0"/>
              </a:spcAft>
              <a:buSzPts val="1400"/>
              <a:buChar char="○"/>
            </a:pPr>
            <a:r>
              <a:rPr lang="en"/>
              <a:t>Monitoring/Performance Optimization</a:t>
            </a:r>
            <a:endParaRPr/>
          </a:p>
          <a:p>
            <a:pPr marL="914400" lvl="1" indent="-317500" algn="l" rtl="0">
              <a:spcBef>
                <a:spcPts val="0"/>
              </a:spcBef>
              <a:spcAft>
                <a:spcPts val="0"/>
              </a:spcAft>
              <a:buSzPts val="1400"/>
              <a:buChar char="○"/>
            </a:pPr>
            <a:r>
              <a:rPr lang="en"/>
              <a:t>Security</a:t>
            </a:r>
            <a:endParaRPr/>
          </a:p>
          <a:p>
            <a:pPr marL="914400" lvl="1" indent="-317500" algn="l" rtl="0">
              <a:spcBef>
                <a:spcPts val="0"/>
              </a:spcBef>
              <a:spcAft>
                <a:spcPts val="0"/>
              </a:spcAft>
              <a:buSzPts val="1400"/>
              <a:buChar char="○"/>
            </a:pPr>
            <a:r>
              <a:rPr lang="en"/>
              <a:t>Troubleshooting</a:t>
            </a:r>
            <a:endParaRPr/>
          </a:p>
          <a:p>
            <a:pPr marL="0" lvl="0" indent="0" algn="l" rtl="0">
              <a:spcBef>
                <a:spcPts val="1600"/>
              </a:spcBef>
              <a:spcAft>
                <a:spcPts val="160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Caching Dynamic Content</a:t>
            </a:r>
            <a:endParaRPr/>
          </a:p>
        </p:txBody>
      </p:sp>
      <p:sp>
        <p:nvSpPr>
          <p:cNvPr id="493" name="Google Shape;493;p82"/>
          <p:cNvSpPr txBox="1">
            <a:spLocks noGrp="1"/>
          </p:cNvSpPr>
          <p:nvPr>
            <p:ph type="body" idx="1"/>
          </p:nvPr>
        </p:nvSpPr>
        <p:spPr>
          <a:xfrm>
            <a:off x="2400262" y="13497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Also called </a:t>
            </a:r>
            <a:r>
              <a:rPr lang="en" sz="1200" i="1"/>
              <a:t>reverse proxying</a:t>
            </a:r>
            <a:r>
              <a:rPr lang="en" sz="1200"/>
              <a:t>, because the proxy is on the server side.</a:t>
            </a:r>
            <a:endParaRPr sz="1200"/>
          </a:p>
          <a:p>
            <a:pPr marL="0" lvl="0" indent="0" algn="l" rtl="0">
              <a:spcBef>
                <a:spcPts val="1600"/>
              </a:spcBef>
              <a:spcAft>
                <a:spcPts val="0"/>
              </a:spcAft>
              <a:buNone/>
            </a:pPr>
            <a:r>
              <a:rPr lang="en" sz="1200"/>
              <a:t>Dynamic content will be rendered on demand, so resources are needed with each and every request.</a:t>
            </a:r>
            <a:endParaRPr sz="1200"/>
          </a:p>
          <a:p>
            <a:pPr marL="0" lvl="0" indent="0" algn="l" rtl="0">
              <a:spcBef>
                <a:spcPts val="1600"/>
              </a:spcBef>
              <a:spcAft>
                <a:spcPts val="0"/>
              </a:spcAft>
              <a:buNone/>
            </a:pPr>
            <a:r>
              <a:rPr lang="en" sz="1200"/>
              <a:t>To avoid this nginx can be configured to cache the response to a particular request for a certain amount of time. Subsequent requests will be served with the same response.</a:t>
            </a:r>
            <a:endParaRPr sz="1200"/>
          </a:p>
          <a:p>
            <a:pPr marL="0" lvl="0" indent="0" algn="l" rtl="0">
              <a:spcBef>
                <a:spcPts val="1600"/>
              </a:spcBef>
              <a:spcAft>
                <a:spcPts val="0"/>
              </a:spcAft>
              <a:buNone/>
            </a:pPr>
            <a:r>
              <a:rPr lang="en" sz="1200"/>
              <a:t>Downsides:</a:t>
            </a:r>
            <a:endParaRPr sz="1200"/>
          </a:p>
          <a:p>
            <a:pPr marL="457200" lvl="0" indent="-304800" algn="l" rtl="0">
              <a:spcBef>
                <a:spcPts val="1600"/>
              </a:spcBef>
              <a:spcAft>
                <a:spcPts val="0"/>
              </a:spcAft>
              <a:buSzPts val="1200"/>
              <a:buChar char="●"/>
            </a:pPr>
            <a:r>
              <a:rPr lang="en" sz="1200"/>
              <a:t>Delay of newly available content (cache can be manually purged, though)</a:t>
            </a:r>
            <a:endParaRPr sz="1200"/>
          </a:p>
          <a:p>
            <a:pPr marL="457200" lvl="0" indent="-304800" algn="l" rtl="0">
              <a:spcBef>
                <a:spcPts val="0"/>
              </a:spcBef>
              <a:spcAft>
                <a:spcPts val="0"/>
              </a:spcAft>
              <a:buSzPts val="1200"/>
              <a:buChar char="●"/>
            </a:pPr>
            <a:r>
              <a:rPr lang="en" sz="1200"/>
              <a:t>Every request with the same parameters will be served the same response</a:t>
            </a:r>
            <a:endParaRPr sz="1200"/>
          </a:p>
          <a:p>
            <a:pPr marL="457200" lvl="0" indent="-304800" algn="l" rtl="0">
              <a:spcBef>
                <a:spcPts val="0"/>
              </a:spcBef>
              <a:spcAft>
                <a:spcPts val="0"/>
              </a:spcAft>
              <a:buSzPts val="1200"/>
              <a:buChar char="●"/>
            </a:pPr>
            <a:r>
              <a:rPr lang="en" sz="1200"/>
              <a:t>In most cases doesn’t work for POST-Requests, because the response depends on a non-generic input or data is supposed to be stored (eg. writing a comment or new article)</a:t>
            </a:r>
            <a:endParaRPr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Caching on the client</a:t>
            </a:r>
            <a:endParaRPr/>
          </a:p>
        </p:txBody>
      </p:sp>
      <p:sp>
        <p:nvSpPr>
          <p:cNvPr id="499" name="Google Shape;499;p83"/>
          <p:cNvSpPr txBox="1">
            <a:spLocks noGrp="1"/>
          </p:cNvSpPr>
          <p:nvPr>
            <p:ph type="body" idx="1"/>
          </p:nvPr>
        </p:nvSpPr>
        <p:spPr>
          <a:xfrm>
            <a:off x="2400262" y="136512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Especially static content, such as images, stylesheets and javascript can be stored by the browser. This speeds up page loads and is done by specifying various HTTP headers.</a:t>
            </a:r>
            <a:endParaRPr sz="1200"/>
          </a:p>
          <a:p>
            <a:pPr marL="457200" lvl="0" indent="-304800" algn="l" rtl="0">
              <a:spcBef>
                <a:spcPts val="1600"/>
              </a:spcBef>
              <a:spcAft>
                <a:spcPts val="0"/>
              </a:spcAft>
              <a:buSzPts val="1200"/>
              <a:buChar char="●"/>
            </a:pPr>
            <a:r>
              <a:rPr lang="en" sz="1200" b="1"/>
              <a:t>ETags</a:t>
            </a:r>
            <a:r>
              <a:rPr lang="en" sz="1200"/>
              <a:t> (checksums) and </a:t>
            </a:r>
            <a:r>
              <a:rPr lang="en" sz="1200" b="1"/>
              <a:t>Last-Modified</a:t>
            </a:r>
            <a:r>
              <a:rPr lang="en" sz="1200"/>
              <a:t> are used for cache invalidation</a:t>
            </a:r>
            <a:endParaRPr sz="1200"/>
          </a:p>
          <a:p>
            <a:pPr marL="457200" lvl="0" indent="-304800" algn="l" rtl="0">
              <a:spcBef>
                <a:spcPts val="0"/>
              </a:spcBef>
              <a:spcAft>
                <a:spcPts val="0"/>
              </a:spcAft>
              <a:buSzPts val="1200"/>
              <a:buChar char="●"/>
            </a:pPr>
            <a:r>
              <a:rPr lang="en" sz="1200" b="1"/>
              <a:t>Revalidation</a:t>
            </a:r>
            <a:r>
              <a:rPr lang="en" sz="1200"/>
              <a:t> is a way of deciding whether the browser should check for a new version on the server. This causes a request to be made, but in case there is no new version no content will be sent back.</a:t>
            </a:r>
            <a:endParaRPr sz="1200"/>
          </a:p>
          <a:p>
            <a:pPr marL="457200" lvl="0" indent="-304800" algn="l" rtl="0">
              <a:spcBef>
                <a:spcPts val="0"/>
              </a:spcBef>
              <a:spcAft>
                <a:spcPts val="0"/>
              </a:spcAft>
              <a:buSzPts val="1200"/>
              <a:buChar char="●"/>
            </a:pPr>
            <a:r>
              <a:rPr lang="en" sz="1200" b="1"/>
              <a:t>Private</a:t>
            </a:r>
            <a:r>
              <a:rPr lang="en" sz="1200"/>
              <a:t> vs </a:t>
            </a:r>
            <a:r>
              <a:rPr lang="en" sz="1200" b="1"/>
              <a:t>Public</a:t>
            </a:r>
            <a:r>
              <a:rPr lang="en" sz="1200"/>
              <a:t>: Is it okay for a proxy to cache this content? User specific content should never be labeled as public, because it allows proxies (and similar software) to cache a response and probably serve private or invalid information to other users.</a:t>
            </a:r>
            <a:endParaRPr sz="1200"/>
          </a:p>
          <a:p>
            <a:pPr marL="0" lvl="0" indent="0" algn="l" rtl="0">
              <a:spcBef>
                <a:spcPts val="1600"/>
              </a:spcBef>
              <a:spcAft>
                <a:spcPts val="1600"/>
              </a:spcAft>
              <a:buNone/>
            </a:pPr>
            <a:r>
              <a:rPr lang="en" sz="1200"/>
              <a:t>Misconfiguration or bad software is sometimes worked around by appending something like a timestamp (eg. </a:t>
            </a:r>
            <a:r>
              <a:rPr lang="en" sz="1200" u="sng">
                <a:solidFill>
                  <a:schemeClr val="hlink"/>
                </a:solidFill>
                <a:hlinkClick r:id="rId3"/>
              </a:rPr>
              <a:t>http://www.example.org/js/jquery.min.js?</a:t>
            </a:r>
            <a:r>
              <a:rPr lang="en" sz="1200"/>
              <a:t>20170101). This can in many cases be avoided by configuring the web server correctly.</a:t>
            </a:r>
            <a:endParaRPr sz="1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Compression</a:t>
            </a:r>
            <a:endParaRPr/>
          </a:p>
        </p:txBody>
      </p:sp>
      <p:sp>
        <p:nvSpPr>
          <p:cNvPr id="505" name="Google Shape;505;p84"/>
          <p:cNvSpPr txBox="1">
            <a:spLocks noGrp="1"/>
          </p:cNvSpPr>
          <p:nvPr>
            <p:ph type="body" idx="1"/>
          </p:nvPr>
        </p:nvSpPr>
        <p:spPr>
          <a:xfrm>
            <a:off x="2400262" y="12651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Text, which among other things includes HTML, JavaScript, CSS and other web files, is a very verbose format. Compression with gzip (or the upcoming algorithm brotli) can be used to greatly reduce traffic.</a:t>
            </a:r>
            <a:endParaRPr sz="1400"/>
          </a:p>
          <a:p>
            <a:pPr marL="0" lvl="0" indent="0" algn="l" rtl="0">
              <a:spcBef>
                <a:spcPts val="1600"/>
              </a:spcBef>
              <a:spcAft>
                <a:spcPts val="0"/>
              </a:spcAft>
              <a:buNone/>
            </a:pPr>
            <a:r>
              <a:rPr lang="en" sz="1400"/>
              <a:t>Incorrect configuration can lead to wasted resources and sometimes even increase the amount of traffic your server has to deal with. Considerations:</a:t>
            </a:r>
            <a:endParaRPr sz="1400"/>
          </a:p>
          <a:p>
            <a:pPr marL="457200" lvl="0" indent="-304800" algn="l" rtl="0">
              <a:spcBef>
                <a:spcPts val="1600"/>
              </a:spcBef>
              <a:spcAft>
                <a:spcPts val="0"/>
              </a:spcAft>
              <a:buSzPts val="1200"/>
              <a:buChar char="●"/>
            </a:pPr>
            <a:r>
              <a:rPr lang="en" sz="1200" b="1"/>
              <a:t>Format</a:t>
            </a:r>
            <a:r>
              <a:rPr lang="en" sz="1200"/>
              <a:t>: Works best on everything that is mostly text and not compressed already (XML should be compressed, image files shouldn’t)</a:t>
            </a:r>
            <a:endParaRPr sz="1200"/>
          </a:p>
          <a:p>
            <a:pPr marL="457200" lvl="0" indent="-304800" algn="l" rtl="0">
              <a:spcBef>
                <a:spcPts val="0"/>
              </a:spcBef>
              <a:spcAft>
                <a:spcPts val="0"/>
              </a:spcAft>
              <a:buSzPts val="1200"/>
              <a:buChar char="●"/>
            </a:pPr>
            <a:r>
              <a:rPr lang="en" sz="1200" b="1"/>
              <a:t>Size</a:t>
            </a:r>
            <a:r>
              <a:rPr lang="en" sz="1200"/>
              <a:t>: If files are too small it might be a waste of resources (when your files are only a few bytes gzip might actually make them bigger)</a:t>
            </a:r>
            <a:endParaRPr sz="1200"/>
          </a:p>
          <a:p>
            <a:pPr marL="457200" lvl="0" indent="-304800" algn="l" rtl="0">
              <a:spcBef>
                <a:spcPts val="0"/>
              </a:spcBef>
              <a:spcAft>
                <a:spcPts val="0"/>
              </a:spcAft>
              <a:buSzPts val="1200"/>
              <a:buChar char="●"/>
            </a:pPr>
            <a:r>
              <a:rPr lang="en" sz="1200" b="1"/>
              <a:t>Vary</a:t>
            </a:r>
            <a:r>
              <a:rPr lang="en" sz="1200"/>
              <a:t>: Activating this is important to not have compressed and non-compressed responses interfere. This can happen when two browsers download gzipped content, but only one supports gzip compression, resulting in only one being cached.</a:t>
            </a:r>
            <a:endParaRPr sz="12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5"/>
          <p:cNvSpPr txBox="1">
            <a:spLocks noGrp="1"/>
          </p:cNvSpPr>
          <p:nvPr>
            <p:ph type="body" idx="1"/>
          </p:nvPr>
        </p:nvSpPr>
        <p:spPr>
          <a:xfrm>
            <a:off x="2400262" y="13905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our </a:t>
            </a:r>
            <a:r>
              <a:rPr lang="en" sz="1400">
                <a:latin typeface="Consolas"/>
                <a:ea typeface="Consolas"/>
                <a:cs typeface="Consolas"/>
                <a:sym typeface="Consolas"/>
              </a:rPr>
              <a:t>/etc/nginx/nginx.conf</a:t>
            </a:r>
            <a:r>
              <a:rPr lang="en"/>
              <a:t> file (trickles down to all site-specific configs in </a:t>
            </a:r>
            <a:r>
              <a:rPr lang="en" sz="1400">
                <a:latin typeface="Consolas"/>
                <a:ea typeface="Consolas"/>
                <a:cs typeface="Consolas"/>
                <a:sym typeface="Consolas"/>
              </a:rPr>
              <a:t>/etc/nginx/conf.d/</a:t>
            </a:r>
            <a:r>
              <a:rPr lang="en"/>
              <a:t>):</a:t>
            </a:r>
            <a:endParaRPr/>
          </a:p>
          <a:p>
            <a:pPr marL="0" lvl="0" indent="0" algn="l" rtl="0">
              <a:spcBef>
                <a:spcPts val="1600"/>
              </a:spcBef>
              <a:spcAft>
                <a:spcPts val="0"/>
              </a:spcAft>
              <a:buNone/>
            </a:pPr>
            <a:r>
              <a:rPr lang="en" sz="1300">
                <a:latin typeface="Consolas"/>
                <a:ea typeface="Consolas"/>
                <a:cs typeface="Consolas"/>
                <a:sym typeface="Consolas"/>
              </a:rPr>
              <a:t># Enable compression</a:t>
            </a:r>
            <a:br>
              <a:rPr lang="en" sz="1300">
                <a:latin typeface="Consolas"/>
                <a:ea typeface="Consolas"/>
                <a:cs typeface="Consolas"/>
                <a:sym typeface="Consolas"/>
              </a:rPr>
            </a:br>
            <a:r>
              <a:rPr lang="en" sz="1300">
                <a:latin typeface="Consolas"/>
                <a:ea typeface="Consolas"/>
                <a:cs typeface="Consolas"/>
                <a:sym typeface="Consolas"/>
              </a:rPr>
              <a:t>gzip on;</a:t>
            </a:r>
            <a:endParaRPr sz="1300">
              <a:latin typeface="Consolas"/>
              <a:ea typeface="Consolas"/>
              <a:cs typeface="Consolas"/>
              <a:sym typeface="Consolas"/>
            </a:endParaRPr>
          </a:p>
          <a:p>
            <a:pPr marL="0" lvl="0" indent="0" algn="l" rtl="0">
              <a:spcBef>
                <a:spcPts val="0"/>
              </a:spcBef>
              <a:spcAft>
                <a:spcPts val="0"/>
              </a:spcAft>
              <a:buNone/>
            </a:pPr>
            <a:br>
              <a:rPr lang="en" sz="1300">
                <a:latin typeface="Consolas"/>
                <a:ea typeface="Consolas"/>
                <a:cs typeface="Consolas"/>
                <a:sym typeface="Consolas"/>
              </a:rPr>
            </a:br>
            <a:r>
              <a:rPr lang="en" sz="1300">
                <a:latin typeface="Consolas"/>
                <a:ea typeface="Consolas"/>
                <a:cs typeface="Consolas"/>
                <a:sym typeface="Consolas"/>
              </a:rPr>
              <a:t># Only compress files that are bigger than 512 bytes</a:t>
            </a:r>
            <a:br>
              <a:rPr lang="en" sz="1300">
                <a:latin typeface="Consolas"/>
                <a:ea typeface="Consolas"/>
                <a:cs typeface="Consolas"/>
                <a:sym typeface="Consolas"/>
              </a:rPr>
            </a:br>
            <a:r>
              <a:rPr lang="en" sz="1300">
                <a:latin typeface="Consolas"/>
                <a:ea typeface="Consolas"/>
                <a:cs typeface="Consolas"/>
                <a:sym typeface="Consolas"/>
              </a:rPr>
              <a:t>gzip_min_length 512;</a:t>
            </a:r>
            <a:endParaRPr sz="1300">
              <a:latin typeface="Consolas"/>
              <a:ea typeface="Consolas"/>
              <a:cs typeface="Consolas"/>
              <a:sym typeface="Consolas"/>
            </a:endParaRPr>
          </a:p>
          <a:p>
            <a:pPr marL="0" lvl="0" indent="0" algn="l" rtl="0">
              <a:spcBef>
                <a:spcPts val="0"/>
              </a:spcBef>
              <a:spcAft>
                <a:spcPts val="0"/>
              </a:spcAft>
              <a:buNone/>
            </a:pPr>
            <a:br>
              <a:rPr lang="en" sz="1300">
                <a:latin typeface="Consolas"/>
                <a:ea typeface="Consolas"/>
                <a:cs typeface="Consolas"/>
                <a:sym typeface="Consolas"/>
              </a:rPr>
            </a:br>
            <a:r>
              <a:rPr lang="en" sz="1300">
                <a:latin typeface="Consolas"/>
                <a:ea typeface="Consolas"/>
                <a:cs typeface="Consolas"/>
                <a:sym typeface="Consolas"/>
              </a:rPr>
              <a:t># Formats to compress (extend with what you use and makes sense)</a:t>
            </a:r>
            <a:br>
              <a:rPr lang="en" sz="1300">
                <a:latin typeface="Consolas"/>
                <a:ea typeface="Consolas"/>
                <a:cs typeface="Consolas"/>
                <a:sym typeface="Consolas"/>
              </a:rPr>
            </a:br>
            <a:r>
              <a:rPr lang="en" sz="1300">
                <a:latin typeface="Consolas"/>
                <a:ea typeface="Consolas"/>
                <a:cs typeface="Consolas"/>
                <a:sym typeface="Consolas"/>
              </a:rPr>
              <a:t>gzip_types text/plain application/javascript text/html text/css;</a:t>
            </a:r>
            <a:br>
              <a:rPr lang="en" sz="1300">
                <a:latin typeface="Consolas"/>
                <a:ea typeface="Consolas"/>
                <a:cs typeface="Consolas"/>
                <a:sym typeface="Consolas"/>
              </a:rPr>
            </a:br>
            <a:r>
              <a:rPr lang="en" sz="1300">
                <a:latin typeface="Consolas"/>
                <a:ea typeface="Consolas"/>
                <a:cs typeface="Consolas"/>
                <a:sym typeface="Consolas"/>
              </a:rPr>
              <a:t>gzip_vary on; # Send Vary header</a:t>
            </a:r>
            <a:endParaRPr sz="1300">
              <a:latin typeface="Consolas"/>
              <a:ea typeface="Consolas"/>
              <a:cs typeface="Consolas"/>
              <a:sym typeface="Consolas"/>
            </a:endParaRPr>
          </a:p>
          <a:p>
            <a:pPr marL="0" lvl="0" indent="0" algn="l" rtl="0">
              <a:spcBef>
                <a:spcPts val="1600"/>
              </a:spcBef>
              <a:spcAft>
                <a:spcPts val="1600"/>
              </a:spcAft>
              <a:buNone/>
            </a:pPr>
            <a:endParaRPr sz="1300">
              <a:latin typeface="Consolas"/>
              <a:ea typeface="Consolas"/>
              <a:cs typeface="Consolas"/>
              <a:sym typeface="Consolas"/>
            </a:endParaRPr>
          </a:p>
        </p:txBody>
      </p:sp>
      <p:sp>
        <p:nvSpPr>
          <p:cNvPr id="511" name="Google Shape;511;p8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Compression in practice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MySQL</a:t>
            </a:r>
            <a:endParaRPr/>
          </a:p>
        </p:txBody>
      </p:sp>
      <p:sp>
        <p:nvSpPr>
          <p:cNvPr id="517" name="Google Shape;517;p8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MySQL tuner is a utility trying to find out what could be done to optimize MySQL for your hardware and workload. </a:t>
            </a:r>
            <a:endParaRPr/>
          </a:p>
          <a:p>
            <a:pPr marL="0" lvl="0" indent="0" algn="l" rtl="0">
              <a:spcBef>
                <a:spcPts val="1600"/>
              </a:spcBef>
              <a:spcAft>
                <a:spcPts val="0"/>
              </a:spcAft>
              <a:buClr>
                <a:schemeClr val="dk2"/>
              </a:buClr>
              <a:buSzPts val="1100"/>
              <a:buFont typeface="Arial"/>
              <a:buNone/>
            </a:pPr>
            <a:r>
              <a:rPr lang="en" sz="1200"/>
              <a:t>Use your WordPress sites for about a week before running mysqltuner, since it will take a look at your usage patterns to see what could be improved. Once you’ve installed mysqltuner, run it with </a:t>
            </a:r>
            <a:r>
              <a:rPr lang="en" sz="1200">
                <a:latin typeface="Consolas"/>
                <a:ea typeface="Consolas"/>
                <a:cs typeface="Consolas"/>
                <a:sym typeface="Consolas"/>
              </a:rPr>
              <a:t>mysqltuner</a:t>
            </a:r>
            <a:endParaRPr sz="1200">
              <a:latin typeface="Consolas"/>
              <a:ea typeface="Consolas"/>
              <a:cs typeface="Consolas"/>
              <a:sym typeface="Consolas"/>
            </a:endParaRPr>
          </a:p>
          <a:p>
            <a:pPr marL="0" lvl="0" indent="0" algn="l" rtl="0">
              <a:spcBef>
                <a:spcPts val="1600"/>
              </a:spcBef>
              <a:spcAft>
                <a:spcPts val="0"/>
              </a:spcAft>
              <a:buNone/>
            </a:pPr>
            <a:r>
              <a:rPr lang="en" sz="1200" u="sng">
                <a:solidFill>
                  <a:schemeClr val="hlink"/>
                </a:solidFill>
                <a:hlinkClick r:id="rId3"/>
              </a:rPr>
              <a:t>http://www.jonathanhui.com/mysql-monitoring-performance</a:t>
            </a:r>
            <a:endParaRPr sz="1200"/>
          </a:p>
          <a:p>
            <a:pPr marL="0" lvl="0" indent="0" algn="l" rtl="0">
              <a:spcBef>
                <a:spcPts val="1600"/>
              </a:spcBef>
              <a:spcAft>
                <a:spcPts val="0"/>
              </a:spcAft>
              <a:buNone/>
            </a:pPr>
            <a:endParaRPr sz="1200"/>
          </a:p>
          <a:p>
            <a:pPr marL="0" lvl="0" indent="0" algn="l" rtl="0">
              <a:spcBef>
                <a:spcPts val="1600"/>
              </a:spcBef>
              <a:spcAft>
                <a:spcPts val="0"/>
              </a:spcAft>
              <a:buClr>
                <a:schemeClr val="dk2"/>
              </a:buClr>
              <a:buSzPts val="1100"/>
              <a:buFont typeface="Arial"/>
              <a:buNone/>
            </a:pPr>
            <a:endParaRPr sz="1200"/>
          </a:p>
          <a:p>
            <a:pPr marL="0" lvl="0" indent="0" algn="l" rtl="0">
              <a:spcBef>
                <a:spcPts val="1600"/>
              </a:spcBef>
              <a:spcAft>
                <a:spcPts val="1600"/>
              </a:spcAft>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Security</a:t>
            </a:r>
            <a:endParaRPr/>
          </a:p>
        </p:txBody>
      </p:sp>
      <p:sp>
        <p:nvSpPr>
          <p:cNvPr id="523" name="Google Shape;523;p87"/>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Defend against the most </a:t>
            </a:r>
            <a:r>
              <a:rPr lang="en" b="1"/>
              <a:t>dangerous </a:t>
            </a:r>
            <a:r>
              <a:rPr lang="en"/>
              <a:t>and most </a:t>
            </a:r>
            <a:r>
              <a:rPr lang="en" b="1"/>
              <a:t>common </a:t>
            </a:r>
            <a:r>
              <a:rPr lang="en"/>
              <a:t>threats.</a:t>
            </a:r>
            <a:endParaRPr/>
          </a:p>
          <a:p>
            <a:pPr marL="0" lvl="0" indent="0" algn="l" rtl="0">
              <a:spcBef>
                <a:spcPts val="1600"/>
              </a:spcBef>
              <a:spcAft>
                <a:spcPts val="0"/>
              </a:spcAft>
              <a:buNone/>
            </a:pPr>
            <a:r>
              <a:rPr lang="en"/>
              <a:t>Multi-layered security (“defense in depth”):</a:t>
            </a:r>
            <a:endParaRPr/>
          </a:p>
          <a:p>
            <a:pPr marL="457200" lvl="0" indent="-317500" algn="l" rtl="0">
              <a:spcBef>
                <a:spcPts val="1600"/>
              </a:spcBef>
              <a:spcAft>
                <a:spcPts val="0"/>
              </a:spcAft>
              <a:buSzPts val="1400"/>
              <a:buChar char="●"/>
            </a:pPr>
            <a:r>
              <a:rPr lang="en" sz="1400"/>
              <a:t>PHP: cgi.fix_pathinfo=0</a:t>
            </a:r>
            <a:endParaRPr sz="1400"/>
          </a:p>
          <a:p>
            <a:pPr marL="457200" lvl="0" indent="-317500" algn="l" rtl="0">
              <a:spcBef>
                <a:spcPts val="0"/>
              </a:spcBef>
              <a:spcAft>
                <a:spcPts val="0"/>
              </a:spcAft>
              <a:buSzPts val="1400"/>
              <a:buChar char="●"/>
            </a:pPr>
            <a:r>
              <a:rPr lang="en" sz="1400"/>
              <a:t>php-fpm: run as user/www-data</a:t>
            </a:r>
            <a:endParaRPr sz="1400"/>
          </a:p>
          <a:p>
            <a:pPr marL="457200" lvl="0" indent="-317500" algn="l" rtl="0">
              <a:spcBef>
                <a:spcPts val="0"/>
              </a:spcBef>
              <a:spcAft>
                <a:spcPts val="0"/>
              </a:spcAft>
              <a:buSzPts val="1400"/>
              <a:buChar char="●"/>
            </a:pPr>
            <a:r>
              <a:rPr lang="en" sz="1400"/>
              <a:t>www-data doesn’t have write permission on files</a:t>
            </a:r>
            <a:endParaRPr sz="1400"/>
          </a:p>
          <a:p>
            <a:pPr marL="457200" lvl="0" indent="-317500" algn="l" rtl="0">
              <a:spcBef>
                <a:spcPts val="0"/>
              </a:spcBef>
              <a:spcAft>
                <a:spcPts val="0"/>
              </a:spcAft>
              <a:buSzPts val="1400"/>
              <a:buChar char="●"/>
            </a:pPr>
            <a:r>
              <a:rPr lang="en" sz="1400"/>
              <a:t>A single compromised site (PHP process) can’t modify other sites.</a:t>
            </a:r>
            <a:endParaRPr sz="1400"/>
          </a:p>
          <a:p>
            <a:pPr marL="457200" lvl="0" indent="-317500" algn="l" rtl="0">
              <a:spcBef>
                <a:spcPts val="0"/>
              </a:spcBef>
              <a:spcAft>
                <a:spcPts val="0"/>
              </a:spcAft>
              <a:buSzPts val="1400"/>
              <a:buChar char="●"/>
            </a:pPr>
            <a:r>
              <a:rPr lang="en" sz="1400"/>
              <a:t>Website files can only be modified by a specific system user.</a:t>
            </a:r>
            <a:endParaRPr sz="1400"/>
          </a:p>
          <a:p>
            <a:pPr marL="457200" lvl="0" indent="-317500" algn="l" rtl="0">
              <a:spcBef>
                <a:spcPts val="0"/>
              </a:spcBef>
              <a:spcAft>
                <a:spcPts val="0"/>
              </a:spcAft>
              <a:buSzPts val="1400"/>
              <a:buChar char="●"/>
            </a:pPr>
            <a:r>
              <a:rPr lang="en" sz="1400"/>
              <a:t>Don’t advertise PHP version in headers (</a:t>
            </a:r>
            <a:r>
              <a:rPr lang="en" sz="1400" b="1"/>
              <a:t>php.ini</a:t>
            </a:r>
            <a:r>
              <a:rPr lang="en" sz="1400"/>
              <a:t>: </a:t>
            </a:r>
            <a:r>
              <a:rPr lang="en" sz="1400">
                <a:latin typeface="Consolas"/>
                <a:ea typeface="Consolas"/>
                <a:cs typeface="Consolas"/>
                <a:sym typeface="Consolas"/>
              </a:rPr>
              <a:t>expose_php = Off</a:t>
            </a:r>
            <a:r>
              <a:rPr lang="en" sz="1400"/>
              <a:t>) -- doesn’t improve security, but attracts fewer bots looking for vulnerable websites</a:t>
            </a:r>
            <a:endParaRPr sz="1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Sysadmin Security Maxims</a:t>
            </a:r>
            <a:endParaRPr/>
          </a:p>
        </p:txBody>
      </p:sp>
      <p:sp>
        <p:nvSpPr>
          <p:cNvPr id="529" name="Google Shape;529;p8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a:t>Don’t run stuff (to avoid stuff being compromised).</a:t>
            </a:r>
            <a:endParaRPr sz="1400"/>
          </a:p>
          <a:p>
            <a:pPr marL="457200" lvl="0" indent="-317500" algn="l" rtl="0">
              <a:spcBef>
                <a:spcPts val="0"/>
              </a:spcBef>
              <a:spcAft>
                <a:spcPts val="0"/>
              </a:spcAft>
              <a:buSzPts val="1400"/>
              <a:buAutoNum type="arabicPeriod"/>
            </a:pPr>
            <a:r>
              <a:rPr lang="en" sz="1400"/>
              <a:t>If you </a:t>
            </a:r>
            <a:r>
              <a:rPr lang="en" sz="1400" i="1"/>
              <a:t>must </a:t>
            </a:r>
            <a:r>
              <a:rPr lang="en" sz="1400"/>
              <a:t>run stuff, at least don’t </a:t>
            </a:r>
            <a:r>
              <a:rPr lang="en" sz="1400" i="1"/>
              <a:t>expose </a:t>
            </a:r>
            <a:r>
              <a:rPr lang="en" sz="1400"/>
              <a:t>stuff to the Internet.</a:t>
            </a:r>
            <a:endParaRPr sz="1400"/>
          </a:p>
          <a:p>
            <a:pPr marL="457200" lvl="0" indent="-317500" algn="l" rtl="0">
              <a:spcBef>
                <a:spcPts val="0"/>
              </a:spcBef>
              <a:spcAft>
                <a:spcPts val="0"/>
              </a:spcAft>
              <a:buSzPts val="1400"/>
              <a:buAutoNum type="arabicPeriod"/>
            </a:pPr>
            <a:r>
              <a:rPr lang="en" sz="1400"/>
              <a:t>If you have to expose stuff, </a:t>
            </a:r>
            <a:r>
              <a:rPr lang="en" sz="1400" i="1"/>
              <a:t>secure </a:t>
            </a:r>
            <a:r>
              <a:rPr lang="en" sz="1400"/>
              <a:t>the stuff as much as possible.</a:t>
            </a:r>
            <a:endParaRPr sz="1400"/>
          </a:p>
          <a:p>
            <a:pPr marL="457200" lvl="0" indent="-317500" algn="l" rtl="0">
              <a:spcBef>
                <a:spcPts val="0"/>
              </a:spcBef>
              <a:spcAft>
                <a:spcPts val="0"/>
              </a:spcAft>
              <a:buSzPts val="1400"/>
              <a:buAutoNum type="arabicPeriod"/>
            </a:pPr>
            <a:r>
              <a:rPr lang="en" sz="1400"/>
              <a:t>Set up the system so that if stuff is compromised, the damage that stuff can do is </a:t>
            </a:r>
            <a:r>
              <a:rPr lang="en" sz="1400" i="1"/>
              <a:t>minimized </a:t>
            </a:r>
            <a:r>
              <a:rPr lang="en" sz="1400"/>
              <a:t>(e.g. a compromised PHP process trashing only the compromised site).</a:t>
            </a:r>
            <a:endParaRPr sz="1400"/>
          </a:p>
          <a:p>
            <a:pPr marL="457200" lvl="0" indent="-317500" algn="l" rtl="0">
              <a:spcBef>
                <a:spcPts val="0"/>
              </a:spcBef>
              <a:spcAft>
                <a:spcPts val="0"/>
              </a:spcAft>
              <a:buSzPts val="1400"/>
              <a:buAutoNum type="arabicPeriod"/>
            </a:pPr>
            <a:r>
              <a:rPr lang="en" sz="1400" i="1"/>
              <a:t>Monitor </a:t>
            </a:r>
            <a:r>
              <a:rPr lang="en" sz="1400"/>
              <a:t>the system so you know when stuff is misbehaving.</a:t>
            </a:r>
            <a:endParaRPr sz="1400"/>
          </a:p>
          <a:p>
            <a:pPr marL="457200" lvl="0" indent="-317500" algn="l" rtl="0">
              <a:spcBef>
                <a:spcPts val="0"/>
              </a:spcBef>
              <a:spcAft>
                <a:spcPts val="0"/>
              </a:spcAft>
              <a:buSzPts val="1400"/>
              <a:buAutoNum type="arabicPeriod"/>
            </a:pPr>
            <a:r>
              <a:rPr lang="en" sz="1400"/>
              <a:t>Administrate the system so that stuff is up-to-date.</a:t>
            </a:r>
            <a:endParaRPr sz="1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iptables: The Linux Firewall</a:t>
            </a:r>
            <a:endParaRPr/>
          </a:p>
        </p:txBody>
      </p:sp>
      <p:sp>
        <p:nvSpPr>
          <p:cNvPr id="535" name="Google Shape;535;p8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course in itself. Requires basic networking knowledge.</a:t>
            </a:r>
            <a:endParaRPr/>
          </a:p>
          <a:p>
            <a:pPr marL="0" lvl="0" indent="0" algn="l" rtl="0">
              <a:spcBef>
                <a:spcPts val="1600"/>
              </a:spcBef>
              <a:spcAft>
                <a:spcPts val="1600"/>
              </a:spcAft>
              <a:buNone/>
            </a:pPr>
            <a:r>
              <a:rPr lang="en"/>
              <a:t>We’re not opening any ports (except port 80 and 22), so this is not a huge issue right now. However, as you grow and create a multi-server infrastructure (DB server, PHP server, Web Servers, load balancer + SSL termination), you will want to educate yourself about network security.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0"/>
          <p:cNvSpPr txBox="1">
            <a:spLocks noGrp="1"/>
          </p:cNvSpPr>
          <p:nvPr>
            <p:ph type="title"/>
          </p:nvPr>
        </p:nvSpPr>
        <p:spPr>
          <a:xfrm>
            <a:off x="2410100" y="42217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SSH Hardening</a:t>
            </a:r>
            <a:endParaRPr/>
          </a:p>
        </p:txBody>
      </p:sp>
      <p:sp>
        <p:nvSpPr>
          <p:cNvPr id="541" name="Google Shape;541;p90"/>
          <p:cNvSpPr txBox="1">
            <a:spLocks noGrp="1"/>
          </p:cNvSpPr>
          <p:nvPr>
            <p:ph type="body" idx="1"/>
          </p:nvPr>
        </p:nvSpPr>
        <p:spPr>
          <a:xfrm>
            <a:off x="2410100" y="976425"/>
            <a:ext cx="6321600" cy="345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a:t>Create SSH keys on your LOCAL machine.</a:t>
            </a:r>
            <a:endParaRPr sz="1400"/>
          </a:p>
          <a:p>
            <a:pPr marL="914400" lvl="1" indent="-304800" algn="l" rtl="0">
              <a:spcBef>
                <a:spcPts val="0"/>
              </a:spcBef>
              <a:spcAft>
                <a:spcPts val="0"/>
              </a:spcAft>
              <a:buSzPts val="1200"/>
              <a:buFont typeface="Consolas"/>
              <a:buAutoNum type="alphaLcPeriod"/>
            </a:pPr>
            <a:r>
              <a:rPr lang="en" sz="1200">
                <a:latin typeface="Consolas"/>
                <a:ea typeface="Consolas"/>
                <a:cs typeface="Consolas"/>
                <a:sym typeface="Consolas"/>
              </a:rPr>
              <a:t>ssh-keygen -t ed25519</a:t>
            </a:r>
            <a:endParaRPr sz="1200">
              <a:latin typeface="Consolas"/>
              <a:ea typeface="Consolas"/>
              <a:cs typeface="Consolas"/>
              <a:sym typeface="Consolas"/>
            </a:endParaRPr>
          </a:p>
          <a:p>
            <a:pPr marL="914400" lvl="1" indent="-304800" algn="l" rtl="0">
              <a:spcBef>
                <a:spcPts val="0"/>
              </a:spcBef>
              <a:spcAft>
                <a:spcPts val="0"/>
              </a:spcAft>
              <a:buSzPts val="1200"/>
              <a:buFont typeface="Consolas"/>
              <a:buAutoNum type="alphaLcPeriod"/>
            </a:pPr>
            <a:r>
              <a:rPr lang="en" sz="1200">
                <a:latin typeface="Consolas"/>
                <a:ea typeface="Consolas"/>
                <a:cs typeface="Consolas"/>
                <a:sym typeface="Consolas"/>
              </a:rPr>
              <a:t>Legacy RSA: ssh-keygen -b 4096</a:t>
            </a:r>
            <a:endParaRPr sz="1200">
              <a:latin typeface="Consolas"/>
              <a:ea typeface="Consolas"/>
              <a:cs typeface="Consolas"/>
              <a:sym typeface="Consolas"/>
            </a:endParaRPr>
          </a:p>
          <a:p>
            <a:pPr marL="914400" lvl="1" indent="-304800" algn="l" rtl="0">
              <a:spcBef>
                <a:spcPts val="0"/>
              </a:spcBef>
              <a:spcAft>
                <a:spcPts val="0"/>
              </a:spcAft>
              <a:buSzPts val="1200"/>
              <a:buFont typeface="Consolas"/>
              <a:buAutoNum type="alphaLcPeriod"/>
            </a:pPr>
            <a:r>
              <a:rPr lang="en" sz="1200">
                <a:latin typeface="Consolas"/>
                <a:ea typeface="Consolas"/>
                <a:cs typeface="Consolas"/>
                <a:sym typeface="Consolas"/>
              </a:rPr>
              <a:t>Copy the public key to the server user’s ~/.ssh/authorized_keys file</a:t>
            </a:r>
            <a:endParaRPr sz="1200">
              <a:latin typeface="Consolas"/>
              <a:ea typeface="Consolas"/>
              <a:cs typeface="Consolas"/>
              <a:sym typeface="Consolas"/>
            </a:endParaRPr>
          </a:p>
          <a:p>
            <a:pPr marL="457200" lvl="0" indent="-317500" algn="l" rtl="0">
              <a:spcBef>
                <a:spcPts val="0"/>
              </a:spcBef>
              <a:spcAft>
                <a:spcPts val="0"/>
              </a:spcAft>
              <a:buSzPts val="1400"/>
              <a:buAutoNum type="arabicPeriod"/>
            </a:pPr>
            <a:r>
              <a:rPr lang="en" sz="1400"/>
              <a:t>Enable key-based authentication on the server (reload):</a:t>
            </a:r>
            <a:endParaRPr sz="1400"/>
          </a:p>
          <a:p>
            <a:pPr marL="914400" lvl="1" indent="-304800" algn="l" rtl="0">
              <a:spcBef>
                <a:spcPts val="0"/>
              </a:spcBef>
              <a:spcAft>
                <a:spcPts val="0"/>
              </a:spcAft>
              <a:buSzPts val="1200"/>
              <a:buFont typeface="Consolas"/>
              <a:buAutoNum type="alphaLcPeriod"/>
            </a:pPr>
            <a:r>
              <a:rPr lang="en" sz="1200">
                <a:latin typeface="Consolas"/>
                <a:ea typeface="Consolas"/>
                <a:cs typeface="Consolas"/>
                <a:sym typeface="Consolas"/>
              </a:rPr>
              <a:t>/etc/ssh/sshd_config</a:t>
            </a:r>
            <a:endParaRPr sz="1200">
              <a:latin typeface="Consolas"/>
              <a:ea typeface="Consolas"/>
              <a:cs typeface="Consolas"/>
              <a:sym typeface="Consolas"/>
            </a:endParaRPr>
          </a:p>
          <a:p>
            <a:pPr marL="914400" lvl="1" indent="-304800" algn="l" rtl="0">
              <a:spcBef>
                <a:spcPts val="0"/>
              </a:spcBef>
              <a:spcAft>
                <a:spcPts val="0"/>
              </a:spcAft>
              <a:buSzPts val="1200"/>
              <a:buFont typeface="Consolas"/>
              <a:buAutoNum type="alphaLcPeriod"/>
            </a:pPr>
            <a:r>
              <a:rPr lang="en" sz="1200">
                <a:latin typeface="Consolas"/>
                <a:ea typeface="Consolas"/>
                <a:cs typeface="Consolas"/>
                <a:sym typeface="Consolas"/>
              </a:rPr>
              <a:t>PubkeyAuthentication yes</a:t>
            </a:r>
            <a:endParaRPr b="1"/>
          </a:p>
          <a:p>
            <a:pPr marL="457200" lvl="0" indent="-317500" algn="l" rtl="0">
              <a:spcBef>
                <a:spcPts val="0"/>
              </a:spcBef>
              <a:spcAft>
                <a:spcPts val="0"/>
              </a:spcAft>
              <a:buSzPts val="1400"/>
              <a:buAutoNum type="arabicPeriod"/>
            </a:pPr>
            <a:r>
              <a:rPr lang="en" sz="1400" b="1"/>
              <a:t>Test</a:t>
            </a:r>
            <a:r>
              <a:rPr lang="en" sz="1400"/>
              <a:t> your key-based login, to prevent lockout.</a:t>
            </a:r>
            <a:endParaRPr sz="1400"/>
          </a:p>
          <a:p>
            <a:pPr marL="457200" lvl="0" indent="-317500" algn="l" rtl="0">
              <a:spcBef>
                <a:spcPts val="0"/>
              </a:spcBef>
              <a:spcAft>
                <a:spcPts val="0"/>
              </a:spcAft>
              <a:buSzPts val="1400"/>
              <a:buAutoNum type="arabicPeriod"/>
            </a:pPr>
            <a:r>
              <a:rPr lang="en" sz="1400"/>
              <a:t>Disable password-based authentication in the server (reload):</a:t>
            </a:r>
            <a:endParaRPr sz="1400"/>
          </a:p>
          <a:p>
            <a:pPr marL="914400" lvl="1" indent="-304800" algn="l" rtl="0">
              <a:spcBef>
                <a:spcPts val="0"/>
              </a:spcBef>
              <a:spcAft>
                <a:spcPts val="0"/>
              </a:spcAft>
              <a:buSzPts val="1200"/>
              <a:buFont typeface="Consolas"/>
              <a:buAutoNum type="alphaLcPeriod"/>
            </a:pPr>
            <a:r>
              <a:rPr lang="en" sz="1200">
                <a:latin typeface="Consolas"/>
                <a:ea typeface="Consolas"/>
                <a:cs typeface="Consolas"/>
                <a:sym typeface="Consolas"/>
              </a:rPr>
              <a:t>ChallengeResponseAuthentication no</a:t>
            </a:r>
            <a:endParaRPr sz="1200">
              <a:latin typeface="Consolas"/>
              <a:ea typeface="Consolas"/>
              <a:cs typeface="Consolas"/>
              <a:sym typeface="Consolas"/>
            </a:endParaRPr>
          </a:p>
          <a:p>
            <a:pPr marL="914400" lvl="1" indent="-304800" algn="l" rtl="0">
              <a:spcBef>
                <a:spcPts val="0"/>
              </a:spcBef>
              <a:spcAft>
                <a:spcPts val="0"/>
              </a:spcAft>
              <a:buSzPts val="1200"/>
              <a:buFont typeface="Consolas"/>
              <a:buAutoNum type="alphaLcPeriod"/>
            </a:pPr>
            <a:r>
              <a:rPr lang="en" sz="1200">
                <a:latin typeface="Consolas"/>
                <a:ea typeface="Consolas"/>
                <a:cs typeface="Consolas"/>
                <a:sym typeface="Consolas"/>
              </a:rPr>
              <a:t>PasswordAuthentication no</a:t>
            </a:r>
            <a:endParaRPr sz="1200">
              <a:latin typeface="Consolas"/>
              <a:ea typeface="Consolas"/>
              <a:cs typeface="Consolas"/>
              <a:sym typeface="Consolas"/>
            </a:endParaRPr>
          </a:p>
          <a:p>
            <a:pPr marL="914400" lvl="1" indent="-304800" algn="l" rtl="0">
              <a:spcBef>
                <a:spcPts val="0"/>
              </a:spcBef>
              <a:spcAft>
                <a:spcPts val="0"/>
              </a:spcAft>
              <a:buSzPts val="1200"/>
              <a:buFont typeface="Consolas"/>
              <a:buAutoNum type="alphaLcPeriod"/>
            </a:pPr>
            <a:r>
              <a:rPr lang="en" sz="1200">
                <a:latin typeface="Consolas"/>
                <a:ea typeface="Consolas"/>
                <a:cs typeface="Consolas"/>
                <a:sym typeface="Consolas"/>
              </a:rPr>
              <a:t>UsePAM no</a:t>
            </a:r>
            <a:endParaRPr sz="1200">
              <a:latin typeface="Consolas"/>
              <a:ea typeface="Consolas"/>
              <a:cs typeface="Consolas"/>
              <a:sym typeface="Consolas"/>
            </a:endParaRPr>
          </a:p>
          <a:p>
            <a:pPr marL="457200" lvl="0" indent="-317500" algn="l" rtl="0">
              <a:spcBef>
                <a:spcPts val="0"/>
              </a:spcBef>
              <a:spcAft>
                <a:spcPts val="0"/>
              </a:spcAft>
              <a:buSzPts val="1400"/>
              <a:buAutoNum type="arabicPeriod"/>
            </a:pPr>
            <a:r>
              <a:rPr lang="en" sz="1400"/>
              <a:t>Make a backup of your keys, and keep them secure (see backups).</a:t>
            </a:r>
            <a:endParaRPr sz="1400"/>
          </a:p>
          <a:p>
            <a:pPr marL="457200" lvl="0" indent="-317500" algn="l" rtl="0">
              <a:spcBef>
                <a:spcPts val="0"/>
              </a:spcBef>
              <a:spcAft>
                <a:spcPts val="0"/>
              </a:spcAft>
              <a:buSzPts val="1400"/>
              <a:buAutoNum type="arabicPeriod"/>
            </a:pPr>
            <a:r>
              <a:rPr lang="en" sz="1400"/>
              <a:t>More security: disable root login, create a new user for SSH. Use sudo to become root after logging in with the unprivileged user.</a:t>
            </a:r>
            <a:endParaRPr sz="1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Automation</a:t>
            </a:r>
            <a:endParaRPr/>
          </a:p>
        </p:txBody>
      </p:sp>
      <p:sp>
        <p:nvSpPr>
          <p:cNvPr id="547" name="Google Shape;547;p9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Puppet, Chef, Saltstack -- I recommend Ansible.</a:t>
            </a:r>
            <a:endParaRPr/>
          </a:p>
          <a:p>
            <a:pPr marL="0" lvl="0" indent="0" algn="l" rtl="0">
              <a:spcBef>
                <a:spcPts val="1600"/>
              </a:spcBef>
              <a:spcAft>
                <a:spcPts val="0"/>
              </a:spcAft>
              <a:buNone/>
            </a:pPr>
            <a:endParaRPr/>
          </a:p>
          <a:p>
            <a:pPr marL="0" lvl="0" indent="0" algn="l" rtl="0">
              <a:spcBef>
                <a:spcPts val="1600"/>
              </a:spcBef>
              <a:spcAft>
                <a:spcPts val="0"/>
              </a:spcAft>
              <a:buNone/>
            </a:pPr>
            <a:r>
              <a:rPr lang="en" b="1"/>
              <a:t>Note</a:t>
            </a:r>
            <a:r>
              <a:rPr lang="en"/>
              <a:t>: Modern (2022) system administration sees “immutable infrastructure” as a best practice. Build a machine image / configuration once, and roll it out over and over.</a:t>
            </a:r>
            <a:endParaRPr/>
          </a:p>
          <a:p>
            <a:pPr marL="0" lvl="0" indent="0" algn="l" rtl="0">
              <a:spcBef>
                <a:spcPts val="1600"/>
              </a:spcBef>
              <a:spcAft>
                <a:spcPts val="1600"/>
              </a:spcAft>
              <a:buNone/>
            </a:pPr>
            <a:r>
              <a:rPr lang="en"/>
              <a:t>Tools like Hashicorp Packer are great for this.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This Course Helps You Learn</a:t>
            </a:r>
            <a:endParaRPr/>
          </a:p>
        </p:txBody>
      </p:sp>
      <p:sp>
        <p:nvSpPr>
          <p:cNvPr id="116" name="Google Shape;116;p2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Pure theory isn’t enough. Project-based learning is one of the ways in which you can do (almost) everything right without a lot of extra pain:</a:t>
            </a:r>
            <a:endParaRPr/>
          </a:p>
          <a:p>
            <a:pPr marL="457200" lvl="0" indent="-342900" algn="l" rtl="0">
              <a:spcBef>
                <a:spcPts val="1600"/>
              </a:spcBef>
              <a:spcAft>
                <a:spcPts val="0"/>
              </a:spcAft>
              <a:buSzPts val="1800"/>
              <a:buChar char="●"/>
            </a:pPr>
            <a:r>
              <a:rPr lang="en" b="1"/>
              <a:t>Practical</a:t>
            </a:r>
            <a:r>
              <a:rPr lang="en"/>
              <a:t>, so they result in durable learning and give you job interview material.</a:t>
            </a:r>
            <a:endParaRPr/>
          </a:p>
          <a:p>
            <a:pPr marL="457200" lvl="0" indent="-342900" algn="l" rtl="0">
              <a:spcBef>
                <a:spcPts val="0"/>
              </a:spcBef>
              <a:spcAft>
                <a:spcPts val="0"/>
              </a:spcAft>
              <a:buSzPts val="1800"/>
              <a:buChar char="●"/>
            </a:pPr>
            <a:r>
              <a:rPr lang="en" b="1"/>
              <a:t>Motivational</a:t>
            </a:r>
            <a:r>
              <a:rPr lang="en"/>
              <a:t>: pick projects that are cool/useful/fun, so you can power through the frustrating parts.</a:t>
            </a:r>
            <a:endParaRPr/>
          </a:p>
          <a:p>
            <a:pPr marL="0" lvl="0" indent="0" algn="l" rtl="0">
              <a:spcBef>
                <a:spcPts val="1600"/>
              </a:spcBef>
              <a:spcAft>
                <a:spcPts val="1600"/>
              </a:spcAft>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Monitoring with Monit</a:t>
            </a:r>
            <a:endParaRPr/>
          </a:p>
        </p:txBody>
      </p:sp>
      <p:sp>
        <p:nvSpPr>
          <p:cNvPr id="553" name="Google Shape;553;p92"/>
          <p:cNvSpPr txBox="1">
            <a:spLocks noGrp="1"/>
          </p:cNvSpPr>
          <p:nvPr>
            <p:ph type="body" idx="1"/>
          </p:nvPr>
        </p:nvSpPr>
        <p:spPr>
          <a:xfrm>
            <a:off x="2400262" y="13084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Configured in /etc/monitrc</a:t>
            </a:r>
            <a:endParaRPr/>
          </a:p>
          <a:p>
            <a:pPr marL="457200" lvl="0" indent="-317500" algn="l" rtl="0">
              <a:spcBef>
                <a:spcPts val="1600"/>
              </a:spcBef>
              <a:spcAft>
                <a:spcPts val="0"/>
              </a:spcAft>
              <a:buSzPts val="1400"/>
              <a:buChar char="●"/>
            </a:pPr>
            <a:r>
              <a:rPr lang="en" sz="1400"/>
              <a:t>CPU</a:t>
            </a:r>
            <a:endParaRPr sz="1400"/>
          </a:p>
          <a:p>
            <a:pPr marL="457200" lvl="0" indent="-317500" algn="l" rtl="0">
              <a:spcBef>
                <a:spcPts val="0"/>
              </a:spcBef>
              <a:spcAft>
                <a:spcPts val="0"/>
              </a:spcAft>
              <a:buSzPts val="1400"/>
              <a:buChar char="●"/>
            </a:pPr>
            <a:r>
              <a:rPr lang="en" sz="1400"/>
              <a:t>Port 80 http</a:t>
            </a:r>
            <a:endParaRPr sz="1400"/>
          </a:p>
          <a:p>
            <a:pPr marL="457200" lvl="0" indent="-317500" algn="l" rtl="0">
              <a:spcBef>
                <a:spcPts val="0"/>
              </a:spcBef>
              <a:spcAft>
                <a:spcPts val="0"/>
              </a:spcAft>
              <a:buSzPts val="1400"/>
              <a:buChar char="●"/>
            </a:pPr>
            <a:r>
              <a:rPr lang="en" sz="1400"/>
              <a:t>Port 3306 mysql</a:t>
            </a:r>
            <a:endParaRPr sz="1400"/>
          </a:p>
          <a:p>
            <a:pPr marL="914400" lvl="1" indent="-317500" algn="l" rtl="0">
              <a:spcBef>
                <a:spcPts val="0"/>
              </a:spcBef>
              <a:spcAft>
                <a:spcPts val="0"/>
              </a:spcAft>
              <a:buSzPts val="1400"/>
              <a:buChar char="○"/>
            </a:pPr>
            <a:r>
              <a:rPr lang="en"/>
              <a:t>Memory usage</a:t>
            </a:r>
            <a:endParaRPr/>
          </a:p>
          <a:p>
            <a:pPr marL="457200" lvl="0" indent="-317500" algn="l" rtl="0">
              <a:spcBef>
                <a:spcPts val="0"/>
              </a:spcBef>
              <a:spcAft>
                <a:spcPts val="0"/>
              </a:spcAft>
              <a:buSzPts val="1400"/>
              <a:buChar char="●"/>
            </a:pPr>
            <a:r>
              <a:rPr lang="en" sz="1400" b="1"/>
              <a:t>php-fpm</a:t>
            </a:r>
            <a:r>
              <a:rPr lang="en" sz="1400"/>
              <a:t> and </a:t>
            </a:r>
            <a:r>
              <a:rPr lang="en" sz="1400" b="1"/>
              <a:t>nginx </a:t>
            </a:r>
            <a:r>
              <a:rPr lang="en" sz="1400"/>
              <a:t>processes</a:t>
            </a:r>
            <a:endParaRPr sz="1400"/>
          </a:p>
          <a:p>
            <a:pPr marL="457200" lvl="0" indent="-317500" algn="l" rtl="0">
              <a:spcBef>
                <a:spcPts val="0"/>
              </a:spcBef>
              <a:spcAft>
                <a:spcPts val="0"/>
              </a:spcAft>
              <a:buSzPts val="1400"/>
              <a:buChar char="●"/>
            </a:pPr>
            <a:r>
              <a:rPr lang="en" sz="1400"/>
              <a:t>Site-specific monitoring config files in /etc/monit/monit.d/sitename.cfg</a:t>
            </a:r>
            <a:endParaRPr sz="1400"/>
          </a:p>
          <a:p>
            <a:pPr marL="457200" lvl="0" indent="-317500" algn="l" rtl="0">
              <a:spcBef>
                <a:spcPts val="0"/>
              </a:spcBef>
              <a:spcAft>
                <a:spcPts val="0"/>
              </a:spcAft>
              <a:buSzPts val="1400"/>
              <a:buChar char="●"/>
            </a:pPr>
            <a:r>
              <a:rPr lang="en" sz="1400"/>
              <a:t>Web interface (local forwarding with SSH)</a:t>
            </a:r>
            <a:endParaRPr sz="1400"/>
          </a:p>
          <a:p>
            <a:pPr marL="457200" lvl="0" indent="-317500" algn="l" rtl="0">
              <a:spcBef>
                <a:spcPts val="0"/>
              </a:spcBef>
              <a:spcAft>
                <a:spcPts val="0"/>
              </a:spcAft>
              <a:buSzPts val="1400"/>
              <a:buChar char="●"/>
            </a:pPr>
            <a:r>
              <a:rPr lang="en" sz="1400"/>
              <a:t>email alerts</a:t>
            </a:r>
            <a:endParaRPr sz="1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Backups </a:t>
            </a:r>
            <a:endParaRPr/>
          </a:p>
        </p:txBody>
      </p:sp>
      <p:sp>
        <p:nvSpPr>
          <p:cNvPr id="559" name="Google Shape;559;p93"/>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400" b="1"/>
              <a:t>What</a:t>
            </a:r>
            <a:r>
              <a:rPr lang="en" sz="1400"/>
              <a:t> should we back up?</a:t>
            </a:r>
            <a:endParaRPr sz="1400"/>
          </a:p>
          <a:p>
            <a:pPr marL="457200" lvl="0" indent="-304800" algn="l" rtl="0">
              <a:spcBef>
                <a:spcPts val="1600"/>
              </a:spcBef>
              <a:spcAft>
                <a:spcPts val="0"/>
              </a:spcAft>
              <a:buSzPts val="1200"/>
              <a:buAutoNum type="arabicPeriod"/>
            </a:pPr>
            <a:r>
              <a:rPr lang="en" sz="1200"/>
              <a:t>Application Files</a:t>
            </a:r>
            <a:endParaRPr sz="1200"/>
          </a:p>
          <a:p>
            <a:pPr marL="914400" lvl="1" indent="-304800" algn="l" rtl="0">
              <a:spcBef>
                <a:spcPts val="0"/>
              </a:spcBef>
              <a:spcAft>
                <a:spcPts val="0"/>
              </a:spcAft>
              <a:buSzPts val="1200"/>
              <a:buAutoNum type="alphaLcPeriod"/>
            </a:pPr>
            <a:r>
              <a:rPr lang="en" sz="1200"/>
              <a:t>/home/&lt;username&gt;/*</a:t>
            </a:r>
            <a:endParaRPr sz="1200"/>
          </a:p>
          <a:p>
            <a:pPr marL="457200" lvl="0" indent="-304800" algn="l" rtl="0">
              <a:spcBef>
                <a:spcPts val="0"/>
              </a:spcBef>
              <a:spcAft>
                <a:spcPts val="0"/>
              </a:spcAft>
              <a:buSzPts val="1200"/>
              <a:buAutoNum type="arabicPeriod"/>
            </a:pPr>
            <a:r>
              <a:rPr lang="en" sz="1200"/>
              <a:t>Configuration Files</a:t>
            </a:r>
            <a:endParaRPr sz="1200"/>
          </a:p>
          <a:p>
            <a:pPr marL="914400" lvl="1" indent="-304800" algn="l" rtl="0">
              <a:spcBef>
                <a:spcPts val="0"/>
              </a:spcBef>
              <a:spcAft>
                <a:spcPts val="0"/>
              </a:spcAft>
              <a:buSzPts val="1200"/>
              <a:buAutoNum type="alphaLcPeriod"/>
            </a:pPr>
            <a:r>
              <a:rPr lang="en" sz="1200"/>
              <a:t>/etc/nginx/conf.d/yourwebsitename.conf</a:t>
            </a:r>
            <a:endParaRPr sz="1200"/>
          </a:p>
          <a:p>
            <a:pPr marL="914400" lvl="1" indent="-304800" algn="l" rtl="0">
              <a:spcBef>
                <a:spcPts val="0"/>
              </a:spcBef>
              <a:spcAft>
                <a:spcPts val="0"/>
              </a:spcAft>
              <a:buSzPts val="1200"/>
              <a:buAutoNum type="alphaLcPeriod"/>
            </a:pPr>
            <a:r>
              <a:rPr lang="en" sz="1200"/>
              <a:t>/etc/php/8.1/fpm/pool.d/</a:t>
            </a:r>
            <a:endParaRPr sz="1200"/>
          </a:p>
          <a:p>
            <a:pPr marL="914400" lvl="1" indent="-304800" algn="l" rtl="0">
              <a:spcBef>
                <a:spcPts val="0"/>
              </a:spcBef>
              <a:spcAft>
                <a:spcPts val="0"/>
              </a:spcAft>
              <a:buSzPts val="1200"/>
              <a:buAutoNum type="alphaLcPeriod"/>
            </a:pPr>
            <a:r>
              <a:rPr lang="en" sz="1200"/>
              <a:t>/etc/monit/monitrc.d/*.cnf</a:t>
            </a:r>
            <a:endParaRPr sz="1200" b="1"/>
          </a:p>
          <a:p>
            <a:pPr marL="457200" lvl="0" indent="-304800" algn="l" rtl="0">
              <a:spcBef>
                <a:spcPts val="0"/>
              </a:spcBef>
              <a:spcAft>
                <a:spcPts val="0"/>
              </a:spcAft>
              <a:buSzPts val="1200"/>
              <a:buAutoNum type="arabicPeriod"/>
            </a:pPr>
            <a:r>
              <a:rPr lang="en" sz="1200"/>
              <a:t>Application State</a:t>
            </a:r>
            <a:endParaRPr sz="1200"/>
          </a:p>
          <a:p>
            <a:pPr marL="914400" lvl="1" indent="-304800" algn="l" rtl="0">
              <a:spcBef>
                <a:spcPts val="0"/>
              </a:spcBef>
              <a:spcAft>
                <a:spcPts val="0"/>
              </a:spcAft>
              <a:buSzPts val="1200"/>
              <a:buAutoNum type="alphaLcPeriod"/>
            </a:pPr>
            <a:r>
              <a:rPr lang="en" sz="1200"/>
              <a:t>MySQL database dump:</a:t>
            </a:r>
            <a:endParaRPr sz="1200"/>
          </a:p>
          <a:p>
            <a:pPr marL="914400" lvl="1" indent="-304800" algn="l" rtl="0">
              <a:spcBef>
                <a:spcPts val="1000"/>
              </a:spcBef>
              <a:spcAft>
                <a:spcPts val="0"/>
              </a:spcAft>
              <a:buSzPts val="1200"/>
              <a:buAutoNum type="alphaLcPeriod"/>
            </a:pPr>
            <a:r>
              <a:rPr lang="en" sz="1200"/>
              <a:t>All DBs</a:t>
            </a:r>
            <a:endParaRPr sz="1200"/>
          </a:p>
          <a:p>
            <a:pPr marL="457200" lvl="0" indent="-317500" algn="l" rtl="0">
              <a:spcBef>
                <a:spcPts val="1600"/>
              </a:spcBef>
              <a:spcAft>
                <a:spcPts val="0"/>
              </a:spcAft>
              <a:buSzPts val="1400"/>
              <a:buChar char="●"/>
            </a:pPr>
            <a:r>
              <a:rPr lang="en" sz="1400"/>
              <a:t>How </a:t>
            </a:r>
            <a:r>
              <a:rPr lang="en" sz="1400" b="1"/>
              <a:t>often</a:t>
            </a:r>
            <a:r>
              <a:rPr lang="en" sz="1400"/>
              <a:t> (frequency)?</a:t>
            </a:r>
            <a:endParaRPr sz="1400"/>
          </a:p>
          <a:p>
            <a:pPr marL="457200" lvl="0" indent="-317500" algn="l" rtl="0">
              <a:spcBef>
                <a:spcPts val="0"/>
              </a:spcBef>
              <a:spcAft>
                <a:spcPts val="0"/>
              </a:spcAft>
              <a:buSzPts val="1400"/>
              <a:buChar char="●"/>
            </a:pPr>
            <a:r>
              <a:rPr lang="en" sz="1400"/>
              <a:t>To what kind of backup </a:t>
            </a:r>
            <a:r>
              <a:rPr lang="en" sz="1400" b="1"/>
              <a:t>media</a:t>
            </a:r>
            <a:r>
              <a:rPr lang="en" sz="1400"/>
              <a:t>? How many?</a:t>
            </a:r>
            <a:endParaRPr sz="1400"/>
          </a:p>
          <a:p>
            <a:pPr marL="457200" lvl="0" indent="-317500" algn="l" rtl="0">
              <a:spcBef>
                <a:spcPts val="0"/>
              </a:spcBef>
              <a:spcAft>
                <a:spcPts val="0"/>
              </a:spcAft>
              <a:buSzPts val="1400"/>
              <a:buChar char="●"/>
            </a:pPr>
            <a:r>
              <a:rPr lang="en" sz="1400"/>
              <a:t>How long should you </a:t>
            </a:r>
            <a:r>
              <a:rPr lang="en" sz="1400" b="1"/>
              <a:t>keep</a:t>
            </a:r>
            <a:r>
              <a:rPr lang="en" sz="1400"/>
              <a:t> backups (retention)?</a:t>
            </a:r>
            <a:endParaRPr sz="1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Scheduling Commands with Cron</a:t>
            </a:r>
            <a:endParaRPr/>
          </a:p>
        </p:txBody>
      </p:sp>
      <p:sp>
        <p:nvSpPr>
          <p:cNvPr id="565" name="Google Shape;565;p94"/>
          <p:cNvSpPr txBox="1">
            <a:spLocks noGrp="1"/>
          </p:cNvSpPr>
          <p:nvPr>
            <p:ph type="body" idx="1"/>
          </p:nvPr>
        </p:nvSpPr>
        <p:spPr>
          <a:xfrm>
            <a:off x="2400262" y="1472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system crontab is kept in </a:t>
            </a:r>
            <a:r>
              <a:rPr lang="en" sz="1200">
                <a:latin typeface="Consolas"/>
                <a:ea typeface="Consolas"/>
                <a:cs typeface="Consolas"/>
                <a:sym typeface="Consolas"/>
              </a:rPr>
              <a:t>/etc/crontab</a:t>
            </a:r>
            <a:r>
              <a:rPr lang="en" sz="1200"/>
              <a:t>. Crontab format is:  </a:t>
            </a:r>
            <a:r>
              <a:rPr lang="en" sz="1200">
                <a:latin typeface="Consolas"/>
                <a:ea typeface="Consolas"/>
                <a:cs typeface="Consolas"/>
                <a:sym typeface="Consolas"/>
              </a:rPr>
              <a:t>minute, hour, dayofmonth, month, weekday, user, command</a:t>
            </a:r>
            <a:endParaRPr sz="1200">
              <a:latin typeface="Consolas"/>
              <a:ea typeface="Consolas"/>
              <a:cs typeface="Consolas"/>
              <a:sym typeface="Consolas"/>
            </a:endParaRPr>
          </a:p>
          <a:p>
            <a:pPr marL="0" lvl="0" indent="0" algn="l" rtl="0">
              <a:spcBef>
                <a:spcPts val="1600"/>
              </a:spcBef>
              <a:spcAft>
                <a:spcPts val="0"/>
              </a:spcAft>
              <a:buNone/>
            </a:pPr>
            <a:r>
              <a:rPr lang="en" sz="1200">
                <a:latin typeface="Consolas"/>
                <a:ea typeface="Consolas"/>
                <a:cs typeface="Consolas"/>
                <a:sym typeface="Consolas"/>
              </a:rPr>
              <a:t>1 5 * * * root  mysqldump --add-drop-table --databases yourdatabasename &gt; /backuppath/$(/bin/date '+\%Y-\%m-\%d').sql.bak</a:t>
            </a:r>
            <a:endParaRPr sz="1200">
              <a:latin typeface="Consolas"/>
              <a:ea typeface="Consolas"/>
              <a:cs typeface="Consolas"/>
              <a:sym typeface="Consolas"/>
            </a:endParaRPr>
          </a:p>
          <a:p>
            <a:pPr marL="0" lvl="0" indent="0" algn="l" rtl="0">
              <a:spcBef>
                <a:spcPts val="1600"/>
              </a:spcBef>
              <a:spcAft>
                <a:spcPts val="0"/>
              </a:spcAft>
              <a:buNone/>
            </a:pPr>
            <a:r>
              <a:rPr lang="en" sz="1200"/>
              <a:t>This means “</a:t>
            </a:r>
            <a:r>
              <a:rPr lang="en" sz="1200" b="1"/>
              <a:t>at 5:01 AM, every day, every month, regardless of which weekday it is, run this mysqldump command as the root user.</a:t>
            </a:r>
            <a:r>
              <a:rPr lang="en" sz="1200"/>
              <a:t>” Each individual user has a crontab as well:</a:t>
            </a:r>
            <a:endParaRPr sz="1200"/>
          </a:p>
          <a:p>
            <a:pPr marL="457200" lvl="0" indent="-304800" algn="l" rtl="0">
              <a:spcBef>
                <a:spcPts val="1600"/>
              </a:spcBef>
              <a:spcAft>
                <a:spcPts val="0"/>
              </a:spcAft>
              <a:buSzPts val="1200"/>
              <a:buChar char="●"/>
            </a:pPr>
            <a:r>
              <a:rPr lang="en" sz="1200">
                <a:latin typeface="Consolas"/>
                <a:ea typeface="Consolas"/>
                <a:cs typeface="Consolas"/>
                <a:sym typeface="Consolas"/>
              </a:rPr>
              <a:t>crontab -l</a:t>
            </a:r>
            <a:r>
              <a:rPr lang="en" sz="1200"/>
              <a:t>:  show your crontab</a:t>
            </a:r>
            <a:endParaRPr sz="1200"/>
          </a:p>
          <a:p>
            <a:pPr marL="457200" lvl="0" indent="-304800" algn="l" rtl="0">
              <a:spcBef>
                <a:spcPts val="0"/>
              </a:spcBef>
              <a:spcAft>
                <a:spcPts val="0"/>
              </a:spcAft>
              <a:buSzPts val="1200"/>
              <a:buChar char="●"/>
            </a:pPr>
            <a:r>
              <a:rPr lang="en" sz="1200">
                <a:latin typeface="Consolas"/>
                <a:ea typeface="Consolas"/>
                <a:cs typeface="Consolas"/>
                <a:sym typeface="Consolas"/>
              </a:rPr>
              <a:t>crontab -e</a:t>
            </a:r>
            <a:r>
              <a:rPr lang="en" sz="1200"/>
              <a:t>:  edit your crontab</a:t>
            </a:r>
            <a:endParaRPr sz="1200"/>
          </a:p>
          <a:p>
            <a:pPr marL="0" lvl="0" indent="0" algn="l" rtl="0">
              <a:spcBef>
                <a:spcPts val="1600"/>
              </a:spcBef>
              <a:spcAft>
                <a:spcPts val="1600"/>
              </a:spcAft>
              <a:buNone/>
            </a:pPr>
            <a:r>
              <a:rPr lang="en" sz="1200"/>
              <a:t>Root can add a -u option to specify a user’s crontab, e.g. </a:t>
            </a:r>
            <a:r>
              <a:rPr lang="en" sz="1200">
                <a:latin typeface="Consolas"/>
                <a:ea typeface="Consolas"/>
                <a:cs typeface="Consolas"/>
                <a:sym typeface="Consolas"/>
              </a:rPr>
              <a:t>crontab -u dave -e</a:t>
            </a:r>
            <a:r>
              <a:rPr lang="en" sz="1200"/>
              <a:t> will edit dave’s crontab.</a:t>
            </a:r>
            <a:endParaRPr sz="1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9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Backups with ‘tar’</a:t>
            </a:r>
            <a:endParaRPr/>
          </a:p>
        </p:txBody>
      </p:sp>
      <p:sp>
        <p:nvSpPr>
          <p:cNvPr id="571" name="Google Shape;571;p95"/>
          <p:cNvSpPr txBox="1">
            <a:spLocks noGrp="1"/>
          </p:cNvSpPr>
          <p:nvPr>
            <p:ph type="body" idx="1"/>
          </p:nvPr>
        </p:nvSpPr>
        <p:spPr>
          <a:xfrm>
            <a:off x="2400262" y="12551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a:t>
            </a:r>
            <a:r>
              <a:rPr lang="en" sz="1200">
                <a:latin typeface="Consolas"/>
                <a:ea typeface="Consolas"/>
                <a:cs typeface="Consolas"/>
                <a:sym typeface="Consolas"/>
              </a:rPr>
              <a:t>tar</a:t>
            </a:r>
            <a:r>
              <a:rPr lang="en" sz="1200"/>
              <a:t> (</a:t>
            </a:r>
            <a:r>
              <a:rPr lang="en" sz="1200" b="1"/>
              <a:t>t</a:t>
            </a:r>
            <a:r>
              <a:rPr lang="en" sz="1200"/>
              <a:t>ape </a:t>
            </a:r>
            <a:r>
              <a:rPr lang="en" sz="1200" b="1"/>
              <a:t>ar</a:t>
            </a:r>
            <a:r>
              <a:rPr lang="en" sz="1200"/>
              <a:t>chive) command is used to archive files.</a:t>
            </a:r>
            <a:endParaRPr sz="1200"/>
          </a:p>
          <a:p>
            <a:pPr marL="0" lvl="0" indent="0" algn="l" rtl="0">
              <a:spcBef>
                <a:spcPts val="1600"/>
              </a:spcBef>
              <a:spcAft>
                <a:spcPts val="0"/>
              </a:spcAft>
              <a:buNone/>
            </a:pPr>
            <a:r>
              <a:rPr lang="en" sz="1200" i="1"/>
              <a:t>Archiving</a:t>
            </a:r>
            <a:r>
              <a:rPr lang="en" sz="1200"/>
              <a:t> is taking many files and directories and representing them as a single file (useful for FTP, etc.). It is </a:t>
            </a:r>
            <a:r>
              <a:rPr lang="en" sz="1200" b="1"/>
              <a:t>not</a:t>
            </a:r>
            <a:r>
              <a:rPr lang="en" sz="1200"/>
              <a:t> the same as </a:t>
            </a:r>
            <a:r>
              <a:rPr lang="en" sz="1200" i="1"/>
              <a:t>compression</a:t>
            </a:r>
            <a:r>
              <a:rPr lang="en" sz="1200"/>
              <a:t>. You can pass flags to it which will ensure that your data is compressed before archiving (-z, -c).</a:t>
            </a:r>
            <a:endParaRPr sz="1200"/>
          </a:p>
          <a:p>
            <a:pPr marL="0" lvl="0" indent="0" algn="l" rtl="0">
              <a:spcBef>
                <a:spcPts val="1600"/>
              </a:spcBef>
              <a:spcAft>
                <a:spcPts val="0"/>
              </a:spcAft>
              <a:buNone/>
            </a:pPr>
            <a:r>
              <a:rPr lang="en" sz="1200">
                <a:latin typeface="Consolas"/>
                <a:ea typeface="Consolas"/>
                <a:cs typeface="Consolas"/>
                <a:sym typeface="Consolas"/>
              </a:rPr>
              <a:t>tar -zcf /root/site_backups/&lt;sitename&gt;&lt;date&gt;.tar.gz /home/&lt;user&gt;/</a:t>
            </a:r>
            <a:endParaRPr sz="1200">
              <a:latin typeface="Consolas"/>
              <a:ea typeface="Consolas"/>
              <a:cs typeface="Consolas"/>
              <a:sym typeface="Consolas"/>
            </a:endParaRPr>
          </a:p>
          <a:p>
            <a:pPr marL="0" lvl="0" indent="0" algn="l" rtl="0">
              <a:spcBef>
                <a:spcPts val="1600"/>
              </a:spcBef>
              <a:spcAft>
                <a:spcPts val="0"/>
              </a:spcAft>
              <a:buNone/>
            </a:pPr>
            <a:r>
              <a:rPr lang="en" sz="1400"/>
              <a:t>Example crontab entry to upload that compressed, archived file to tarsnap:</a:t>
            </a:r>
            <a:endParaRPr sz="1400"/>
          </a:p>
          <a:p>
            <a:pPr marL="0" lvl="0" indent="0" algn="l" rtl="0">
              <a:spcBef>
                <a:spcPts val="1600"/>
              </a:spcBef>
              <a:spcAft>
                <a:spcPts val="0"/>
              </a:spcAft>
              <a:buClr>
                <a:schemeClr val="dk2"/>
              </a:buClr>
              <a:buSzPts val="1100"/>
              <a:buFont typeface="Arial"/>
              <a:buNone/>
            </a:pPr>
            <a:r>
              <a:rPr lang="en" sz="1200">
                <a:latin typeface="Consolas"/>
                <a:ea typeface="Consolas"/>
                <a:cs typeface="Consolas"/>
                <a:sym typeface="Consolas"/>
              </a:rPr>
              <a:t>10 02 * * * root  /usr/local/bin/tarsnap -c -f "$(/bin/date +\%Y-\%m-\%d)-hostedsites" /root/site_backups &amp;&amp; rm -rf /root/site_backups/*</a:t>
            </a:r>
            <a:endParaRPr sz="1200">
              <a:latin typeface="Consolas"/>
              <a:ea typeface="Consolas"/>
              <a:cs typeface="Consolas"/>
              <a:sym typeface="Consolas"/>
            </a:endParaRPr>
          </a:p>
          <a:p>
            <a:pPr marL="0" lvl="0" indent="0" algn="l" rtl="0">
              <a:spcBef>
                <a:spcPts val="1600"/>
              </a:spcBef>
              <a:spcAft>
                <a:spcPts val="1600"/>
              </a:spcAft>
              <a:buNone/>
            </a:pPr>
            <a:r>
              <a:rPr lang="en" sz="1400"/>
              <a:t>You can rig backups however you want; I’ll use tarsnap here to demonstrate how to compile and install software from scratch.</a:t>
            </a:r>
            <a:endParaRPr sz="1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9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 Backups</a:t>
            </a:r>
            <a:endParaRPr/>
          </a:p>
        </p:txBody>
      </p:sp>
      <p:sp>
        <p:nvSpPr>
          <p:cNvPr id="577" name="Google Shape;577;p96"/>
          <p:cNvSpPr txBox="1">
            <a:spLocks noGrp="1"/>
          </p:cNvSpPr>
          <p:nvPr>
            <p:ph type="body" idx="1"/>
          </p:nvPr>
        </p:nvSpPr>
        <p:spPr>
          <a:xfrm>
            <a:off x="2400262" y="131670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Store mysql root password in /root/.my.cnf so our script (running as root) can access it. Chmod 600.</a:t>
            </a:r>
            <a:endParaRPr sz="1400"/>
          </a:p>
          <a:p>
            <a:pPr marL="0" lvl="0" indent="0" algn="l" rtl="0">
              <a:lnSpc>
                <a:spcPct val="100000"/>
              </a:lnSpc>
              <a:spcBef>
                <a:spcPts val="1600"/>
              </a:spcBef>
              <a:spcAft>
                <a:spcPts val="0"/>
              </a:spcAft>
              <a:buClr>
                <a:schemeClr val="dk2"/>
              </a:buClr>
              <a:buSzPts val="1100"/>
              <a:buFont typeface="Arial"/>
              <a:buNone/>
            </a:pPr>
            <a:r>
              <a:rPr lang="en" sz="1200">
                <a:latin typeface="Consolas"/>
                <a:ea typeface="Consolas"/>
                <a:cs typeface="Consolas"/>
                <a:sym typeface="Consolas"/>
              </a:rPr>
              <a:t>[client]</a:t>
            </a:r>
            <a:endParaRPr sz="1200">
              <a:latin typeface="Consolas"/>
              <a:ea typeface="Consolas"/>
              <a:cs typeface="Consolas"/>
              <a:sym typeface="Consolas"/>
            </a:endParaRPr>
          </a:p>
          <a:p>
            <a:pPr marL="0" lvl="0" indent="0" algn="l" rtl="0">
              <a:lnSpc>
                <a:spcPct val="100000"/>
              </a:lnSpc>
              <a:spcBef>
                <a:spcPts val="0"/>
              </a:spcBef>
              <a:spcAft>
                <a:spcPts val="0"/>
              </a:spcAft>
              <a:buClr>
                <a:schemeClr val="dk2"/>
              </a:buClr>
              <a:buSzPts val="1100"/>
              <a:buFont typeface="Arial"/>
              <a:buNone/>
            </a:pPr>
            <a:r>
              <a:rPr lang="en" sz="1200">
                <a:latin typeface="Consolas"/>
                <a:ea typeface="Consolas"/>
                <a:cs typeface="Consolas"/>
                <a:sym typeface="Consolas"/>
              </a:rPr>
              <a:t>user=root</a:t>
            </a:r>
            <a:endParaRPr sz="1200">
              <a:latin typeface="Consolas"/>
              <a:ea typeface="Consolas"/>
              <a:cs typeface="Consolas"/>
              <a:sym typeface="Consolas"/>
            </a:endParaRPr>
          </a:p>
          <a:p>
            <a:pPr marL="0" lvl="0" indent="0" algn="l" rtl="0">
              <a:lnSpc>
                <a:spcPct val="100000"/>
              </a:lnSpc>
              <a:spcBef>
                <a:spcPts val="0"/>
              </a:spcBef>
              <a:spcAft>
                <a:spcPts val="0"/>
              </a:spcAft>
              <a:buNone/>
            </a:pPr>
            <a:r>
              <a:rPr lang="en" sz="1200">
                <a:latin typeface="Consolas"/>
                <a:ea typeface="Consolas"/>
                <a:cs typeface="Consolas"/>
                <a:sym typeface="Consolas"/>
              </a:rPr>
              <a:t>password=yourmysqlrootpass</a:t>
            </a:r>
            <a:endParaRPr sz="1200">
              <a:latin typeface="Consolas"/>
              <a:ea typeface="Consolas"/>
              <a:cs typeface="Consolas"/>
              <a:sym typeface="Consolas"/>
            </a:endParaRPr>
          </a:p>
          <a:p>
            <a:pPr marL="0" lvl="0" indent="0" algn="l" rtl="0">
              <a:lnSpc>
                <a:spcPct val="100000"/>
              </a:lnSpc>
              <a:spcBef>
                <a:spcPts val="0"/>
              </a:spcBef>
              <a:spcAft>
                <a:spcPts val="0"/>
              </a:spcAft>
              <a:buNone/>
            </a:pPr>
            <a:endParaRPr sz="1200">
              <a:latin typeface="Consolas"/>
              <a:ea typeface="Consolas"/>
              <a:cs typeface="Consolas"/>
              <a:sym typeface="Consolas"/>
            </a:endParaRPr>
          </a:p>
          <a:p>
            <a:pPr marL="0" lvl="0" indent="0" algn="l" rtl="0">
              <a:spcBef>
                <a:spcPts val="0"/>
              </a:spcBef>
              <a:spcAft>
                <a:spcPts val="0"/>
              </a:spcAft>
              <a:buNone/>
            </a:pPr>
            <a:r>
              <a:rPr lang="en" b="1"/>
              <a:t>Back Up One User Database:</a:t>
            </a:r>
            <a:endParaRPr b="1"/>
          </a:p>
          <a:p>
            <a:pPr marL="0" lvl="0" indent="0" algn="l" rtl="0">
              <a:spcBef>
                <a:spcPts val="1000"/>
              </a:spcBef>
              <a:spcAft>
                <a:spcPts val="0"/>
              </a:spcAft>
              <a:buNone/>
            </a:pPr>
            <a:r>
              <a:rPr lang="en" sz="1200">
                <a:latin typeface="Consolas"/>
                <a:ea typeface="Consolas"/>
                <a:cs typeface="Consolas"/>
                <a:sym typeface="Consolas"/>
              </a:rPr>
              <a:t>mysqldump --add-drop-table --databases yourdatabasename &gt; /home/&lt;username&gt;/backups/db/$(/bin/date +\%Y-\%m-\%d).sql.bak</a:t>
            </a:r>
            <a:endParaRPr sz="1200">
              <a:latin typeface="Consolas"/>
              <a:ea typeface="Consolas"/>
              <a:cs typeface="Consolas"/>
              <a:sym typeface="Consolas"/>
            </a:endParaRPr>
          </a:p>
          <a:p>
            <a:pPr marL="0" lvl="0" indent="0" algn="l" rtl="0">
              <a:spcBef>
                <a:spcPts val="0"/>
              </a:spcBef>
              <a:spcAft>
                <a:spcPts val="0"/>
              </a:spcAft>
              <a:buNone/>
            </a:pPr>
            <a:endParaRPr sz="1200">
              <a:latin typeface="Consolas"/>
              <a:ea typeface="Consolas"/>
              <a:cs typeface="Consolas"/>
              <a:sym typeface="Consolas"/>
            </a:endParaRPr>
          </a:p>
          <a:p>
            <a:pPr marL="0" lvl="0" indent="0" algn="l" rtl="0">
              <a:spcBef>
                <a:spcPts val="0"/>
              </a:spcBef>
              <a:spcAft>
                <a:spcPts val="0"/>
              </a:spcAft>
              <a:buNone/>
            </a:pPr>
            <a:r>
              <a:rPr lang="en" b="1"/>
              <a:t>Back Up All Databases:</a:t>
            </a:r>
            <a:endParaRPr/>
          </a:p>
          <a:p>
            <a:pPr marL="0" lvl="0" indent="0" algn="l" rtl="0">
              <a:spcBef>
                <a:spcPts val="0"/>
              </a:spcBef>
              <a:spcAft>
                <a:spcPts val="0"/>
              </a:spcAft>
              <a:buNone/>
            </a:pPr>
            <a:r>
              <a:rPr lang="en" sz="1200">
                <a:latin typeface="Consolas"/>
                <a:ea typeface="Consolas"/>
                <a:cs typeface="Consolas"/>
                <a:sym typeface="Consolas"/>
              </a:rPr>
              <a:t>mysqldump --all-databases --all-routines &gt; /path/to/fulldump.sql</a:t>
            </a:r>
            <a:endParaRPr sz="1200">
              <a:latin typeface="Consolas"/>
              <a:ea typeface="Consolas"/>
              <a:cs typeface="Consolas"/>
              <a:sym typeface="Consolas"/>
            </a:endParaRPr>
          </a:p>
          <a:p>
            <a:pPr marL="0" lvl="0" indent="0" algn="l" rtl="0">
              <a:spcBef>
                <a:spcPts val="1600"/>
              </a:spcBef>
              <a:spcAft>
                <a:spcPts val="160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Restoring a Database Backup</a:t>
            </a:r>
            <a:endParaRPr/>
          </a:p>
        </p:txBody>
      </p:sp>
      <p:sp>
        <p:nvSpPr>
          <p:cNvPr id="583" name="Google Shape;583;p9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post, backup, delete post, restore database. To restore a single database:</a:t>
            </a:r>
            <a:endParaRPr/>
          </a:p>
          <a:p>
            <a:pPr marL="0" lvl="0" indent="0" algn="l" rtl="0">
              <a:spcBef>
                <a:spcPts val="1600"/>
              </a:spcBef>
              <a:spcAft>
                <a:spcPts val="0"/>
              </a:spcAft>
              <a:buNone/>
            </a:pPr>
            <a:r>
              <a:rPr lang="en" sz="1400">
                <a:latin typeface="Consolas"/>
                <a:ea typeface="Consolas"/>
                <a:cs typeface="Consolas"/>
                <a:sym typeface="Consolas"/>
              </a:rPr>
              <a:t>mysql -u root -p [database_name] &lt; backupname.sql</a:t>
            </a:r>
            <a:endParaRPr sz="1400">
              <a:latin typeface="Consolas"/>
              <a:ea typeface="Consolas"/>
              <a:cs typeface="Consolas"/>
              <a:sym typeface="Consolas"/>
            </a:endParaRPr>
          </a:p>
          <a:p>
            <a:pPr marL="0" lvl="0" indent="0" algn="l" rtl="0">
              <a:spcBef>
                <a:spcPts val="1600"/>
              </a:spcBef>
              <a:spcAft>
                <a:spcPts val="0"/>
              </a:spcAft>
              <a:buNone/>
            </a:pPr>
            <a:endParaRPr sz="1200"/>
          </a:p>
          <a:p>
            <a:pPr marL="0" lvl="0" indent="0" algn="l" rtl="0">
              <a:spcBef>
                <a:spcPts val="1600"/>
              </a:spcBef>
              <a:spcAft>
                <a:spcPts val="0"/>
              </a:spcAft>
              <a:buNone/>
            </a:pPr>
            <a:r>
              <a:rPr lang="en"/>
              <a:t>To restore all databases (tables need to exist, or backup needs to contain CREATE TABLE statements):</a:t>
            </a:r>
            <a:endParaRPr/>
          </a:p>
          <a:p>
            <a:pPr marL="0" lvl="0" indent="0" algn="l" rtl="0">
              <a:spcBef>
                <a:spcPts val="1600"/>
              </a:spcBef>
              <a:spcAft>
                <a:spcPts val="1600"/>
              </a:spcAft>
              <a:buNone/>
            </a:pPr>
            <a:r>
              <a:rPr lang="en" sz="1400">
                <a:latin typeface="Consolas"/>
                <a:ea typeface="Consolas"/>
                <a:cs typeface="Consolas"/>
                <a:sym typeface="Consolas"/>
              </a:rPr>
              <a:t>mysql -uroot -p &lt; alldatabases.sql</a:t>
            </a:r>
            <a:endParaRPr sz="1400">
              <a:latin typeface="Consolas"/>
              <a:ea typeface="Consolas"/>
              <a:cs typeface="Consolas"/>
              <a:sym typeface="Consola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9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Software from Source</a:t>
            </a:r>
            <a:endParaRPr/>
          </a:p>
        </p:txBody>
      </p:sp>
      <p:sp>
        <p:nvSpPr>
          <p:cNvPr id="589" name="Google Shape;589;p98"/>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Security</a:t>
            </a:r>
            <a:endParaRPr/>
          </a:p>
          <a:p>
            <a:pPr marL="0" lvl="0" indent="0" algn="l" rtl="0">
              <a:spcBef>
                <a:spcPts val="1600"/>
              </a:spcBef>
              <a:spcAft>
                <a:spcPts val="0"/>
              </a:spcAft>
              <a:buNone/>
            </a:pPr>
            <a:r>
              <a:rPr lang="en" sz="1200" u="sng">
                <a:solidFill>
                  <a:schemeClr val="hlink"/>
                </a:solidFill>
                <a:hlinkClick r:id="rId3"/>
              </a:rPr>
              <a:t>https://www.tarsnap.com/download.html</a:t>
            </a:r>
            <a:r>
              <a:rPr lang="en" sz="1200"/>
              <a:t> and </a:t>
            </a:r>
            <a:r>
              <a:rPr lang="en" sz="1200" u="sng">
                <a:solidFill>
                  <a:schemeClr val="hlink"/>
                </a:solidFill>
                <a:hlinkClick r:id="rId4"/>
              </a:rPr>
              <a:t>https://www.tarsnap.com/compiling.html</a:t>
            </a:r>
            <a:endParaRPr sz="1200"/>
          </a:p>
          <a:p>
            <a:pPr marL="457200" lvl="0" indent="-304800" algn="l" rtl="0">
              <a:spcBef>
                <a:spcPts val="1600"/>
              </a:spcBef>
              <a:spcAft>
                <a:spcPts val="0"/>
              </a:spcAft>
              <a:buSzPts val="1200"/>
              <a:buAutoNum type="arabicPeriod"/>
            </a:pPr>
            <a:r>
              <a:rPr lang="en" sz="1200" b="1"/>
              <a:t>Ensure necessary compilers + libs are installed</a:t>
            </a:r>
            <a:r>
              <a:rPr lang="en" sz="1200"/>
              <a:t>: </a:t>
            </a:r>
            <a:r>
              <a:rPr lang="en" sz="1200">
                <a:latin typeface="Consolas"/>
                <a:ea typeface="Consolas"/>
                <a:cs typeface="Consolas"/>
                <a:sym typeface="Consolas"/>
              </a:rPr>
              <a:t>sudo apt-get install gcc libc6-dev make libssl-dev zlib1g-dev e2fslibs-dev</a:t>
            </a:r>
            <a:endParaRPr sz="1200">
              <a:latin typeface="Consolas"/>
              <a:ea typeface="Consolas"/>
              <a:cs typeface="Consolas"/>
              <a:sym typeface="Consolas"/>
            </a:endParaRPr>
          </a:p>
          <a:p>
            <a:pPr marL="457200" lvl="0" indent="-304800" algn="l" rtl="0">
              <a:spcBef>
                <a:spcPts val="0"/>
              </a:spcBef>
              <a:spcAft>
                <a:spcPts val="0"/>
              </a:spcAft>
              <a:buSzPts val="1200"/>
              <a:buAutoNum type="arabicPeriod"/>
            </a:pPr>
            <a:r>
              <a:rPr lang="en" sz="1200" b="1"/>
              <a:t>Source Tarball</a:t>
            </a:r>
            <a:r>
              <a:rPr lang="en" sz="1200"/>
              <a:t>: </a:t>
            </a:r>
            <a:r>
              <a:rPr lang="en" sz="1200">
                <a:latin typeface="Consolas"/>
                <a:ea typeface="Consolas"/>
                <a:cs typeface="Consolas"/>
                <a:sym typeface="Consolas"/>
              </a:rPr>
              <a:t>wget </a:t>
            </a:r>
            <a:r>
              <a:rPr lang="en" sz="1200" u="sng">
                <a:solidFill>
                  <a:schemeClr val="hlink"/>
                </a:solidFill>
                <a:latin typeface="Consolas"/>
                <a:ea typeface="Consolas"/>
                <a:cs typeface="Consolas"/>
                <a:sym typeface="Consolas"/>
                <a:hlinkClick r:id="rId5"/>
              </a:rPr>
              <a:t>https://www.tarsnap.com/download/tarsnap-autoconf-1.0.37.tgz</a:t>
            </a:r>
            <a:endParaRPr sz="1200">
              <a:latin typeface="Consolas"/>
              <a:ea typeface="Consolas"/>
              <a:cs typeface="Consolas"/>
              <a:sym typeface="Consolas"/>
            </a:endParaRPr>
          </a:p>
          <a:p>
            <a:pPr marL="457200" lvl="0" indent="-304800" algn="l" rtl="0">
              <a:spcBef>
                <a:spcPts val="0"/>
              </a:spcBef>
              <a:spcAft>
                <a:spcPts val="0"/>
              </a:spcAft>
              <a:buSzPts val="1200"/>
              <a:buAutoNum type="arabicPeriod"/>
            </a:pPr>
            <a:r>
              <a:rPr lang="en" sz="1200" b="1"/>
              <a:t>Hash File</a:t>
            </a:r>
            <a:r>
              <a:rPr lang="en" sz="1200"/>
              <a:t>: </a:t>
            </a:r>
            <a:r>
              <a:rPr lang="en" sz="1200">
                <a:latin typeface="Consolas"/>
                <a:ea typeface="Consolas"/>
                <a:cs typeface="Consolas"/>
                <a:sym typeface="Consolas"/>
              </a:rPr>
              <a:t>wget </a:t>
            </a:r>
            <a:r>
              <a:rPr lang="en" sz="1200" u="sng">
                <a:solidFill>
                  <a:schemeClr val="hlink"/>
                </a:solidFill>
                <a:latin typeface="Consolas"/>
                <a:ea typeface="Consolas"/>
                <a:cs typeface="Consolas"/>
                <a:sym typeface="Consolas"/>
                <a:hlinkClick r:id="rId6"/>
              </a:rPr>
              <a:t>https://www.tarsnap.com/download/tarsnap-sigs-1.0.37.asc</a:t>
            </a:r>
            <a:endParaRPr sz="1200">
              <a:latin typeface="Consolas"/>
              <a:ea typeface="Consolas"/>
              <a:cs typeface="Consolas"/>
              <a:sym typeface="Consolas"/>
            </a:endParaRPr>
          </a:p>
          <a:p>
            <a:pPr marL="457200" lvl="0" indent="-304800" algn="l" rtl="0">
              <a:spcBef>
                <a:spcPts val="0"/>
              </a:spcBef>
              <a:spcAft>
                <a:spcPts val="0"/>
              </a:spcAft>
              <a:buSzPts val="1200"/>
              <a:buAutoNum type="arabicPeriod"/>
            </a:pPr>
            <a:r>
              <a:rPr lang="en" sz="1200" b="1"/>
              <a:t>Import the tarsnap signing ke</a:t>
            </a:r>
            <a:r>
              <a:rPr lang="en" sz="1200"/>
              <a:t>y: </a:t>
            </a:r>
            <a:r>
              <a:rPr lang="en" sz="1200">
                <a:latin typeface="Consolas"/>
                <a:ea typeface="Consolas"/>
                <a:cs typeface="Consolas"/>
                <a:sym typeface="Consolas"/>
              </a:rPr>
              <a:t>wget https://www.tarsnap.com/tarsnap-signing-key-2016.asc &amp;&amp; gpg --import tarsnap-signing-key-2016.asc</a:t>
            </a:r>
            <a:endParaRPr sz="1200">
              <a:latin typeface="Consolas"/>
              <a:ea typeface="Consolas"/>
              <a:cs typeface="Consolas"/>
              <a:sym typeface="Consolas"/>
            </a:endParaRPr>
          </a:p>
          <a:p>
            <a:pPr marL="457200" lvl="0" indent="-304800" algn="l" rtl="0">
              <a:spcBef>
                <a:spcPts val="0"/>
              </a:spcBef>
              <a:spcAft>
                <a:spcPts val="0"/>
              </a:spcAft>
              <a:buSzPts val="1200"/>
              <a:buAutoNum type="arabicPeriod"/>
            </a:pPr>
            <a:r>
              <a:rPr lang="en" sz="1200" b="1"/>
              <a:t>Which hash should we expect?</a:t>
            </a:r>
            <a:r>
              <a:rPr lang="en" sz="1200"/>
              <a:t>: </a:t>
            </a:r>
            <a:r>
              <a:rPr lang="en" sz="1200">
                <a:latin typeface="Consolas"/>
                <a:ea typeface="Consolas"/>
                <a:cs typeface="Consolas"/>
                <a:sym typeface="Consolas"/>
              </a:rPr>
              <a:t>gpg --decrypt tarsnap-sigs-1.0.37.asc</a:t>
            </a:r>
            <a:endParaRPr sz="1200">
              <a:latin typeface="Consolas"/>
              <a:ea typeface="Consolas"/>
              <a:cs typeface="Consolas"/>
              <a:sym typeface="Consolas"/>
            </a:endParaRPr>
          </a:p>
          <a:p>
            <a:pPr marL="457200" lvl="0" indent="-304800" algn="l" rtl="0">
              <a:spcBef>
                <a:spcPts val="0"/>
              </a:spcBef>
              <a:spcAft>
                <a:spcPts val="0"/>
              </a:spcAft>
              <a:buSzPts val="1200"/>
              <a:buAutoNum type="arabicPeriod"/>
            </a:pPr>
            <a:r>
              <a:rPr lang="en" sz="1200" b="1"/>
              <a:t>Check if the hash matches</a:t>
            </a:r>
            <a:r>
              <a:rPr lang="en" sz="1200"/>
              <a:t>: </a:t>
            </a:r>
            <a:r>
              <a:rPr lang="en" sz="1200">
                <a:latin typeface="Consolas"/>
                <a:ea typeface="Consolas"/>
                <a:cs typeface="Consolas"/>
                <a:sym typeface="Consolas"/>
              </a:rPr>
              <a:t>shasum -a 256 tarsnap-autoconf-1.0.37.tgz</a:t>
            </a:r>
            <a:endParaRPr sz="1400">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9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Compiling Software from Source</a:t>
            </a:r>
            <a:endParaRPr/>
          </a:p>
          <a:p>
            <a:pPr marL="0" lvl="0" indent="0" algn="l" rtl="0">
              <a:spcBef>
                <a:spcPts val="0"/>
              </a:spcBef>
              <a:spcAft>
                <a:spcPts val="0"/>
              </a:spcAft>
              <a:buNone/>
            </a:pPr>
            <a:endParaRPr/>
          </a:p>
        </p:txBody>
      </p:sp>
      <p:sp>
        <p:nvSpPr>
          <p:cNvPr id="595" name="Google Shape;595;p99"/>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Compiling and Installing software</a:t>
            </a:r>
            <a:endParaRPr/>
          </a:p>
          <a:p>
            <a:pPr marL="457200" lvl="0" indent="-304800" algn="l" rtl="0">
              <a:spcBef>
                <a:spcPts val="1600"/>
              </a:spcBef>
              <a:spcAft>
                <a:spcPts val="0"/>
              </a:spcAft>
              <a:buSzPts val="1200"/>
              <a:buAutoNum type="arabicPeriod"/>
            </a:pPr>
            <a:r>
              <a:rPr lang="en" sz="1200" b="1"/>
              <a:t>Unarchive/Decompress the source code</a:t>
            </a:r>
            <a:r>
              <a:rPr lang="en" sz="1200"/>
              <a:t>: tar zxf tarsnap-autoconf-1.0.37.tgz</a:t>
            </a:r>
            <a:endParaRPr sz="1200"/>
          </a:p>
          <a:p>
            <a:pPr marL="457200" lvl="0" indent="-304800" algn="l" rtl="0">
              <a:spcBef>
                <a:spcPts val="0"/>
              </a:spcBef>
              <a:spcAft>
                <a:spcPts val="0"/>
              </a:spcAft>
              <a:buSzPts val="1200"/>
              <a:buAutoNum type="arabicPeriod"/>
            </a:pPr>
            <a:r>
              <a:rPr lang="en" sz="1200" b="1"/>
              <a:t>Enter the directory</a:t>
            </a:r>
            <a:r>
              <a:rPr lang="en" sz="1200"/>
              <a:t>: cd tarsnap-autoconf-1.0.37/</a:t>
            </a:r>
            <a:endParaRPr sz="1200"/>
          </a:p>
          <a:p>
            <a:pPr marL="457200" lvl="0" indent="-304800" algn="l" rtl="0">
              <a:spcBef>
                <a:spcPts val="0"/>
              </a:spcBef>
              <a:spcAft>
                <a:spcPts val="0"/>
              </a:spcAft>
              <a:buSzPts val="1200"/>
              <a:buAutoNum type="arabicPeriod"/>
            </a:pPr>
            <a:r>
              <a:rPr lang="en" sz="1200" b="1"/>
              <a:t>Configure</a:t>
            </a:r>
            <a:r>
              <a:rPr lang="en" sz="1200"/>
              <a:t>: ./configure</a:t>
            </a:r>
            <a:endParaRPr sz="1200"/>
          </a:p>
          <a:p>
            <a:pPr marL="457200" lvl="0" indent="-304800" algn="l" rtl="0">
              <a:spcBef>
                <a:spcPts val="0"/>
              </a:spcBef>
              <a:spcAft>
                <a:spcPts val="0"/>
              </a:spcAft>
              <a:buSzPts val="1200"/>
              <a:buAutoNum type="arabicPeriod"/>
            </a:pPr>
            <a:r>
              <a:rPr lang="en" sz="1200" b="1"/>
              <a:t>Compile</a:t>
            </a:r>
            <a:r>
              <a:rPr lang="en" sz="1200"/>
              <a:t>: make all</a:t>
            </a:r>
            <a:endParaRPr sz="1200"/>
          </a:p>
          <a:p>
            <a:pPr marL="457200" lvl="0" indent="-304800" algn="l" rtl="0">
              <a:spcBef>
                <a:spcPts val="0"/>
              </a:spcBef>
              <a:spcAft>
                <a:spcPts val="0"/>
              </a:spcAft>
              <a:buSzPts val="1200"/>
              <a:buAutoNum type="arabicPeriod"/>
            </a:pPr>
            <a:r>
              <a:rPr lang="en" sz="1200" b="1"/>
              <a:t>Install</a:t>
            </a:r>
            <a:r>
              <a:rPr lang="en" sz="1200"/>
              <a:t>: sudo make install</a:t>
            </a:r>
            <a:endParaRPr sz="1400"/>
          </a:p>
          <a:p>
            <a:pPr marL="0" lvl="0" indent="0" algn="l" rtl="0">
              <a:spcBef>
                <a:spcPts val="1600"/>
              </a:spcBef>
              <a:spcAft>
                <a:spcPts val="0"/>
              </a:spcAft>
              <a:buClr>
                <a:schemeClr val="dk2"/>
              </a:buClr>
              <a:buSzPts val="1100"/>
              <a:buFont typeface="Arial"/>
              <a:buNone/>
            </a:pPr>
            <a:r>
              <a:rPr lang="en" sz="1400"/>
              <a:t>Set up your recurring tar command in /etc/crontab:</a:t>
            </a:r>
            <a:endParaRPr sz="1400"/>
          </a:p>
          <a:p>
            <a:pPr marL="0" lvl="0" indent="0" algn="l" rtl="0">
              <a:spcBef>
                <a:spcPts val="1600"/>
              </a:spcBef>
              <a:spcAft>
                <a:spcPts val="1600"/>
              </a:spcAft>
              <a:buClr>
                <a:schemeClr val="dk2"/>
              </a:buClr>
              <a:buSzPts val="1100"/>
              <a:buFont typeface="Arial"/>
              <a:buNone/>
            </a:pPr>
            <a:r>
              <a:rPr lang="en" sz="1200">
                <a:latin typeface="Consolas"/>
                <a:ea typeface="Consolas"/>
                <a:cs typeface="Consolas"/>
                <a:sym typeface="Consolas"/>
              </a:rPr>
              <a:t>50 23 * * * root  /usr/local/bin/tarsnap -c -f "$(/bin/date +\%Y-\%m-\%d)-hostedsites" /root/site_backups</a:t>
            </a:r>
            <a:endParaRPr sz="1200">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0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Restoring a Filesystem Backup</a:t>
            </a:r>
            <a:endParaRPr/>
          </a:p>
        </p:txBody>
      </p:sp>
      <p:sp>
        <p:nvSpPr>
          <p:cNvPr id="601" name="Google Shape;601;p100"/>
          <p:cNvSpPr txBox="1">
            <a:spLocks noGrp="1"/>
          </p:cNvSpPr>
          <p:nvPr>
            <p:ph type="body" idx="1"/>
          </p:nvPr>
        </p:nvSpPr>
        <p:spPr>
          <a:xfrm>
            <a:off x="2400262" y="1403551"/>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Check tarsnap to find the archive you want</a:t>
            </a:r>
            <a:endParaRPr/>
          </a:p>
          <a:p>
            <a:pPr marL="914400" lvl="1" indent="-317500" algn="l" rtl="0">
              <a:spcBef>
                <a:spcPts val="0"/>
              </a:spcBef>
              <a:spcAft>
                <a:spcPts val="0"/>
              </a:spcAft>
              <a:buSzPts val="1400"/>
              <a:buFont typeface="Consolas"/>
              <a:buAutoNum type="alphaLcPeriod"/>
            </a:pPr>
            <a:r>
              <a:rPr lang="en">
                <a:latin typeface="Consolas"/>
                <a:ea typeface="Consolas"/>
                <a:cs typeface="Consolas"/>
                <a:sym typeface="Consolas"/>
              </a:rPr>
              <a:t>tarsnap --list-archives | sort</a:t>
            </a:r>
            <a:endParaRPr>
              <a:latin typeface="Consolas"/>
              <a:ea typeface="Consolas"/>
              <a:cs typeface="Consolas"/>
              <a:sym typeface="Consolas"/>
            </a:endParaRPr>
          </a:p>
          <a:p>
            <a:pPr marL="457200" lvl="0" indent="-342900" algn="l" rtl="0">
              <a:spcBef>
                <a:spcPts val="0"/>
              </a:spcBef>
              <a:spcAft>
                <a:spcPts val="0"/>
              </a:spcAft>
              <a:buSzPts val="1800"/>
              <a:buAutoNum type="arabicPeriod"/>
            </a:pPr>
            <a:r>
              <a:rPr lang="en"/>
              <a:t>Download from tarsnap</a:t>
            </a:r>
            <a:endParaRPr/>
          </a:p>
          <a:p>
            <a:pPr marL="914400" lvl="1" indent="-317500" algn="l" rtl="0">
              <a:spcBef>
                <a:spcPts val="0"/>
              </a:spcBef>
              <a:spcAft>
                <a:spcPts val="0"/>
              </a:spcAft>
              <a:buSzPts val="1400"/>
              <a:buFont typeface="Consolas"/>
              <a:buAutoNum type="alphaLcPeriod"/>
            </a:pPr>
            <a:r>
              <a:rPr lang="en">
                <a:latin typeface="Consolas"/>
                <a:ea typeface="Consolas"/>
                <a:cs typeface="Consolas"/>
                <a:sym typeface="Consolas"/>
              </a:rPr>
              <a:t>tarsnap -x -f 2016-01-01-hostedsites</a:t>
            </a:r>
            <a:endParaRPr>
              <a:latin typeface="Consolas"/>
              <a:ea typeface="Consolas"/>
              <a:cs typeface="Consolas"/>
              <a:sym typeface="Consolas"/>
            </a:endParaRPr>
          </a:p>
          <a:p>
            <a:pPr marL="457200" lvl="0" indent="-342900" algn="l" rtl="0">
              <a:spcBef>
                <a:spcPts val="0"/>
              </a:spcBef>
              <a:spcAft>
                <a:spcPts val="0"/>
              </a:spcAft>
              <a:buSzPts val="1800"/>
              <a:buAutoNum type="arabicPeriod"/>
            </a:pPr>
            <a:r>
              <a:rPr lang="en"/>
              <a:t>Unzip</a:t>
            </a:r>
            <a:endParaRPr/>
          </a:p>
          <a:p>
            <a:pPr marL="914400" lvl="1" indent="-317500" algn="l" rtl="0">
              <a:spcBef>
                <a:spcPts val="0"/>
              </a:spcBef>
              <a:spcAft>
                <a:spcPts val="0"/>
              </a:spcAft>
              <a:buSzPts val="1400"/>
              <a:buFont typeface="Consolas"/>
              <a:buAutoNum type="alphaLcPeriod"/>
            </a:pPr>
            <a:r>
              <a:rPr lang="en">
                <a:latin typeface="Consolas"/>
                <a:ea typeface="Consolas"/>
                <a:cs typeface="Consolas"/>
                <a:sym typeface="Consolas"/>
              </a:rPr>
              <a:t>tar zxf backupname.tar.gz</a:t>
            </a:r>
            <a:endParaRPr>
              <a:latin typeface="Consolas"/>
              <a:ea typeface="Consolas"/>
              <a:cs typeface="Consolas"/>
              <a:sym typeface="Consolas"/>
            </a:endParaRPr>
          </a:p>
          <a:p>
            <a:pPr marL="457200" lvl="0" indent="-342900" algn="l" rtl="0">
              <a:spcBef>
                <a:spcPts val="0"/>
              </a:spcBef>
              <a:spcAft>
                <a:spcPts val="0"/>
              </a:spcAft>
              <a:buSzPts val="1800"/>
              <a:buAutoNum type="arabicPeriod"/>
            </a:pPr>
            <a:r>
              <a:rPr lang="en"/>
              <a:t>Rename original directory and replace with backup</a:t>
            </a:r>
            <a:endParaRPr/>
          </a:p>
          <a:p>
            <a:pPr marL="914400" lvl="1" indent="-317500" algn="l" rtl="0">
              <a:spcBef>
                <a:spcPts val="0"/>
              </a:spcBef>
              <a:spcAft>
                <a:spcPts val="0"/>
              </a:spcAft>
              <a:buSzPts val="1400"/>
              <a:buFont typeface="Consolas"/>
              <a:buAutoNum type="alphaLcPeriod"/>
            </a:pPr>
            <a:r>
              <a:rPr lang="en">
                <a:latin typeface="Consolas"/>
                <a:ea typeface="Consolas"/>
                <a:cs typeface="Consolas"/>
                <a:sym typeface="Consolas"/>
              </a:rPr>
              <a:t>mv /home/username/public_html /home/username/pub_hack</a:t>
            </a:r>
            <a:endParaRPr>
              <a:latin typeface="Consolas"/>
              <a:ea typeface="Consolas"/>
              <a:cs typeface="Consolas"/>
              <a:sym typeface="Consolas"/>
            </a:endParaRPr>
          </a:p>
          <a:p>
            <a:pPr marL="914400" lvl="1" indent="-317500" algn="l" rtl="0">
              <a:spcBef>
                <a:spcPts val="0"/>
              </a:spcBef>
              <a:spcAft>
                <a:spcPts val="0"/>
              </a:spcAft>
              <a:buSzPts val="1400"/>
              <a:buFont typeface="Consolas"/>
              <a:buAutoNum type="alphaLcPeriod"/>
            </a:pPr>
            <a:r>
              <a:rPr lang="en">
                <a:latin typeface="Consolas"/>
                <a:ea typeface="Consolas"/>
                <a:cs typeface="Consolas"/>
                <a:sym typeface="Consolas"/>
              </a:rPr>
              <a:t>mv tarsnapdir/public_html /home/username/public_html</a:t>
            </a:r>
            <a:endParaRPr>
              <a:latin typeface="Consolas"/>
              <a:ea typeface="Consolas"/>
              <a:cs typeface="Consolas"/>
              <a:sym typeface="Consolas"/>
            </a:endParaRPr>
          </a:p>
          <a:p>
            <a:pPr marL="457200" lvl="0" indent="-342900" algn="l" rtl="0">
              <a:spcBef>
                <a:spcPts val="0"/>
              </a:spcBef>
              <a:spcAft>
                <a:spcPts val="0"/>
              </a:spcAft>
              <a:buSzPts val="1800"/>
              <a:buAutoNum type="arabicPeriod"/>
            </a:pPr>
            <a:r>
              <a:rPr lang="en"/>
              <a:t>Reload nginx.</a:t>
            </a:r>
            <a:endParaRPr/>
          </a:p>
          <a:p>
            <a:pPr marL="914400" lvl="1" indent="-317500" algn="l" rtl="0">
              <a:spcBef>
                <a:spcPts val="0"/>
              </a:spcBef>
              <a:spcAft>
                <a:spcPts val="0"/>
              </a:spcAft>
              <a:buSzPts val="1400"/>
              <a:buFont typeface="Consolas"/>
              <a:buAutoNum type="alphaLcPeriod"/>
            </a:pPr>
            <a:r>
              <a:rPr lang="en">
                <a:latin typeface="Consolas"/>
                <a:ea typeface="Consolas"/>
                <a:cs typeface="Consolas"/>
                <a:sym typeface="Consolas"/>
              </a:rPr>
              <a:t>systemctl reload nginx</a:t>
            </a:r>
            <a:endParaRPr>
              <a:latin typeface="Consolas"/>
              <a:ea typeface="Consolas"/>
              <a:cs typeface="Consolas"/>
              <a:sym typeface="Consola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0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607" name="Google Shape;607;p101"/>
          <p:cNvSpPr txBox="1">
            <a:spLocks noGrp="1"/>
          </p:cNvSpPr>
          <p:nvPr>
            <p:ph type="body" idx="1"/>
          </p:nvPr>
        </p:nvSpPr>
        <p:spPr>
          <a:xfrm>
            <a:off x="2400262" y="139590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You’ve now got a “base setup,” both for your WordPress hosting platform and your sysadmin skillset.</a:t>
            </a:r>
            <a:endParaRPr/>
          </a:p>
          <a:p>
            <a:pPr marL="0" lvl="0" indent="0" algn="l" rtl="0">
              <a:spcBef>
                <a:spcPts val="1600"/>
              </a:spcBef>
              <a:spcAft>
                <a:spcPts val="0"/>
              </a:spcAft>
              <a:buNone/>
            </a:pPr>
            <a:r>
              <a:rPr lang="en" b="1"/>
              <a:t>Skills</a:t>
            </a:r>
            <a:r>
              <a:rPr lang="en"/>
              <a:t>: </a:t>
            </a:r>
            <a:r>
              <a:rPr lang="en" sz="1400"/>
              <a:t>Basic linux command-line, ssh for remote administration, configuring applications, managing system services, basic web application security, troubleshooting, linux account management, backups, file permissions, cron, compiling software from source, and much more.</a:t>
            </a:r>
            <a:endParaRPr sz="1400"/>
          </a:p>
          <a:p>
            <a:pPr marL="0" lvl="0" indent="0" algn="l" rtl="0">
              <a:spcBef>
                <a:spcPts val="1600"/>
              </a:spcBef>
              <a:spcAft>
                <a:spcPts val="1600"/>
              </a:spcAft>
              <a:buNone/>
            </a:pPr>
            <a:r>
              <a:rPr lang="en" b="1"/>
              <a:t>Hosting Platform</a:t>
            </a:r>
            <a:r>
              <a:rPr lang="en"/>
              <a:t>: </a:t>
            </a:r>
            <a:r>
              <a:rPr lang="en" sz="1400"/>
              <a:t>First WordPress install, ready for multiple websites and users, ready for further automation + scripting.</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Linux Basics</a:t>
            </a:r>
            <a:endParaRPr/>
          </a:p>
        </p:txBody>
      </p:sp>
      <p:sp>
        <p:nvSpPr>
          <p:cNvPr id="122" name="Google Shape;122;p2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Command-line + bash</a:t>
            </a:r>
            <a:endParaRPr/>
          </a:p>
          <a:p>
            <a:pPr marL="457200" lvl="0" indent="-342900" algn="l" rtl="0">
              <a:spcBef>
                <a:spcPts val="0"/>
              </a:spcBef>
              <a:spcAft>
                <a:spcPts val="0"/>
              </a:spcAft>
              <a:buSzPts val="1800"/>
              <a:buAutoNum type="arabicPeriod"/>
            </a:pPr>
            <a:r>
              <a:rPr lang="en"/>
              <a:t>Creating and managing users + groups</a:t>
            </a:r>
            <a:endParaRPr/>
          </a:p>
          <a:p>
            <a:pPr marL="457200" lvl="0" indent="-342900" algn="l" rtl="0">
              <a:spcBef>
                <a:spcPts val="0"/>
              </a:spcBef>
              <a:spcAft>
                <a:spcPts val="0"/>
              </a:spcAft>
              <a:buSzPts val="1800"/>
              <a:buAutoNum type="arabicPeriod"/>
            </a:pPr>
            <a:r>
              <a:rPr lang="en"/>
              <a:t>Filesystem layout, ownership &amp; permissions</a:t>
            </a:r>
            <a:endParaRPr/>
          </a:p>
          <a:p>
            <a:pPr marL="457200" lvl="0" indent="-342900" algn="l" rtl="0">
              <a:spcBef>
                <a:spcPts val="0"/>
              </a:spcBef>
              <a:spcAft>
                <a:spcPts val="0"/>
              </a:spcAft>
              <a:buSzPts val="1800"/>
              <a:buAutoNum type="arabicPeriod"/>
            </a:pPr>
            <a:r>
              <a:rPr lang="en"/>
              <a:t>SSH, nano, working with files</a:t>
            </a:r>
            <a:endParaRPr/>
          </a:p>
          <a:p>
            <a:pPr marL="457200" lvl="0" indent="-342900" algn="l" rtl="0">
              <a:spcBef>
                <a:spcPts val="0"/>
              </a:spcBef>
              <a:spcAft>
                <a:spcPts val="0"/>
              </a:spcAft>
              <a:buSzPts val="1800"/>
              <a:buAutoNum type="arabicPeriod"/>
            </a:pPr>
            <a:r>
              <a:rPr lang="en"/>
              <a:t>systemd + service management</a:t>
            </a:r>
            <a:endParaRPr/>
          </a:p>
          <a:p>
            <a:pPr marL="457200" lvl="0" indent="-342900" algn="l" rtl="0">
              <a:spcBef>
                <a:spcPts val="0"/>
              </a:spcBef>
              <a:spcAft>
                <a:spcPts val="0"/>
              </a:spcAft>
              <a:buSzPts val="1800"/>
              <a:buAutoNum type="arabicPeriod"/>
            </a:pPr>
            <a:r>
              <a:rPr lang="en"/>
              <a:t>Server hardening</a:t>
            </a:r>
            <a:endParaRPr/>
          </a:p>
          <a:p>
            <a:pPr marL="457200" lvl="0" indent="-342900" algn="l" rtl="0">
              <a:spcBef>
                <a:spcPts val="0"/>
              </a:spcBef>
              <a:spcAft>
                <a:spcPts val="0"/>
              </a:spcAft>
              <a:buSzPts val="1800"/>
              <a:buAutoNum type="arabicPeriod"/>
            </a:pPr>
            <a:r>
              <a:rPr lang="en"/>
              <a:t>HTTP, DNS, basic network troubleshooting</a:t>
            </a:r>
            <a:endParaRPr/>
          </a:p>
          <a:p>
            <a:pPr marL="457200" lvl="0" indent="-342900" algn="l" rtl="0">
              <a:spcBef>
                <a:spcPts val="0"/>
              </a:spcBef>
              <a:spcAft>
                <a:spcPts val="0"/>
              </a:spcAft>
              <a:buSzPts val="1800"/>
              <a:buAutoNum type="arabicPeriod"/>
            </a:pPr>
            <a:r>
              <a:rPr lang="en"/>
              <a:t>Monitoring</a:t>
            </a:r>
            <a:endParaRPr/>
          </a:p>
          <a:p>
            <a:pPr marL="457200" lvl="0" indent="-342900" algn="l" rtl="0">
              <a:spcBef>
                <a:spcPts val="0"/>
              </a:spcBef>
              <a:spcAft>
                <a:spcPts val="0"/>
              </a:spcAft>
              <a:buSzPts val="1800"/>
              <a:buAutoNum type="arabicPeriod"/>
            </a:pPr>
            <a:r>
              <a:rPr lang="en"/>
              <a:t>Logging</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0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Building Out Your WordPress Platform</a:t>
            </a:r>
            <a:endParaRPr/>
          </a:p>
        </p:txBody>
      </p:sp>
      <p:sp>
        <p:nvSpPr>
          <p:cNvPr id="613" name="Google Shape;613;p10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Think about the goal: what is given to the system as an input, and what would you like to have returned as the output? e.g.</a:t>
            </a:r>
            <a:endParaRPr sz="1200"/>
          </a:p>
          <a:p>
            <a:pPr marL="0" lvl="0" indent="0" algn="l" rtl="0">
              <a:spcBef>
                <a:spcPts val="1600"/>
              </a:spcBef>
              <a:spcAft>
                <a:spcPts val="0"/>
              </a:spcAft>
              <a:buNone/>
            </a:pPr>
            <a:r>
              <a:rPr lang="en" sz="1200"/>
              <a:t>Input: Sysadmin types “newsite username”</a:t>
            </a:r>
            <a:endParaRPr sz="1200"/>
          </a:p>
          <a:p>
            <a:pPr marL="0" lvl="0" indent="0" algn="l" rtl="0">
              <a:spcBef>
                <a:spcPts val="1600"/>
              </a:spcBef>
              <a:spcAft>
                <a:spcPts val="0"/>
              </a:spcAft>
              <a:buNone/>
            </a:pPr>
            <a:r>
              <a:rPr lang="en" sz="1200"/>
              <a:t>Output: A new wordpress site is created for that username (creating that system user, if necessary). All performance and security tuning is automatically done in the appropriate config files. If errors are encountered, they are gracefully handled. Backups are automatically configured, config files written, and services restarted.</a:t>
            </a:r>
            <a:endParaRPr sz="1200"/>
          </a:p>
          <a:p>
            <a:pPr marL="0" lvl="0" indent="0" algn="l" rtl="0">
              <a:spcBef>
                <a:spcPts val="1600"/>
              </a:spcBef>
              <a:spcAft>
                <a:spcPts val="1600"/>
              </a:spcAft>
              <a:buNone/>
            </a:pPr>
            <a:r>
              <a:rPr lang="en" sz="1200" b="1"/>
              <a:t>How do you achieve this? Automation. </a:t>
            </a:r>
            <a:r>
              <a:rPr lang="en" sz="1200"/>
              <a:t>At first bash. Then configuration management tools like ansible, puppet, chef, or saltstack. Then a web application (e.g. Go, Python, Ruby) to tie everything together and provide a web front-end to your admins and customers.</a:t>
            </a:r>
            <a:endParaRPr sz="1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0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Next Steps: Building Out Your WordPress Platform</a:t>
            </a:r>
            <a:endParaRPr/>
          </a:p>
          <a:p>
            <a:pPr marL="0" lvl="0" indent="0" algn="l" rtl="0">
              <a:spcBef>
                <a:spcPts val="0"/>
              </a:spcBef>
              <a:spcAft>
                <a:spcPts val="0"/>
              </a:spcAft>
              <a:buNone/>
            </a:pPr>
            <a:endParaRPr/>
          </a:p>
        </p:txBody>
      </p:sp>
      <p:sp>
        <p:nvSpPr>
          <p:cNvPr id="619" name="Google Shape;619;p103"/>
          <p:cNvSpPr txBox="1">
            <a:spLocks noGrp="1"/>
          </p:cNvSpPr>
          <p:nvPr>
            <p:ph type="body" idx="1"/>
          </p:nvPr>
        </p:nvSpPr>
        <p:spPr>
          <a:xfrm>
            <a:off x="2400262" y="17882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Improvement Ideas:</a:t>
            </a:r>
            <a:endParaRPr/>
          </a:p>
          <a:p>
            <a:pPr marL="457200" lvl="0" indent="-317500" algn="l" rtl="0">
              <a:spcBef>
                <a:spcPts val="1600"/>
              </a:spcBef>
              <a:spcAft>
                <a:spcPts val="0"/>
              </a:spcAft>
              <a:buSzPts val="1400"/>
              <a:buChar char="●"/>
            </a:pPr>
            <a:r>
              <a:rPr lang="en" sz="1400"/>
              <a:t>Move the database to its own machine.</a:t>
            </a:r>
            <a:endParaRPr sz="1400"/>
          </a:p>
          <a:p>
            <a:pPr marL="457200" lvl="0" indent="-317500" algn="l" rtl="0">
              <a:spcBef>
                <a:spcPts val="0"/>
              </a:spcBef>
              <a:spcAft>
                <a:spcPts val="0"/>
              </a:spcAft>
              <a:buSzPts val="1400"/>
              <a:buChar char="●"/>
            </a:pPr>
            <a:r>
              <a:rPr lang="en" sz="1400"/>
              <a:t>High Availability (HA) → replicated application servers, database cluster.</a:t>
            </a:r>
            <a:endParaRPr sz="1400"/>
          </a:p>
          <a:p>
            <a:pPr marL="457200" lvl="0" indent="-317500" algn="l" rtl="0">
              <a:spcBef>
                <a:spcPts val="0"/>
              </a:spcBef>
              <a:spcAft>
                <a:spcPts val="0"/>
              </a:spcAft>
              <a:buSzPts val="1400"/>
              <a:buChar char="●"/>
            </a:pPr>
            <a:r>
              <a:rPr lang="en" sz="1400"/>
              <a:t>How will you replicate or recover user data from the filesystem if an app server goes down? Clustered filesystem? A ZFS fileserver exporting an NFS share that you mount on your application servers?</a:t>
            </a:r>
            <a:endParaRPr sz="1400"/>
          </a:p>
          <a:p>
            <a:pPr marL="457200" lvl="0" indent="-317500" algn="l" rtl="0">
              <a:spcBef>
                <a:spcPts val="0"/>
              </a:spcBef>
              <a:spcAft>
                <a:spcPts val="0"/>
              </a:spcAft>
              <a:buSzPts val="1400"/>
              <a:buChar char="●"/>
            </a:pPr>
            <a:r>
              <a:rPr lang="en" sz="1400"/>
              <a:t>Add a web application that customers can use to log in, pay, and automatically provision new wordpress instances.</a:t>
            </a:r>
            <a:endParaRPr sz="1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0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DevOps Topics</a:t>
            </a:r>
            <a:endParaRPr/>
          </a:p>
        </p:txBody>
      </p:sp>
      <p:sp>
        <p:nvSpPr>
          <p:cNvPr id="625" name="Google Shape;625;p10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Cloud deployment</a:t>
            </a:r>
            <a:endParaRPr/>
          </a:p>
          <a:p>
            <a:pPr marL="457200" lvl="0" indent="-342900" algn="l" rtl="0">
              <a:spcBef>
                <a:spcPts val="0"/>
              </a:spcBef>
              <a:spcAft>
                <a:spcPts val="0"/>
              </a:spcAft>
              <a:buSzPts val="1800"/>
              <a:buChar char="●"/>
            </a:pPr>
            <a:r>
              <a:rPr lang="en"/>
              <a:t>High Availability + Scaling</a:t>
            </a:r>
            <a:endParaRPr/>
          </a:p>
          <a:p>
            <a:pPr marL="457200" lvl="0" indent="-342900" algn="l" rtl="0">
              <a:spcBef>
                <a:spcPts val="0"/>
              </a:spcBef>
              <a:spcAft>
                <a:spcPts val="0"/>
              </a:spcAft>
              <a:buSzPts val="1800"/>
              <a:buChar char="●"/>
            </a:pPr>
            <a:r>
              <a:rPr lang="en"/>
              <a:t>Automated Deployment/Rollbacks</a:t>
            </a:r>
            <a:endParaRPr/>
          </a:p>
          <a:p>
            <a:pPr marL="457200" lvl="0" indent="-342900" algn="l" rtl="0">
              <a:spcBef>
                <a:spcPts val="0"/>
              </a:spcBef>
              <a:spcAft>
                <a:spcPts val="0"/>
              </a:spcAft>
              <a:buSzPts val="1800"/>
              <a:buChar char="●"/>
            </a:pPr>
            <a:r>
              <a:rPr lang="en"/>
              <a:t>Monitoring (ELK, prometheus, Datadog, cloud-specific options)</a:t>
            </a:r>
            <a:endParaRPr/>
          </a:p>
          <a:p>
            <a:pPr marL="457200" lvl="0" indent="-342900" algn="l" rtl="0">
              <a:spcBef>
                <a:spcPts val="0"/>
              </a:spcBef>
              <a:spcAft>
                <a:spcPts val="0"/>
              </a:spcAft>
              <a:buSzPts val="1800"/>
              <a:buChar char="●"/>
            </a:pPr>
            <a:r>
              <a:rPr lang="en"/>
              <a:t>Continuous Integration/Delivery/Deployment</a:t>
            </a:r>
            <a:endParaRPr/>
          </a:p>
          <a:p>
            <a:pPr marL="457200" lvl="0" indent="-342900" algn="l" rtl="0">
              <a:spcBef>
                <a:spcPts val="0"/>
              </a:spcBef>
              <a:spcAft>
                <a:spcPts val="0"/>
              </a:spcAft>
              <a:buSzPts val="1800"/>
              <a:buChar char="●"/>
            </a:pPr>
            <a:r>
              <a:rPr lang="en"/>
              <a:t>Configuration Management, Image Building, and Version Control, instead of manual processes.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0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Reading List</a:t>
            </a:r>
            <a:endParaRPr/>
          </a:p>
        </p:txBody>
      </p:sp>
      <p:sp>
        <p:nvSpPr>
          <p:cNvPr id="631" name="Google Shape;631;p10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tutorialinux reading page: </a:t>
            </a:r>
            <a:r>
              <a:rPr lang="en" u="sng">
                <a:solidFill>
                  <a:schemeClr val="hlink"/>
                </a:solidFill>
                <a:hlinkClick r:id="rId3"/>
              </a:rPr>
              <a:t>https://tutorialinux.com/sysadmin-learning-resources/sysadmin-software-books/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0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How to Research</a:t>
            </a:r>
            <a:endParaRPr/>
          </a:p>
        </p:txBody>
      </p:sp>
      <p:sp>
        <p:nvSpPr>
          <p:cNvPr id="637" name="Google Shape;637;p10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ask questions</a:t>
            </a:r>
            <a:endParaRPr/>
          </a:p>
          <a:p>
            <a:pPr marL="0" lvl="0" indent="0" algn="l" rtl="0">
              <a:spcBef>
                <a:spcPts val="1600"/>
              </a:spcBef>
              <a:spcAft>
                <a:spcPts val="0"/>
              </a:spcAft>
              <a:buNone/>
            </a:pPr>
            <a:r>
              <a:rPr lang="en"/>
              <a:t>Getting help</a:t>
            </a:r>
            <a:endParaRPr/>
          </a:p>
          <a:p>
            <a:pPr marL="0" lvl="0" indent="0" algn="l" rtl="0">
              <a:spcBef>
                <a:spcPts val="1600"/>
              </a:spcBef>
              <a:spcAft>
                <a:spcPts val="0"/>
              </a:spcAft>
              <a:buNone/>
            </a:pPr>
            <a:r>
              <a:rPr lang="en"/>
              <a:t>Places to look for help (tutorialinux YT video)</a:t>
            </a:r>
            <a:endParaRPr/>
          </a:p>
          <a:p>
            <a:pPr marL="0" lvl="0" indent="0" algn="l" rtl="0">
              <a:spcBef>
                <a:spcPts val="1600"/>
              </a:spcBef>
              <a:spcAft>
                <a:spcPts val="1600"/>
              </a:spcAft>
              <a:buNone/>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0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Project Ideas</a:t>
            </a:r>
            <a:endParaRPr/>
          </a:p>
        </p:txBody>
      </p:sp>
      <p:sp>
        <p:nvSpPr>
          <p:cNvPr id="643" name="Google Shape;643;p10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Owncloud</a:t>
            </a:r>
            <a:endParaRPr/>
          </a:p>
          <a:p>
            <a:pPr marL="457200" lvl="0" indent="-342900" algn="l" rtl="0">
              <a:spcBef>
                <a:spcPts val="0"/>
              </a:spcBef>
              <a:spcAft>
                <a:spcPts val="0"/>
              </a:spcAft>
              <a:buSzPts val="1800"/>
              <a:buChar char="●"/>
            </a:pPr>
            <a:r>
              <a:rPr lang="en"/>
              <a:t>FreeNAS / NFS set up for home storage.</a:t>
            </a:r>
            <a:endParaRPr/>
          </a:p>
          <a:p>
            <a:pPr marL="457200" lvl="0" indent="-342900" algn="l" rtl="0">
              <a:spcBef>
                <a:spcPts val="0"/>
              </a:spcBef>
              <a:spcAft>
                <a:spcPts val="0"/>
              </a:spcAft>
              <a:buSzPts val="1800"/>
              <a:buChar char="●"/>
            </a:pPr>
            <a:r>
              <a:rPr lang="en"/>
              <a:t>Install Arch Linux in a VM. Then use it as your daily driver.</a:t>
            </a:r>
            <a:endParaRPr/>
          </a:p>
          <a:p>
            <a:pPr marL="457200" lvl="0" indent="-342900" algn="l" rtl="0">
              <a:spcBef>
                <a:spcPts val="0"/>
              </a:spcBef>
              <a:spcAft>
                <a:spcPts val="0"/>
              </a:spcAft>
              <a:buSzPts val="1800"/>
              <a:buChar char="●"/>
            </a:pPr>
            <a:r>
              <a:rPr lang="en"/>
              <a:t>Install and use the i3 window manager (YouTube video).</a:t>
            </a:r>
            <a:endParaRPr/>
          </a:p>
          <a:p>
            <a:pPr marL="457200" lvl="0" indent="-342900" algn="l" rtl="0">
              <a:spcBef>
                <a:spcPts val="0"/>
              </a:spcBef>
              <a:spcAft>
                <a:spcPts val="0"/>
              </a:spcAft>
              <a:buSzPts val="1800"/>
              <a:buChar char="●"/>
            </a:pPr>
            <a:r>
              <a:rPr lang="en"/>
              <a:t>Convert this WordPress setup into a bash script, ansible playbook, packer build, or other automated process.</a:t>
            </a:r>
            <a:endParaRPr/>
          </a:p>
          <a:p>
            <a:pPr marL="457200" lvl="0" indent="-342900" algn="l" rtl="0">
              <a:spcBef>
                <a:spcPts val="0"/>
              </a:spcBef>
              <a:spcAft>
                <a:spcPts val="0"/>
              </a:spcAft>
              <a:buSzPts val="1800"/>
              <a:buChar char="●"/>
            </a:pPr>
            <a:r>
              <a:rPr lang="en"/>
              <a:t>VPN setup on your $5/month Virtual Private Server (VPS).</a:t>
            </a: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1D6A900C-65E6-4624-A2FC-4B06EBD1EC9F}"/>
</file>

<file path=customXml/itemProps2.xml><?xml version="1.0" encoding="utf-8"?>
<ds:datastoreItem xmlns:ds="http://schemas.openxmlformats.org/officeDocument/2006/customXml" ds:itemID="{ABB2BF6E-B4DC-4E36-9436-1F8C0D290082}"/>
</file>

<file path=customXml/itemProps3.xml><?xml version="1.0" encoding="utf-8"?>
<ds:datastoreItem xmlns:ds="http://schemas.openxmlformats.org/officeDocument/2006/customXml" ds:itemID="{1C96B2C1-FC9F-4E68-A632-B8B7ACA8C366}"/>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95</Slides>
  <Notes>95</Notes>
  <HiddenSlides>0</HiddenSlide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Swiss</vt:lpstr>
      <vt:lpstr>Hands-on Linux: Self-Hosted Wordpress for Linux Beginners</vt:lpstr>
      <vt:lpstr>Who are You?</vt:lpstr>
      <vt:lpstr>Who Am I?</vt:lpstr>
      <vt:lpstr>What You’re Going to Get</vt:lpstr>
      <vt:lpstr>What We’re About to Do  </vt:lpstr>
      <vt:lpstr>What is “Professional Grade?”</vt:lpstr>
      <vt:lpstr>Specific Skills</vt:lpstr>
      <vt:lpstr>How This Course Helps You Learn</vt:lpstr>
      <vt:lpstr>Linux Basics</vt:lpstr>
      <vt:lpstr>Nginx Web Server</vt:lpstr>
      <vt:lpstr>MySQL Database</vt:lpstr>
      <vt:lpstr>WordPress</vt:lpstr>
      <vt:lpstr>Module 0: Prerequisites</vt:lpstr>
      <vt:lpstr>Super-Basic Linux Usage</vt:lpstr>
      <vt:lpstr>Super-Basic Shell Basics of Basicness</vt:lpstr>
      <vt:lpstr>0.1 SSH</vt:lpstr>
      <vt:lpstr>PuTTY</vt:lpstr>
      <vt:lpstr>Module 1: System Overview</vt:lpstr>
      <vt:lpstr>1.1 Software, Binaries, and Repos</vt:lpstr>
      <vt:lpstr>1.2 Updating Software on Ubuntu</vt:lpstr>
      <vt:lpstr>1.3 Installing New Software</vt:lpstr>
      <vt:lpstr>1.4 Custom Repositories</vt:lpstr>
      <vt:lpstr>Software, Services, Daemons (oh my!)</vt:lpstr>
      <vt:lpstr>Managing Services: systemd</vt:lpstr>
      <vt:lpstr>Manage Your Services: systemd</vt:lpstr>
      <vt:lpstr>THEORY: systemctl commands</vt:lpstr>
      <vt:lpstr>THEORY: journalctl commands</vt:lpstr>
      <vt:lpstr>Progress: We have a web server!</vt:lpstr>
      <vt:lpstr>(Slightly) Advanced Shell Basics</vt:lpstr>
      <vt:lpstr>Module 1: Review</vt:lpstr>
      <vt:lpstr>Module 2: Configuration</vt:lpstr>
      <vt:lpstr>2.1 Editing Files without a GUI</vt:lpstr>
      <vt:lpstr>Text Editing with nano</vt:lpstr>
      <vt:lpstr>Configuration Files</vt:lpstr>
      <vt:lpstr>2.2 Linux/Unix Users and Groups</vt:lpstr>
      <vt:lpstr>Creating a System User</vt:lpstr>
      <vt:lpstr>2.3: Webserver Configuration</vt:lpstr>
      <vt:lpstr>THEORY: How Webservers Work</vt:lpstr>
      <vt:lpstr>Headers and Requests</vt:lpstr>
      <vt:lpstr>HTTP Response</vt:lpstr>
      <vt:lpstr>Why Headers?</vt:lpstr>
      <vt:lpstr>2.4 PHP Interpreter Setup</vt:lpstr>
      <vt:lpstr>PHP Interpreter Setup, cont’d</vt:lpstr>
      <vt:lpstr>THEORY: Interprocess Communication (IPC)</vt:lpstr>
      <vt:lpstr>THEORY: 7 Linux file types</vt:lpstr>
      <vt:lpstr>2.5 Database Configuration</vt:lpstr>
      <vt:lpstr>THEORY: How Databases Work</vt:lpstr>
      <vt:lpstr>THEORY: Relational DB Examples</vt:lpstr>
      <vt:lpstr>WordPress Database Examples</vt:lpstr>
      <vt:lpstr>Module 3: WordPress Application Setup</vt:lpstr>
      <vt:lpstr>3.1 Download and Extract</vt:lpstr>
      <vt:lpstr>3.2 Web-Based WordPress Setup </vt:lpstr>
      <vt:lpstr>Make Your Site LIVE</vt:lpstr>
      <vt:lpstr>Chown and Chmod</vt:lpstr>
      <vt:lpstr>3.3 File Ownership &amp; Permissions</vt:lpstr>
      <vt:lpstr>Binary</vt:lpstr>
      <vt:lpstr>Ownership &amp; Permissions for your Site</vt:lpstr>
      <vt:lpstr>4.8 WordPress Filesystem Layout</vt:lpstr>
      <vt:lpstr>3.4 Finalize Configuration</vt:lpstr>
      <vt:lpstr>Module 4: Using WordPress</vt:lpstr>
      <vt:lpstr>4.1 General Settings</vt:lpstr>
      <vt:lpstr>4.2 Users</vt:lpstr>
      <vt:lpstr>4.3 Posts and Pages</vt:lpstr>
      <vt:lpstr>4.4 Menu Settings</vt:lpstr>
      <vt:lpstr>4.5 Themes and Plugins</vt:lpstr>
      <vt:lpstr>4.6 WooCommerce Install</vt:lpstr>
      <vt:lpstr>4.7 Shop Configuration</vt:lpstr>
      <vt:lpstr>Module 5: Professional-Grade</vt:lpstr>
      <vt:lpstr>Performance Tuning</vt:lpstr>
      <vt:lpstr>Caching Dynamic Content</vt:lpstr>
      <vt:lpstr>Caching on the client</vt:lpstr>
      <vt:lpstr>Compression</vt:lpstr>
      <vt:lpstr>Compression in practice</vt:lpstr>
      <vt:lpstr>Tuning MySQL</vt:lpstr>
      <vt:lpstr>Security</vt:lpstr>
      <vt:lpstr>Sysadmin Security Maxims</vt:lpstr>
      <vt:lpstr>iptables: The Linux Firewall</vt:lpstr>
      <vt:lpstr>SSH Hardening</vt:lpstr>
      <vt:lpstr>Automation</vt:lpstr>
      <vt:lpstr>Monitoring with Monit</vt:lpstr>
      <vt:lpstr>Making Backups </vt:lpstr>
      <vt:lpstr>Scheduling Commands with Cron</vt:lpstr>
      <vt:lpstr>Backups with ‘tar’</vt:lpstr>
      <vt:lpstr>Database Backups</vt:lpstr>
      <vt:lpstr>Restoring a Database Backup</vt:lpstr>
      <vt:lpstr>Compiling Software from Source</vt:lpstr>
      <vt:lpstr>Compiling Software from Source </vt:lpstr>
      <vt:lpstr>Restoring a Filesystem Backup</vt:lpstr>
      <vt:lpstr>Conclusion</vt:lpstr>
      <vt:lpstr>Next Steps: Building Out Your WordPress Platform</vt:lpstr>
      <vt:lpstr>Next Steps: Building Out Your WordPress Platform </vt:lpstr>
      <vt:lpstr>Next Steps: DevOps Topics</vt:lpstr>
      <vt:lpstr>Next Steps: Reading List</vt:lpstr>
      <vt:lpstr>Next Steps: How to Research</vt:lpstr>
      <vt:lpstr>Next Steps: Project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Linux: Self-Hosted Wordpress for Linux Beginners</dc:title>
  <cp:revision>1</cp:revision>
  <dcterms:modified xsi:type="dcterms:W3CDTF">2023-10-27T08:18:04Z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