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0"/>
  </p:notesMasterIdLst>
  <p:sldIdLst>
    <p:sldId id="259" r:id="rId2"/>
    <p:sldId id="262" r:id="rId3"/>
    <p:sldId id="269" r:id="rId4"/>
    <p:sldId id="280" r:id="rId5"/>
    <p:sldId id="294" r:id="rId6"/>
    <p:sldId id="295" r:id="rId7"/>
    <p:sldId id="283" r:id="rId8"/>
    <p:sldId id="292" r:id="rId9"/>
    <p:sldId id="29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72" r:id="rId19"/>
  </p:sldIdLst>
  <p:sldSz cx="18288000" cy="10282238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Robo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76" y="60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482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Something</a:t>
            </a:r>
            <a:r>
              <a:rPr lang="en-US" baseline="0"/>
              <a:t> that needs to grab the viewers attention!!</a:t>
            </a:r>
            <a:endParaRPr lang="en-US"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502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This is a step-wise graphical info type slide.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0015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This is a step-wise graphical info type slide.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733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This is a step-wise graphical info type slide.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775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Something</a:t>
            </a:r>
            <a:r>
              <a:rPr lang="en-US" baseline="0"/>
              <a:t> that needs to grab the viewers attention!!</a:t>
            </a:r>
            <a:endParaRPr lang="en-US"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12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401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738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2416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4239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28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This is a step-wise graphical info type slide.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649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This is a step-wise graphical info type slide.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826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This is a step-wise graphical info type slide.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079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 flipH="1">
            <a:off x="0" y="3370445"/>
            <a:ext cx="18288000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21" name="Shape 21"/>
          <p:cNvSpPr/>
          <p:nvPr/>
        </p:nvSpPr>
        <p:spPr>
          <a:xfrm>
            <a:off x="0" y="3370445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4285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6"/>
            </a:lvl1pPr>
            <a:lvl2pPr lvl="1" rtl="0">
              <a:spcBef>
                <a:spcPts val="0"/>
              </a:spcBef>
              <a:buSzPct val="100000"/>
              <a:defRPr sz="12006"/>
            </a:lvl2pPr>
            <a:lvl3pPr lvl="2" rtl="0">
              <a:spcBef>
                <a:spcPts val="0"/>
              </a:spcBef>
              <a:buSzPct val="100000"/>
              <a:defRPr sz="12006"/>
            </a:lvl3pPr>
            <a:lvl4pPr lvl="3" rtl="0">
              <a:spcBef>
                <a:spcPts val="0"/>
              </a:spcBef>
              <a:buSzPct val="100000"/>
              <a:defRPr sz="12006"/>
            </a:lvl4pPr>
            <a:lvl5pPr lvl="4" rtl="0">
              <a:spcBef>
                <a:spcPts val="0"/>
              </a:spcBef>
              <a:buSzPct val="100000"/>
              <a:defRPr sz="12006"/>
            </a:lvl5pPr>
            <a:lvl6pPr lvl="5" rtl="0">
              <a:spcBef>
                <a:spcPts val="0"/>
              </a:spcBef>
              <a:buSzPct val="100000"/>
              <a:defRPr sz="12006"/>
            </a:lvl6pPr>
            <a:lvl7pPr lvl="6" rtl="0">
              <a:spcBef>
                <a:spcPts val="0"/>
              </a:spcBef>
              <a:buSzPct val="100000"/>
              <a:defRPr sz="12006"/>
            </a:lvl7pPr>
            <a:lvl8pPr lvl="7" rtl="0">
              <a:spcBef>
                <a:spcPts val="0"/>
              </a:spcBef>
              <a:buSzPct val="100000"/>
              <a:defRPr sz="12006"/>
            </a:lvl8pPr>
            <a:lvl9pPr lvl="8" rtl="0">
              <a:spcBef>
                <a:spcPts val="0"/>
              </a:spcBef>
              <a:buSzPct val="100000"/>
              <a:defRPr sz="12006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067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 algn="ctr"/>
            <a:r>
              <a:rPr lang="en-IN" sz="8800" dirty="0"/>
              <a:t>Building </a:t>
            </a:r>
            <a:r>
              <a:rPr lang="en-IN" sz="8800" dirty="0" smtClean="0"/>
              <a:t>Labs </a:t>
            </a:r>
            <a:r>
              <a:rPr lang="en-IN" sz="8800" dirty="0"/>
              <a:t>for Active Directory </a:t>
            </a:r>
            <a:r>
              <a:rPr lang="en-IN" sz="8800" dirty="0" smtClean="0"/>
              <a:t>and </a:t>
            </a:r>
            <a:r>
              <a:rPr lang="en-IN" sz="8800" dirty="0"/>
              <a:t>PowerShell </a:t>
            </a:r>
            <a:r>
              <a:rPr lang="en-IN" sz="8800" dirty="0" smtClean="0"/>
              <a:t>Testing</a:t>
            </a:r>
            <a:endParaRPr lang="en" sz="8800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algn="ctr"/>
            <a:r>
              <a:rPr lang="en"/>
              <a:t>Section </a:t>
            </a:r>
            <a:r>
              <a:rPr lang="en" smtClean="0"/>
              <a:t>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976721" y="976049"/>
            <a:ext cx="16075446" cy="8177813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" sz="12000" dirty="0" smtClean="0"/>
              <a:t> </a:t>
            </a:r>
            <a:endParaRPr lang="en" sz="12000" dirty="0"/>
          </a:p>
        </p:txBody>
      </p:sp>
      <p:pic>
        <p:nvPicPr>
          <p:cNvPr id="2" name="Picture 2" descr="A group of people in a room&#10;&#10;Description generated with very high confidence">
            <a:extLst>
              <a:ext uri="{FF2B5EF4-FFF2-40B4-BE49-F238E27FC236}">
                <a16:creationId xmlns="" xmlns:a16="http://schemas.microsoft.com/office/drawing/2014/main" id="{F1DEA894-1C60-40DC-A6C1-5A928A9DE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680"/>
            <a:ext cx="18288000" cy="1029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9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940003" y="1476772"/>
            <a:ext cx="16451820" cy="1534689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 algn="ctr"/>
            <a:r>
              <a:rPr lang="en" sz="5400" dirty="0"/>
              <a:t>Virtual Lab Environments</a:t>
            </a:r>
          </a:p>
        </p:txBody>
      </p:sp>
      <p:cxnSp>
        <p:nvCxnSpPr>
          <p:cNvPr id="155" name="Shape 155"/>
          <p:cNvCxnSpPr/>
          <p:nvPr/>
        </p:nvCxnSpPr>
        <p:spPr>
          <a:xfrm>
            <a:off x="1353418" y="4583080"/>
            <a:ext cx="0" cy="207623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6" name="Shape 156"/>
          <p:cNvSpPr txBox="1"/>
          <p:nvPr/>
        </p:nvSpPr>
        <p:spPr>
          <a:xfrm>
            <a:off x="1447612" y="4336664"/>
            <a:ext cx="3629881" cy="783838"/>
          </a:xfrm>
          <a:prstGeom prst="rect">
            <a:avLst/>
          </a:prstGeom>
          <a:noFill/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r>
              <a:rPr lang="en" sz="3600" dirty="0">
                <a:solidFill>
                  <a:srgbClr val="4285F4"/>
                </a:solidFill>
                <a:latin typeface="Calibri"/>
                <a:ea typeface="Calibri"/>
                <a:cs typeface="Calibri"/>
              </a:rPr>
              <a:t>Requirements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1419103" y="4916475"/>
            <a:ext cx="4316925" cy="1156864"/>
          </a:xfrm>
          <a:prstGeom prst="rect">
            <a:avLst/>
          </a:prstGeom>
          <a:noFill/>
          <a:ln>
            <a:noFill/>
          </a:ln>
        </p:spPr>
        <p:txBody>
          <a:bodyPr lIns="182874" tIns="182874" rIns="182874" bIns="182874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 smtClean="0">
                <a:solidFill>
                  <a:srgbClr val="424242"/>
                </a:solidFill>
                <a:latin typeface="Calibri"/>
                <a:cs typeface="Calibri"/>
                <a:sym typeface="Calibri"/>
              </a:rPr>
              <a:t>Computing</a:t>
            </a:r>
            <a:r>
              <a:rPr lang="en" sz="3200" dirty="0">
                <a:solidFill>
                  <a:srgbClr val="424242"/>
                </a:solidFill>
                <a:latin typeface="Calibri"/>
                <a:cs typeface="Calibri"/>
              </a:rPr>
              <a:t> power</a:t>
            </a:r>
            <a:endParaRPr lang="en" sz="3200" dirty="0">
              <a:solidFill>
                <a:srgbClr val="424242"/>
              </a:solidFill>
              <a:latin typeface="Calibri"/>
              <a:cs typeface="Calibri"/>
              <a:sym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 smtClean="0">
                <a:solidFill>
                  <a:srgbClr val="424242"/>
                </a:solidFill>
                <a:latin typeface="Calibri"/>
                <a:cs typeface="Calibri"/>
              </a:rPr>
              <a:t>Disk </a:t>
            </a:r>
            <a:r>
              <a:rPr lang="en" sz="3200" dirty="0">
                <a:solidFill>
                  <a:srgbClr val="424242"/>
                </a:solidFill>
                <a:latin typeface="Calibri"/>
                <a:cs typeface="Calibri"/>
              </a:rPr>
              <a:t>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 smtClean="0">
                <a:solidFill>
                  <a:srgbClr val="424242"/>
                </a:solidFill>
                <a:latin typeface="Calibri"/>
                <a:cs typeface="Calibri"/>
              </a:rPr>
              <a:t>Hypervisor</a:t>
            </a:r>
            <a:endParaRPr lang="en" sz="3200" dirty="0">
              <a:solidFill>
                <a:srgbClr val="424242"/>
              </a:solidFill>
              <a:latin typeface="Calibri"/>
              <a:cs typeface="Calibri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1716642" y="7805127"/>
            <a:ext cx="1217964" cy="1216837"/>
          </a:xfrm>
          <a:prstGeom prst="ellipse">
            <a:avLst/>
          </a:prstGeom>
          <a:solidFill>
            <a:srgbClr val="F37021"/>
          </a:solidFill>
          <a:ln>
            <a:noFill/>
          </a:ln>
        </p:spPr>
        <p:txBody>
          <a:bodyPr lIns="121956" tIns="121956" rIns="121956" bIns="121956" anchor="ctr" anchorCtr="0">
            <a:noAutofit/>
          </a:bodyPr>
          <a:lstStyle/>
          <a:p>
            <a:endParaRPr sz="3702"/>
          </a:p>
        </p:txBody>
      </p:sp>
    </p:spTree>
    <p:extLst>
      <p:ext uri="{BB962C8B-B14F-4D97-AF65-F5344CB8AC3E}">
        <p14:creationId xmlns:p14="http://schemas.microsoft.com/office/powerpoint/2010/main" val="364266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940003" y="1476772"/>
            <a:ext cx="16451820" cy="1534689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 algn="ctr"/>
            <a:r>
              <a:rPr lang="en" sz="5400" dirty="0"/>
              <a:t>Virtual Lab Environments</a:t>
            </a:r>
          </a:p>
        </p:txBody>
      </p:sp>
      <p:cxnSp>
        <p:nvCxnSpPr>
          <p:cNvPr id="155" name="Shape 155"/>
          <p:cNvCxnSpPr/>
          <p:nvPr/>
        </p:nvCxnSpPr>
        <p:spPr>
          <a:xfrm>
            <a:off x="1353418" y="4583080"/>
            <a:ext cx="0" cy="207623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8" name="Shape 158"/>
          <p:cNvCxnSpPr/>
          <p:nvPr/>
        </p:nvCxnSpPr>
        <p:spPr>
          <a:xfrm>
            <a:off x="6289102" y="4278421"/>
            <a:ext cx="0" cy="207623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9" name="Shape 159"/>
          <p:cNvSpPr txBox="1"/>
          <p:nvPr/>
        </p:nvSpPr>
        <p:spPr>
          <a:xfrm>
            <a:off x="6383299" y="4049576"/>
            <a:ext cx="3629881" cy="783838"/>
          </a:xfrm>
          <a:prstGeom prst="rect">
            <a:avLst/>
          </a:prstGeom>
          <a:noFill/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r>
              <a:rPr lang="en" sz="3600" dirty="0">
                <a:solidFill>
                  <a:srgbClr val="4285F4"/>
                </a:solidFill>
                <a:latin typeface="Calibri"/>
                <a:ea typeface="Calibri"/>
                <a:cs typeface="Calibri"/>
              </a:rPr>
              <a:t>Setup</a:t>
            </a:r>
          </a:p>
        </p:txBody>
      </p:sp>
      <p:grpSp>
        <p:nvGrpSpPr>
          <p:cNvPr id="164" name="Shape 164"/>
          <p:cNvGrpSpPr/>
          <p:nvPr/>
        </p:nvGrpSpPr>
        <p:grpSpPr>
          <a:xfrm>
            <a:off x="1716643" y="7316848"/>
            <a:ext cx="10950874" cy="2193185"/>
            <a:chOff x="929030" y="3431304"/>
            <a:chExt cx="5472900" cy="1097100"/>
          </a:xfrm>
        </p:grpSpPr>
        <p:cxnSp>
          <p:nvCxnSpPr>
            <p:cNvPr id="165" name="Shape 165"/>
            <p:cNvCxnSpPr>
              <a:stCxn id="166" idx="6"/>
            </p:cNvCxnSpPr>
            <p:nvPr/>
          </p:nvCxnSpPr>
          <p:spPr>
            <a:xfrm>
              <a:off x="1537730" y="3979906"/>
              <a:ext cx="4864200" cy="0"/>
            </a:xfrm>
            <a:prstGeom prst="straightConnector1">
              <a:avLst/>
            </a:prstGeom>
            <a:noFill/>
            <a:ln w="19050" cap="flat" cmpd="sng">
              <a:solidFill>
                <a:srgbClr val="4285F4"/>
              </a:solidFill>
              <a:prstDash val="dot"/>
              <a:round/>
              <a:headEnd type="none" w="lg" len="lg"/>
              <a:tailEnd type="none" w="lg" len="lg"/>
            </a:ln>
          </p:spPr>
        </p:cxnSp>
        <p:sp>
          <p:nvSpPr>
            <p:cNvPr id="166" name="Shape 166"/>
            <p:cNvSpPr/>
            <p:nvPr/>
          </p:nvSpPr>
          <p:spPr>
            <a:xfrm>
              <a:off x="929030" y="3675556"/>
              <a:ext cx="608700" cy="608700"/>
            </a:xfrm>
            <a:prstGeom prst="ellipse">
              <a:avLst/>
            </a:prstGeom>
            <a:solidFill>
              <a:srgbClr val="F37021"/>
            </a:solidFill>
            <a:ln>
              <a:noFill/>
            </a:ln>
          </p:spPr>
          <p:txBody>
            <a:bodyPr lIns="121956" tIns="121956" rIns="121956" bIns="121956" anchor="ctr" anchorCtr="0">
              <a:noAutofit/>
            </a:bodyPr>
            <a:lstStyle/>
            <a:p>
              <a:endParaRPr sz="3702"/>
            </a:p>
          </p:txBody>
        </p:sp>
        <p:sp>
          <p:nvSpPr>
            <p:cNvPr id="168" name="Shape 168"/>
            <p:cNvSpPr/>
            <p:nvPr/>
          </p:nvSpPr>
          <p:spPr>
            <a:xfrm>
              <a:off x="3421283" y="3431304"/>
              <a:ext cx="1097100" cy="1097100"/>
            </a:xfrm>
            <a:prstGeom prst="ellipse">
              <a:avLst/>
            </a:prstGeom>
            <a:solidFill>
              <a:srgbClr val="F37021"/>
            </a:solidFill>
            <a:ln>
              <a:noFill/>
            </a:ln>
          </p:spPr>
          <p:txBody>
            <a:bodyPr lIns="121956" tIns="121956" rIns="121956" bIns="121956" anchor="ctr" anchorCtr="0">
              <a:noAutofit/>
            </a:bodyPr>
            <a:lstStyle/>
            <a:p>
              <a:endParaRPr sz="3702"/>
            </a:p>
          </p:txBody>
        </p:sp>
      </p:grpSp>
      <p:sp>
        <p:nvSpPr>
          <p:cNvPr id="14" name="Shape 156"/>
          <p:cNvSpPr txBox="1"/>
          <p:nvPr/>
        </p:nvSpPr>
        <p:spPr>
          <a:xfrm>
            <a:off x="1447612" y="4336664"/>
            <a:ext cx="3629881" cy="783838"/>
          </a:xfrm>
          <a:prstGeom prst="rect">
            <a:avLst/>
          </a:prstGeom>
          <a:noFill/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r>
              <a:rPr lang="en" sz="3600" dirty="0">
                <a:solidFill>
                  <a:srgbClr val="4285F4"/>
                </a:solidFill>
                <a:latin typeface="Calibri"/>
                <a:ea typeface="Calibri"/>
                <a:cs typeface="Calibri"/>
              </a:rPr>
              <a:t>Requirements</a:t>
            </a:r>
          </a:p>
        </p:txBody>
      </p:sp>
      <p:sp>
        <p:nvSpPr>
          <p:cNvPr id="15" name="Shape 157"/>
          <p:cNvSpPr txBox="1"/>
          <p:nvPr/>
        </p:nvSpPr>
        <p:spPr>
          <a:xfrm>
            <a:off x="1419103" y="4916475"/>
            <a:ext cx="4316925" cy="1156864"/>
          </a:xfrm>
          <a:prstGeom prst="rect">
            <a:avLst/>
          </a:prstGeom>
          <a:noFill/>
          <a:ln>
            <a:noFill/>
          </a:ln>
        </p:spPr>
        <p:txBody>
          <a:bodyPr lIns="182874" tIns="182874" rIns="182874" bIns="182874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 smtClean="0">
                <a:solidFill>
                  <a:srgbClr val="424242"/>
                </a:solidFill>
                <a:latin typeface="Calibri"/>
                <a:cs typeface="Calibri"/>
                <a:sym typeface="Calibri"/>
              </a:rPr>
              <a:t>Computing</a:t>
            </a:r>
            <a:r>
              <a:rPr lang="en" sz="3200" dirty="0">
                <a:solidFill>
                  <a:srgbClr val="424242"/>
                </a:solidFill>
                <a:latin typeface="Calibri"/>
                <a:cs typeface="Calibri"/>
              </a:rPr>
              <a:t> power</a:t>
            </a:r>
            <a:endParaRPr lang="en" sz="3200" dirty="0">
              <a:solidFill>
                <a:srgbClr val="424242"/>
              </a:solidFill>
              <a:latin typeface="Calibri"/>
              <a:cs typeface="Calibri"/>
              <a:sym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 smtClean="0">
                <a:solidFill>
                  <a:srgbClr val="424242"/>
                </a:solidFill>
                <a:latin typeface="Calibri"/>
                <a:cs typeface="Calibri"/>
              </a:rPr>
              <a:t>Disk </a:t>
            </a:r>
            <a:r>
              <a:rPr lang="en" sz="3200" dirty="0">
                <a:solidFill>
                  <a:srgbClr val="424242"/>
                </a:solidFill>
                <a:latin typeface="Calibri"/>
                <a:cs typeface="Calibri"/>
              </a:rPr>
              <a:t>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 smtClean="0">
                <a:solidFill>
                  <a:srgbClr val="424242"/>
                </a:solidFill>
                <a:latin typeface="Calibri"/>
                <a:cs typeface="Calibri"/>
              </a:rPr>
              <a:t>Hypervisor</a:t>
            </a:r>
            <a:endParaRPr lang="en" sz="3200" dirty="0">
              <a:solidFill>
                <a:srgbClr val="424242"/>
              </a:solidFill>
              <a:latin typeface="Calibri"/>
              <a:cs typeface="Calibri"/>
            </a:endParaRPr>
          </a:p>
        </p:txBody>
      </p:sp>
      <p:sp>
        <p:nvSpPr>
          <p:cNvPr id="16" name="Shape 157"/>
          <p:cNvSpPr txBox="1"/>
          <p:nvPr/>
        </p:nvSpPr>
        <p:spPr>
          <a:xfrm>
            <a:off x="6411714" y="4552110"/>
            <a:ext cx="4316925" cy="1156864"/>
          </a:xfrm>
          <a:prstGeom prst="rect">
            <a:avLst/>
          </a:prstGeom>
          <a:noFill/>
          <a:ln>
            <a:noFill/>
          </a:ln>
        </p:spPr>
        <p:txBody>
          <a:bodyPr lIns="182874" tIns="182874" rIns="182874" bIns="182874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424242"/>
                </a:solidFill>
                <a:latin typeface="Calibri"/>
                <a:cs typeface="Calibri"/>
                <a:sym typeface="Calibri"/>
              </a:rPr>
              <a:t>Hypervisor install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rgbClr val="424242"/>
                </a:solidFill>
                <a:latin typeface="Calibri"/>
                <a:cs typeface="Calibri"/>
                <a:sym typeface="Calibri"/>
              </a:rPr>
              <a:t>Virtual </a:t>
            </a:r>
            <a:r>
              <a:rPr lang="en-IN" sz="3200" dirty="0">
                <a:solidFill>
                  <a:srgbClr val="424242"/>
                </a:solidFill>
                <a:latin typeface="Calibri"/>
                <a:cs typeface="Calibri"/>
                <a:sym typeface="Calibri"/>
              </a:rPr>
              <a:t>network </a:t>
            </a:r>
            <a:r>
              <a:rPr lang="en-IN" sz="3200" dirty="0" smtClean="0">
                <a:solidFill>
                  <a:srgbClr val="424242"/>
                </a:solidFill>
                <a:latin typeface="Calibri"/>
                <a:cs typeface="Calibri"/>
                <a:sym typeface="Calibri"/>
              </a:rPr>
              <a:t>and </a:t>
            </a:r>
            <a:r>
              <a:rPr lang="en-IN" sz="3200" dirty="0">
                <a:solidFill>
                  <a:srgbClr val="424242"/>
                </a:solidFill>
                <a:latin typeface="Calibri"/>
                <a:cs typeface="Calibri"/>
                <a:sym typeface="Calibri"/>
              </a:rPr>
              <a:t>machine creation</a:t>
            </a:r>
          </a:p>
        </p:txBody>
      </p:sp>
    </p:spTree>
    <p:extLst>
      <p:ext uri="{BB962C8B-B14F-4D97-AF65-F5344CB8AC3E}">
        <p14:creationId xmlns:p14="http://schemas.microsoft.com/office/powerpoint/2010/main" val="2199817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940003" y="1476772"/>
            <a:ext cx="16451820" cy="1534689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 algn="ctr"/>
            <a:r>
              <a:rPr lang="en" sz="5400" dirty="0"/>
              <a:t>Virtual Lab Environments</a:t>
            </a:r>
          </a:p>
        </p:txBody>
      </p:sp>
      <p:cxnSp>
        <p:nvCxnSpPr>
          <p:cNvPr id="155" name="Shape 155"/>
          <p:cNvCxnSpPr/>
          <p:nvPr/>
        </p:nvCxnSpPr>
        <p:spPr>
          <a:xfrm>
            <a:off x="1353418" y="4583080"/>
            <a:ext cx="0" cy="207623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8" name="Shape 158"/>
          <p:cNvCxnSpPr/>
          <p:nvPr/>
        </p:nvCxnSpPr>
        <p:spPr>
          <a:xfrm>
            <a:off x="6289102" y="4278421"/>
            <a:ext cx="0" cy="207623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1" name="Shape 161"/>
          <p:cNvCxnSpPr/>
          <p:nvPr/>
        </p:nvCxnSpPr>
        <p:spPr>
          <a:xfrm>
            <a:off x="12415590" y="3673801"/>
            <a:ext cx="0" cy="207623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2" name="Shape 162"/>
          <p:cNvSpPr txBox="1"/>
          <p:nvPr/>
        </p:nvSpPr>
        <p:spPr>
          <a:xfrm>
            <a:off x="12509788" y="3427604"/>
            <a:ext cx="3629880" cy="783838"/>
          </a:xfrm>
          <a:prstGeom prst="rect">
            <a:avLst/>
          </a:prstGeom>
          <a:noFill/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r>
              <a:rPr lang="en" sz="3600" dirty="0">
                <a:solidFill>
                  <a:srgbClr val="4285F4"/>
                </a:solidFill>
                <a:latin typeface="Calibri"/>
                <a:ea typeface="Calibri"/>
                <a:cs typeface="Calibri"/>
              </a:rPr>
              <a:t>Maintenance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12509756" y="4007396"/>
            <a:ext cx="4882060" cy="1156864"/>
          </a:xfrm>
          <a:prstGeom prst="rect">
            <a:avLst/>
          </a:prstGeom>
          <a:noFill/>
          <a:ln>
            <a:noFill/>
          </a:ln>
        </p:spPr>
        <p:txBody>
          <a:bodyPr lIns="182874" tIns="182874" rIns="182874" bIns="182874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3201"/>
              </a:spcAft>
            </a:pPr>
            <a:r>
              <a:rPr lang="en" sz="3200" dirty="0">
                <a:solidFill>
                  <a:srgbClr val="424242"/>
                </a:solidFill>
                <a:latin typeface="Calibri"/>
                <a:ea typeface="Calibri"/>
                <a:cs typeface="Calibri"/>
              </a:rPr>
              <a:t>Most changes require minimal time to create or remove virtual </a:t>
            </a:r>
            <a:r>
              <a:rPr lang="en" sz="3200" dirty="0" smtClean="0">
                <a:solidFill>
                  <a:srgbClr val="424242"/>
                </a:solidFill>
                <a:latin typeface="Calibri"/>
                <a:ea typeface="Calibri"/>
                <a:cs typeface="Calibri"/>
              </a:rPr>
              <a:t>hardware</a:t>
            </a:r>
            <a:endParaRPr lang="en" sz="3200" dirty="0">
              <a:solidFill>
                <a:srgbClr val="424242"/>
              </a:solidFill>
              <a:latin typeface="Calibri"/>
              <a:ea typeface="Calibri"/>
              <a:cs typeface="Calibri"/>
            </a:endParaRPr>
          </a:p>
        </p:txBody>
      </p:sp>
      <p:grpSp>
        <p:nvGrpSpPr>
          <p:cNvPr id="164" name="Shape 164"/>
          <p:cNvGrpSpPr/>
          <p:nvPr/>
        </p:nvGrpSpPr>
        <p:grpSpPr>
          <a:xfrm>
            <a:off x="1716643" y="6893781"/>
            <a:ext cx="13993099" cy="3039391"/>
            <a:chOff x="929030" y="3219673"/>
            <a:chExt cx="6993308" cy="1520399"/>
          </a:xfrm>
        </p:grpSpPr>
        <p:cxnSp>
          <p:nvCxnSpPr>
            <p:cNvPr id="165" name="Shape 165"/>
            <p:cNvCxnSpPr>
              <a:stCxn id="166" idx="6"/>
              <a:endCxn id="167" idx="2"/>
            </p:cNvCxnSpPr>
            <p:nvPr/>
          </p:nvCxnSpPr>
          <p:spPr>
            <a:xfrm>
              <a:off x="1537730" y="3979906"/>
              <a:ext cx="4864200" cy="0"/>
            </a:xfrm>
            <a:prstGeom prst="straightConnector1">
              <a:avLst/>
            </a:prstGeom>
            <a:noFill/>
            <a:ln w="19050" cap="flat" cmpd="sng">
              <a:solidFill>
                <a:srgbClr val="4285F4"/>
              </a:solidFill>
              <a:prstDash val="dot"/>
              <a:round/>
              <a:headEnd type="none" w="lg" len="lg"/>
              <a:tailEnd type="none" w="lg" len="lg"/>
            </a:ln>
          </p:spPr>
        </p:cxnSp>
        <p:sp>
          <p:nvSpPr>
            <p:cNvPr id="166" name="Shape 166"/>
            <p:cNvSpPr/>
            <p:nvPr/>
          </p:nvSpPr>
          <p:spPr>
            <a:xfrm>
              <a:off x="929030" y="3675556"/>
              <a:ext cx="608700" cy="608700"/>
            </a:xfrm>
            <a:prstGeom prst="ellipse">
              <a:avLst/>
            </a:prstGeom>
            <a:solidFill>
              <a:srgbClr val="F37021"/>
            </a:solidFill>
            <a:ln>
              <a:noFill/>
            </a:ln>
          </p:spPr>
          <p:txBody>
            <a:bodyPr lIns="121956" tIns="121956" rIns="121956" bIns="121956" anchor="ctr" anchorCtr="0">
              <a:noAutofit/>
            </a:bodyPr>
            <a:lstStyle/>
            <a:p>
              <a:endParaRPr sz="3702"/>
            </a:p>
          </p:txBody>
        </p:sp>
        <p:sp>
          <p:nvSpPr>
            <p:cNvPr id="168" name="Shape 168"/>
            <p:cNvSpPr/>
            <p:nvPr/>
          </p:nvSpPr>
          <p:spPr>
            <a:xfrm>
              <a:off x="3421283" y="3431304"/>
              <a:ext cx="1097100" cy="1097100"/>
            </a:xfrm>
            <a:prstGeom prst="ellipse">
              <a:avLst/>
            </a:prstGeom>
            <a:solidFill>
              <a:srgbClr val="F37021"/>
            </a:solidFill>
            <a:ln>
              <a:noFill/>
            </a:ln>
          </p:spPr>
          <p:txBody>
            <a:bodyPr lIns="121956" tIns="121956" rIns="121956" bIns="121956" anchor="ctr" anchorCtr="0">
              <a:noAutofit/>
            </a:bodyPr>
            <a:lstStyle/>
            <a:p>
              <a:endParaRPr sz="3702"/>
            </a:p>
          </p:txBody>
        </p:sp>
        <p:sp>
          <p:nvSpPr>
            <p:cNvPr id="167" name="Shape 167"/>
            <p:cNvSpPr/>
            <p:nvPr/>
          </p:nvSpPr>
          <p:spPr>
            <a:xfrm>
              <a:off x="6401939" y="3219673"/>
              <a:ext cx="1520400" cy="1520399"/>
            </a:xfrm>
            <a:prstGeom prst="ellipse">
              <a:avLst/>
            </a:prstGeom>
            <a:solidFill>
              <a:srgbClr val="F37021"/>
            </a:solidFill>
            <a:ln>
              <a:noFill/>
            </a:ln>
          </p:spPr>
          <p:txBody>
            <a:bodyPr lIns="121956" tIns="121956" rIns="121956" bIns="121956" anchor="ctr" anchorCtr="0">
              <a:noAutofit/>
            </a:bodyPr>
            <a:lstStyle/>
            <a:p>
              <a:endParaRPr sz="3702"/>
            </a:p>
          </p:txBody>
        </p:sp>
      </p:grpSp>
      <p:sp>
        <p:nvSpPr>
          <p:cNvPr id="17" name="Shape 159"/>
          <p:cNvSpPr txBox="1"/>
          <p:nvPr/>
        </p:nvSpPr>
        <p:spPr>
          <a:xfrm>
            <a:off x="6383299" y="4049576"/>
            <a:ext cx="3629881" cy="783838"/>
          </a:xfrm>
          <a:prstGeom prst="rect">
            <a:avLst/>
          </a:prstGeom>
          <a:noFill/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r>
              <a:rPr lang="en" sz="3600" dirty="0">
                <a:solidFill>
                  <a:srgbClr val="4285F4"/>
                </a:solidFill>
                <a:latin typeface="Calibri"/>
                <a:ea typeface="Calibri"/>
                <a:cs typeface="Calibri"/>
              </a:rPr>
              <a:t>Setup</a:t>
            </a:r>
          </a:p>
        </p:txBody>
      </p:sp>
      <p:sp>
        <p:nvSpPr>
          <p:cNvPr id="18" name="Shape 156"/>
          <p:cNvSpPr txBox="1"/>
          <p:nvPr/>
        </p:nvSpPr>
        <p:spPr>
          <a:xfrm>
            <a:off x="1447612" y="4336664"/>
            <a:ext cx="3629881" cy="783838"/>
          </a:xfrm>
          <a:prstGeom prst="rect">
            <a:avLst/>
          </a:prstGeom>
          <a:noFill/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r>
              <a:rPr lang="en" sz="3600" dirty="0">
                <a:solidFill>
                  <a:srgbClr val="4285F4"/>
                </a:solidFill>
                <a:latin typeface="Calibri"/>
                <a:ea typeface="Calibri"/>
                <a:cs typeface="Calibri"/>
              </a:rPr>
              <a:t>Requirements</a:t>
            </a:r>
          </a:p>
        </p:txBody>
      </p:sp>
      <p:sp>
        <p:nvSpPr>
          <p:cNvPr id="19" name="Shape 157"/>
          <p:cNvSpPr txBox="1"/>
          <p:nvPr/>
        </p:nvSpPr>
        <p:spPr>
          <a:xfrm>
            <a:off x="1419103" y="4916475"/>
            <a:ext cx="4316925" cy="1156864"/>
          </a:xfrm>
          <a:prstGeom prst="rect">
            <a:avLst/>
          </a:prstGeom>
          <a:noFill/>
          <a:ln>
            <a:noFill/>
          </a:ln>
        </p:spPr>
        <p:txBody>
          <a:bodyPr lIns="182874" tIns="182874" rIns="182874" bIns="182874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 smtClean="0">
                <a:solidFill>
                  <a:srgbClr val="424242"/>
                </a:solidFill>
                <a:latin typeface="Calibri"/>
                <a:cs typeface="Calibri"/>
                <a:sym typeface="Calibri"/>
              </a:rPr>
              <a:t>Computing</a:t>
            </a:r>
            <a:r>
              <a:rPr lang="en" sz="3200" dirty="0">
                <a:solidFill>
                  <a:srgbClr val="424242"/>
                </a:solidFill>
                <a:latin typeface="Calibri"/>
                <a:cs typeface="Calibri"/>
              </a:rPr>
              <a:t> power</a:t>
            </a:r>
            <a:endParaRPr lang="en" sz="3200" dirty="0">
              <a:solidFill>
                <a:srgbClr val="424242"/>
              </a:solidFill>
              <a:latin typeface="Calibri"/>
              <a:cs typeface="Calibri"/>
              <a:sym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 smtClean="0">
                <a:solidFill>
                  <a:srgbClr val="424242"/>
                </a:solidFill>
                <a:latin typeface="Calibri"/>
                <a:cs typeface="Calibri"/>
              </a:rPr>
              <a:t>Disk </a:t>
            </a:r>
            <a:r>
              <a:rPr lang="en" sz="3200" dirty="0">
                <a:solidFill>
                  <a:srgbClr val="424242"/>
                </a:solidFill>
                <a:latin typeface="Calibri"/>
                <a:cs typeface="Calibri"/>
              </a:rPr>
              <a:t>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 smtClean="0">
                <a:solidFill>
                  <a:srgbClr val="424242"/>
                </a:solidFill>
                <a:latin typeface="Calibri"/>
                <a:cs typeface="Calibri"/>
              </a:rPr>
              <a:t>Hypervisor</a:t>
            </a:r>
            <a:endParaRPr lang="en" sz="3200" dirty="0">
              <a:solidFill>
                <a:srgbClr val="424242"/>
              </a:solidFill>
              <a:latin typeface="Calibri"/>
              <a:cs typeface="Calibri"/>
            </a:endParaRPr>
          </a:p>
        </p:txBody>
      </p:sp>
      <p:sp>
        <p:nvSpPr>
          <p:cNvPr id="20" name="Shape 157"/>
          <p:cNvSpPr txBox="1"/>
          <p:nvPr/>
        </p:nvSpPr>
        <p:spPr>
          <a:xfrm>
            <a:off x="6411714" y="4552110"/>
            <a:ext cx="4316925" cy="1156864"/>
          </a:xfrm>
          <a:prstGeom prst="rect">
            <a:avLst/>
          </a:prstGeom>
          <a:noFill/>
          <a:ln>
            <a:noFill/>
          </a:ln>
        </p:spPr>
        <p:txBody>
          <a:bodyPr lIns="182874" tIns="182874" rIns="182874" bIns="182874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424242"/>
                </a:solidFill>
                <a:latin typeface="Calibri"/>
                <a:cs typeface="Calibri"/>
                <a:sym typeface="Calibri"/>
              </a:rPr>
              <a:t>Hypervisor install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rgbClr val="424242"/>
                </a:solidFill>
                <a:latin typeface="Calibri"/>
                <a:cs typeface="Calibri"/>
                <a:sym typeface="Calibri"/>
              </a:rPr>
              <a:t>Virtual </a:t>
            </a:r>
            <a:r>
              <a:rPr lang="en-IN" sz="3200" dirty="0">
                <a:solidFill>
                  <a:srgbClr val="424242"/>
                </a:solidFill>
                <a:latin typeface="Calibri"/>
                <a:cs typeface="Calibri"/>
                <a:sym typeface="Calibri"/>
              </a:rPr>
              <a:t>network </a:t>
            </a:r>
            <a:r>
              <a:rPr lang="en-IN" sz="3200" dirty="0" smtClean="0">
                <a:solidFill>
                  <a:srgbClr val="424242"/>
                </a:solidFill>
                <a:latin typeface="Calibri"/>
                <a:cs typeface="Calibri"/>
                <a:sym typeface="Calibri"/>
              </a:rPr>
              <a:t>and </a:t>
            </a:r>
            <a:r>
              <a:rPr lang="en-IN" sz="3200" dirty="0">
                <a:solidFill>
                  <a:srgbClr val="424242"/>
                </a:solidFill>
                <a:latin typeface="Calibri"/>
                <a:cs typeface="Calibri"/>
                <a:sym typeface="Calibri"/>
              </a:rPr>
              <a:t>machine creation</a:t>
            </a:r>
          </a:p>
        </p:txBody>
      </p:sp>
    </p:spTree>
    <p:extLst>
      <p:ext uri="{BB962C8B-B14F-4D97-AF65-F5344CB8AC3E}">
        <p14:creationId xmlns:p14="http://schemas.microsoft.com/office/powerpoint/2010/main" val="2889343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976721" y="976049"/>
            <a:ext cx="16075446" cy="8177813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" sz="12000" dirty="0"/>
              <a:t>Virtual </a:t>
            </a:r>
            <a:r>
              <a:rPr lang="en" sz="12000" dirty="0" smtClean="0"/>
              <a:t>Labs </a:t>
            </a:r>
            <a:r>
              <a:rPr lang="en" sz="12000" dirty="0"/>
              <a:t>P</a:t>
            </a:r>
            <a:r>
              <a:rPr lang="en" sz="12000" dirty="0" smtClean="0"/>
              <a:t>rovide </a:t>
            </a:r>
            <a:r>
              <a:rPr lang="en" sz="12000" dirty="0"/>
              <a:t>A</a:t>
            </a:r>
            <a:r>
              <a:rPr lang="en" sz="12000" dirty="0" smtClean="0"/>
              <a:t>gility </a:t>
            </a:r>
            <a:r>
              <a:rPr lang="en" sz="12000" dirty="0"/>
              <a:t>to </a:t>
            </a:r>
            <a:r>
              <a:rPr lang="en" sz="12000" dirty="0" smtClean="0"/>
              <a:t>Test Quickly</a:t>
            </a:r>
            <a:endParaRPr lang="en" sz="12000" dirty="0"/>
          </a:p>
        </p:txBody>
      </p:sp>
    </p:spTree>
    <p:extLst>
      <p:ext uri="{BB962C8B-B14F-4D97-AF65-F5344CB8AC3E}">
        <p14:creationId xmlns:p14="http://schemas.microsoft.com/office/powerpoint/2010/main" val="3831919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28412"/>
            <a:ext cx="18288000" cy="1553875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3099515" y="1810113"/>
            <a:ext cx="9753600" cy="1788160"/>
          </a:xfrm>
          <a:custGeom>
            <a:avLst/>
            <a:gdLst>
              <a:gd name="connsiteX0" fmla="*/ 0 w 9753600"/>
              <a:gd name="connsiteY0" fmla="*/ 178816 h 1788160"/>
              <a:gd name="connsiteX1" fmla="*/ 178816 w 9753600"/>
              <a:gd name="connsiteY1" fmla="*/ 0 h 1788160"/>
              <a:gd name="connsiteX2" fmla="*/ 9574784 w 9753600"/>
              <a:gd name="connsiteY2" fmla="*/ 0 h 1788160"/>
              <a:gd name="connsiteX3" fmla="*/ 9753600 w 9753600"/>
              <a:gd name="connsiteY3" fmla="*/ 178816 h 1788160"/>
              <a:gd name="connsiteX4" fmla="*/ 9753600 w 9753600"/>
              <a:gd name="connsiteY4" fmla="*/ 1609344 h 1788160"/>
              <a:gd name="connsiteX5" fmla="*/ 9574784 w 9753600"/>
              <a:gd name="connsiteY5" fmla="*/ 1788160 h 1788160"/>
              <a:gd name="connsiteX6" fmla="*/ 178816 w 9753600"/>
              <a:gd name="connsiteY6" fmla="*/ 1788160 h 1788160"/>
              <a:gd name="connsiteX7" fmla="*/ 0 w 9753600"/>
              <a:gd name="connsiteY7" fmla="*/ 1609344 h 1788160"/>
              <a:gd name="connsiteX8" fmla="*/ 0 w 9753600"/>
              <a:gd name="connsiteY8" fmla="*/ 178816 h 178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53600" h="1788160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9574784" y="0"/>
                </a:lnTo>
                <a:cubicBezTo>
                  <a:pt x="9673541" y="0"/>
                  <a:pt x="9753600" y="80059"/>
                  <a:pt x="9753600" y="178816"/>
                </a:cubicBezTo>
                <a:lnTo>
                  <a:pt x="9753600" y="1609344"/>
                </a:lnTo>
                <a:cubicBezTo>
                  <a:pt x="9753600" y="1708101"/>
                  <a:pt x="9673541" y="1788160"/>
                  <a:pt x="9574784" y="1788160"/>
                </a:cubicBezTo>
                <a:lnTo>
                  <a:pt x="178816" y="1788160"/>
                </a:lnTo>
                <a:cubicBezTo>
                  <a:pt x="80059" y="1788160"/>
                  <a:pt x="0" y="1708101"/>
                  <a:pt x="0" y="1609344"/>
                </a:cubicBezTo>
                <a:lnTo>
                  <a:pt x="0" y="178816"/>
                </a:lnTo>
                <a:close/>
              </a:path>
            </a:pathLst>
          </a:custGeom>
          <a:solidFill>
            <a:srgbClr val="816552"/>
          </a:solidFill>
          <a:ln w="381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0013" tIns="220013" rIns="2195930" bIns="220013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kern="1200" dirty="0">
                <a:solidFill>
                  <a:schemeClr val="bg1"/>
                </a:solidFill>
                <a:latin typeface="Calibri" panose="020F0502020204030204" pitchFamily="34" charset="0"/>
              </a:rPr>
              <a:t>Physical labs are slow to </a:t>
            </a:r>
            <a:r>
              <a:rPr lang="en-US" sz="4000" kern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set up </a:t>
            </a:r>
            <a:r>
              <a:rPr lang="en-US" sz="4000" kern="1200" dirty="0">
                <a:solidFill>
                  <a:schemeClr val="bg1"/>
                </a:solidFill>
                <a:latin typeface="Calibri" panose="020F0502020204030204" pitchFamily="34" charset="0"/>
              </a:rPr>
              <a:t>and </a:t>
            </a:r>
            <a:r>
              <a:rPr lang="en-US" sz="4000" kern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change, </a:t>
            </a:r>
            <a:r>
              <a:rPr lang="en-US" sz="4000" kern="1200" dirty="0">
                <a:solidFill>
                  <a:schemeClr val="bg1"/>
                </a:solidFill>
                <a:latin typeface="Calibri" panose="020F0502020204030204" pitchFamily="34" charset="0"/>
              </a:rPr>
              <a:t>having many requirements such as space and </a:t>
            </a:r>
            <a:r>
              <a:rPr lang="en-US" sz="4000" kern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power</a:t>
            </a:r>
            <a:endParaRPr lang="en-US" sz="4000" kern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6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28412"/>
            <a:ext cx="18288000" cy="1553875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3099515" y="1810113"/>
            <a:ext cx="9753600" cy="1788160"/>
          </a:xfrm>
          <a:custGeom>
            <a:avLst/>
            <a:gdLst>
              <a:gd name="connsiteX0" fmla="*/ 0 w 9753600"/>
              <a:gd name="connsiteY0" fmla="*/ 178816 h 1788160"/>
              <a:gd name="connsiteX1" fmla="*/ 178816 w 9753600"/>
              <a:gd name="connsiteY1" fmla="*/ 0 h 1788160"/>
              <a:gd name="connsiteX2" fmla="*/ 9574784 w 9753600"/>
              <a:gd name="connsiteY2" fmla="*/ 0 h 1788160"/>
              <a:gd name="connsiteX3" fmla="*/ 9753600 w 9753600"/>
              <a:gd name="connsiteY3" fmla="*/ 178816 h 1788160"/>
              <a:gd name="connsiteX4" fmla="*/ 9753600 w 9753600"/>
              <a:gd name="connsiteY4" fmla="*/ 1609344 h 1788160"/>
              <a:gd name="connsiteX5" fmla="*/ 9574784 w 9753600"/>
              <a:gd name="connsiteY5" fmla="*/ 1788160 h 1788160"/>
              <a:gd name="connsiteX6" fmla="*/ 178816 w 9753600"/>
              <a:gd name="connsiteY6" fmla="*/ 1788160 h 1788160"/>
              <a:gd name="connsiteX7" fmla="*/ 0 w 9753600"/>
              <a:gd name="connsiteY7" fmla="*/ 1609344 h 1788160"/>
              <a:gd name="connsiteX8" fmla="*/ 0 w 9753600"/>
              <a:gd name="connsiteY8" fmla="*/ 178816 h 178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53600" h="1788160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9574784" y="0"/>
                </a:lnTo>
                <a:cubicBezTo>
                  <a:pt x="9673541" y="0"/>
                  <a:pt x="9753600" y="80059"/>
                  <a:pt x="9753600" y="178816"/>
                </a:cubicBezTo>
                <a:lnTo>
                  <a:pt x="9753600" y="1609344"/>
                </a:lnTo>
                <a:cubicBezTo>
                  <a:pt x="9753600" y="1708101"/>
                  <a:pt x="9673541" y="1788160"/>
                  <a:pt x="9574784" y="1788160"/>
                </a:cubicBezTo>
                <a:lnTo>
                  <a:pt x="178816" y="1788160"/>
                </a:lnTo>
                <a:cubicBezTo>
                  <a:pt x="80059" y="1788160"/>
                  <a:pt x="0" y="1708101"/>
                  <a:pt x="0" y="1609344"/>
                </a:cubicBezTo>
                <a:lnTo>
                  <a:pt x="0" y="178816"/>
                </a:lnTo>
                <a:close/>
              </a:path>
            </a:pathLst>
          </a:custGeom>
          <a:solidFill>
            <a:srgbClr val="816552"/>
          </a:solidFill>
          <a:ln w="381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0013" tIns="220013" rIns="2195930" bIns="220013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kern="1200" dirty="0">
                <a:solidFill>
                  <a:schemeClr val="bg1"/>
                </a:solidFill>
                <a:latin typeface="Calibri" panose="020F0502020204030204" pitchFamily="34" charset="0"/>
              </a:rPr>
              <a:t>Physical labs are slow to </a:t>
            </a:r>
            <a:r>
              <a:rPr lang="en-US" sz="4000" kern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set up </a:t>
            </a:r>
            <a:r>
              <a:rPr lang="en-US" sz="4000" kern="1200" dirty="0">
                <a:solidFill>
                  <a:schemeClr val="bg1"/>
                </a:solidFill>
                <a:latin typeface="Calibri" panose="020F0502020204030204" pitchFamily="34" charset="0"/>
              </a:rPr>
              <a:t>and </a:t>
            </a:r>
            <a:r>
              <a:rPr lang="en-US" sz="4000" kern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change, </a:t>
            </a:r>
            <a:r>
              <a:rPr lang="en-US" sz="4000" kern="1200" dirty="0">
                <a:solidFill>
                  <a:schemeClr val="bg1"/>
                </a:solidFill>
                <a:latin typeface="Calibri" panose="020F0502020204030204" pitchFamily="34" charset="0"/>
              </a:rPr>
              <a:t>having many requirements such as space and </a:t>
            </a:r>
            <a:r>
              <a:rPr lang="en-US" sz="4000" kern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power</a:t>
            </a:r>
            <a:endParaRPr lang="en-US" sz="4000" kern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916379" y="4001771"/>
            <a:ext cx="9753600" cy="1788160"/>
          </a:xfrm>
          <a:custGeom>
            <a:avLst/>
            <a:gdLst>
              <a:gd name="connsiteX0" fmla="*/ 0 w 9753600"/>
              <a:gd name="connsiteY0" fmla="*/ 178816 h 1788160"/>
              <a:gd name="connsiteX1" fmla="*/ 178816 w 9753600"/>
              <a:gd name="connsiteY1" fmla="*/ 0 h 1788160"/>
              <a:gd name="connsiteX2" fmla="*/ 9574784 w 9753600"/>
              <a:gd name="connsiteY2" fmla="*/ 0 h 1788160"/>
              <a:gd name="connsiteX3" fmla="*/ 9753600 w 9753600"/>
              <a:gd name="connsiteY3" fmla="*/ 178816 h 1788160"/>
              <a:gd name="connsiteX4" fmla="*/ 9753600 w 9753600"/>
              <a:gd name="connsiteY4" fmla="*/ 1609344 h 1788160"/>
              <a:gd name="connsiteX5" fmla="*/ 9574784 w 9753600"/>
              <a:gd name="connsiteY5" fmla="*/ 1788160 h 1788160"/>
              <a:gd name="connsiteX6" fmla="*/ 178816 w 9753600"/>
              <a:gd name="connsiteY6" fmla="*/ 1788160 h 1788160"/>
              <a:gd name="connsiteX7" fmla="*/ 0 w 9753600"/>
              <a:gd name="connsiteY7" fmla="*/ 1609344 h 1788160"/>
              <a:gd name="connsiteX8" fmla="*/ 0 w 9753600"/>
              <a:gd name="connsiteY8" fmla="*/ 178816 h 178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53600" h="1788160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9574784" y="0"/>
                </a:lnTo>
                <a:cubicBezTo>
                  <a:pt x="9673541" y="0"/>
                  <a:pt x="9753600" y="80059"/>
                  <a:pt x="9753600" y="178816"/>
                </a:cubicBezTo>
                <a:lnTo>
                  <a:pt x="9753600" y="1609344"/>
                </a:lnTo>
                <a:cubicBezTo>
                  <a:pt x="9753600" y="1708101"/>
                  <a:pt x="9673541" y="1788160"/>
                  <a:pt x="9574784" y="1788160"/>
                </a:cubicBezTo>
                <a:lnTo>
                  <a:pt x="178816" y="1788160"/>
                </a:lnTo>
                <a:cubicBezTo>
                  <a:pt x="80059" y="1788160"/>
                  <a:pt x="0" y="1708101"/>
                  <a:pt x="0" y="1609344"/>
                </a:cubicBezTo>
                <a:lnTo>
                  <a:pt x="0" y="178816"/>
                </a:lnTo>
                <a:close/>
              </a:path>
            </a:pathLst>
          </a:custGeom>
          <a:solidFill>
            <a:srgbClr val="816552"/>
          </a:solidFill>
          <a:ln w="381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0013" tIns="220013" rIns="2195930" bIns="220013" numCol="1" spcCol="1270" anchor="ctr" anchorCtr="0">
            <a:noAutofit/>
          </a:bodyPr>
          <a:lstStyle/>
          <a:p>
            <a:pPr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800" kern="1200" dirty="0">
                <a:solidFill>
                  <a:schemeClr val="bg1"/>
                </a:solidFill>
                <a:latin typeface="Calibri" panose="020F0502020204030204" pitchFamily="34" charset="0"/>
              </a:rPr>
              <a:t>Virtual labs are agile and fast to </a:t>
            </a:r>
            <a:r>
              <a:rPr lang="en-US" sz="4800" kern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deploy</a:t>
            </a:r>
            <a:endParaRPr lang="en-US" sz="4800" kern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1484417" y="3355303"/>
            <a:ext cx="1162304" cy="1162304"/>
          </a:xfrm>
          <a:custGeom>
            <a:avLst/>
            <a:gdLst>
              <a:gd name="connsiteX0" fmla="*/ 0 w 1162304"/>
              <a:gd name="connsiteY0" fmla="*/ 639267 h 1162304"/>
              <a:gd name="connsiteX1" fmla="*/ 261518 w 1162304"/>
              <a:gd name="connsiteY1" fmla="*/ 639267 h 1162304"/>
              <a:gd name="connsiteX2" fmla="*/ 261518 w 1162304"/>
              <a:gd name="connsiteY2" fmla="*/ 0 h 1162304"/>
              <a:gd name="connsiteX3" fmla="*/ 900786 w 1162304"/>
              <a:gd name="connsiteY3" fmla="*/ 0 h 1162304"/>
              <a:gd name="connsiteX4" fmla="*/ 900786 w 1162304"/>
              <a:gd name="connsiteY4" fmla="*/ 639267 h 1162304"/>
              <a:gd name="connsiteX5" fmla="*/ 1162304 w 1162304"/>
              <a:gd name="connsiteY5" fmla="*/ 639267 h 1162304"/>
              <a:gd name="connsiteX6" fmla="*/ 581152 w 1162304"/>
              <a:gd name="connsiteY6" fmla="*/ 1162304 h 1162304"/>
              <a:gd name="connsiteX7" fmla="*/ 0 w 1162304"/>
              <a:gd name="connsiteY7" fmla="*/ 639267 h 1162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2304" h="1162304">
                <a:moveTo>
                  <a:pt x="0" y="639267"/>
                </a:moveTo>
                <a:lnTo>
                  <a:pt x="261518" y="639267"/>
                </a:lnTo>
                <a:lnTo>
                  <a:pt x="261518" y="0"/>
                </a:lnTo>
                <a:lnTo>
                  <a:pt x="900786" y="0"/>
                </a:lnTo>
                <a:lnTo>
                  <a:pt x="900786" y="639267"/>
                </a:lnTo>
                <a:lnTo>
                  <a:pt x="1162304" y="639267"/>
                </a:lnTo>
                <a:lnTo>
                  <a:pt x="581152" y="1162304"/>
                </a:lnTo>
                <a:lnTo>
                  <a:pt x="0" y="639267"/>
                </a:lnTo>
                <a:close/>
              </a:path>
            </a:pathLst>
          </a:custGeom>
          <a:solidFill>
            <a:srgbClr val="888888"/>
          </a:solidFill>
          <a:ln w="38100">
            <a:solidFill>
              <a:srgbClr val="333333"/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7238" tIns="45720" rIns="307238" bIns="333390" numCol="1" spcCol="1270" anchor="ctr" anchorCtr="0">
            <a:noAutofit/>
          </a:bodyPr>
          <a:lstStyle/>
          <a:p>
            <a:pPr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kern="1200"/>
          </a:p>
        </p:txBody>
      </p:sp>
    </p:spTree>
    <p:extLst>
      <p:ext uri="{BB962C8B-B14F-4D97-AF65-F5344CB8AC3E}">
        <p14:creationId xmlns:p14="http://schemas.microsoft.com/office/powerpoint/2010/main" val="176005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28412"/>
            <a:ext cx="18288000" cy="1553875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3099515" y="1810113"/>
            <a:ext cx="9753600" cy="1788160"/>
          </a:xfrm>
          <a:custGeom>
            <a:avLst/>
            <a:gdLst>
              <a:gd name="connsiteX0" fmla="*/ 0 w 9753600"/>
              <a:gd name="connsiteY0" fmla="*/ 178816 h 1788160"/>
              <a:gd name="connsiteX1" fmla="*/ 178816 w 9753600"/>
              <a:gd name="connsiteY1" fmla="*/ 0 h 1788160"/>
              <a:gd name="connsiteX2" fmla="*/ 9574784 w 9753600"/>
              <a:gd name="connsiteY2" fmla="*/ 0 h 1788160"/>
              <a:gd name="connsiteX3" fmla="*/ 9753600 w 9753600"/>
              <a:gd name="connsiteY3" fmla="*/ 178816 h 1788160"/>
              <a:gd name="connsiteX4" fmla="*/ 9753600 w 9753600"/>
              <a:gd name="connsiteY4" fmla="*/ 1609344 h 1788160"/>
              <a:gd name="connsiteX5" fmla="*/ 9574784 w 9753600"/>
              <a:gd name="connsiteY5" fmla="*/ 1788160 h 1788160"/>
              <a:gd name="connsiteX6" fmla="*/ 178816 w 9753600"/>
              <a:gd name="connsiteY6" fmla="*/ 1788160 h 1788160"/>
              <a:gd name="connsiteX7" fmla="*/ 0 w 9753600"/>
              <a:gd name="connsiteY7" fmla="*/ 1609344 h 1788160"/>
              <a:gd name="connsiteX8" fmla="*/ 0 w 9753600"/>
              <a:gd name="connsiteY8" fmla="*/ 178816 h 178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53600" h="1788160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9574784" y="0"/>
                </a:lnTo>
                <a:cubicBezTo>
                  <a:pt x="9673541" y="0"/>
                  <a:pt x="9753600" y="80059"/>
                  <a:pt x="9753600" y="178816"/>
                </a:cubicBezTo>
                <a:lnTo>
                  <a:pt x="9753600" y="1609344"/>
                </a:lnTo>
                <a:cubicBezTo>
                  <a:pt x="9753600" y="1708101"/>
                  <a:pt x="9673541" y="1788160"/>
                  <a:pt x="9574784" y="1788160"/>
                </a:cubicBezTo>
                <a:lnTo>
                  <a:pt x="178816" y="1788160"/>
                </a:lnTo>
                <a:cubicBezTo>
                  <a:pt x="80059" y="1788160"/>
                  <a:pt x="0" y="1708101"/>
                  <a:pt x="0" y="1609344"/>
                </a:cubicBezTo>
                <a:lnTo>
                  <a:pt x="0" y="178816"/>
                </a:lnTo>
                <a:close/>
              </a:path>
            </a:pathLst>
          </a:custGeom>
          <a:solidFill>
            <a:srgbClr val="816552"/>
          </a:solidFill>
          <a:ln w="381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0013" tIns="220013" rIns="2195930" bIns="220013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kern="1200" dirty="0">
                <a:solidFill>
                  <a:schemeClr val="bg1"/>
                </a:solidFill>
                <a:latin typeface="Calibri" panose="020F0502020204030204" pitchFamily="34" charset="0"/>
              </a:rPr>
              <a:t>Physical labs are slow to </a:t>
            </a:r>
            <a:r>
              <a:rPr lang="en-US" sz="4000" kern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set up </a:t>
            </a:r>
            <a:r>
              <a:rPr lang="en-US" sz="4000" kern="1200" dirty="0">
                <a:solidFill>
                  <a:schemeClr val="bg1"/>
                </a:solidFill>
                <a:latin typeface="Calibri" panose="020F0502020204030204" pitchFamily="34" charset="0"/>
              </a:rPr>
              <a:t>and </a:t>
            </a:r>
            <a:r>
              <a:rPr lang="en-US" sz="4000" kern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change, </a:t>
            </a:r>
            <a:r>
              <a:rPr lang="en-US" sz="4000" kern="1200" dirty="0">
                <a:solidFill>
                  <a:schemeClr val="bg1"/>
                </a:solidFill>
                <a:latin typeface="Calibri" panose="020F0502020204030204" pitchFamily="34" charset="0"/>
              </a:rPr>
              <a:t>having many requirements such as space and </a:t>
            </a:r>
            <a:r>
              <a:rPr lang="en-US" sz="4000" kern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power</a:t>
            </a:r>
            <a:endParaRPr lang="en-US" sz="4000" kern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916379" y="4001771"/>
            <a:ext cx="9753600" cy="1788160"/>
          </a:xfrm>
          <a:custGeom>
            <a:avLst/>
            <a:gdLst>
              <a:gd name="connsiteX0" fmla="*/ 0 w 9753600"/>
              <a:gd name="connsiteY0" fmla="*/ 178816 h 1788160"/>
              <a:gd name="connsiteX1" fmla="*/ 178816 w 9753600"/>
              <a:gd name="connsiteY1" fmla="*/ 0 h 1788160"/>
              <a:gd name="connsiteX2" fmla="*/ 9574784 w 9753600"/>
              <a:gd name="connsiteY2" fmla="*/ 0 h 1788160"/>
              <a:gd name="connsiteX3" fmla="*/ 9753600 w 9753600"/>
              <a:gd name="connsiteY3" fmla="*/ 178816 h 1788160"/>
              <a:gd name="connsiteX4" fmla="*/ 9753600 w 9753600"/>
              <a:gd name="connsiteY4" fmla="*/ 1609344 h 1788160"/>
              <a:gd name="connsiteX5" fmla="*/ 9574784 w 9753600"/>
              <a:gd name="connsiteY5" fmla="*/ 1788160 h 1788160"/>
              <a:gd name="connsiteX6" fmla="*/ 178816 w 9753600"/>
              <a:gd name="connsiteY6" fmla="*/ 1788160 h 1788160"/>
              <a:gd name="connsiteX7" fmla="*/ 0 w 9753600"/>
              <a:gd name="connsiteY7" fmla="*/ 1609344 h 1788160"/>
              <a:gd name="connsiteX8" fmla="*/ 0 w 9753600"/>
              <a:gd name="connsiteY8" fmla="*/ 178816 h 178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53600" h="1788160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9574784" y="0"/>
                </a:lnTo>
                <a:cubicBezTo>
                  <a:pt x="9673541" y="0"/>
                  <a:pt x="9753600" y="80059"/>
                  <a:pt x="9753600" y="178816"/>
                </a:cubicBezTo>
                <a:lnTo>
                  <a:pt x="9753600" y="1609344"/>
                </a:lnTo>
                <a:cubicBezTo>
                  <a:pt x="9753600" y="1708101"/>
                  <a:pt x="9673541" y="1788160"/>
                  <a:pt x="9574784" y="1788160"/>
                </a:cubicBezTo>
                <a:lnTo>
                  <a:pt x="178816" y="1788160"/>
                </a:lnTo>
                <a:cubicBezTo>
                  <a:pt x="80059" y="1788160"/>
                  <a:pt x="0" y="1708101"/>
                  <a:pt x="0" y="1609344"/>
                </a:cubicBezTo>
                <a:lnTo>
                  <a:pt x="0" y="178816"/>
                </a:lnTo>
                <a:close/>
              </a:path>
            </a:pathLst>
          </a:custGeom>
          <a:solidFill>
            <a:srgbClr val="816552"/>
          </a:solidFill>
          <a:ln w="381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0013" tIns="220013" rIns="2195930" bIns="220013" numCol="1" spcCol="1270" anchor="ctr" anchorCtr="0">
            <a:noAutofit/>
          </a:bodyPr>
          <a:lstStyle/>
          <a:p>
            <a:pPr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800" kern="1200" dirty="0">
                <a:solidFill>
                  <a:schemeClr val="bg1"/>
                </a:solidFill>
                <a:latin typeface="Calibri" panose="020F0502020204030204" pitchFamily="34" charset="0"/>
              </a:rPr>
              <a:t>Virtual labs are agile and fast to </a:t>
            </a:r>
            <a:r>
              <a:rPr lang="en-US" sz="4800" kern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deploy</a:t>
            </a:r>
            <a:endParaRPr lang="en-US" sz="4800" kern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721051" y="6115051"/>
            <a:ext cx="9753600" cy="1788160"/>
          </a:xfrm>
          <a:custGeom>
            <a:avLst/>
            <a:gdLst>
              <a:gd name="connsiteX0" fmla="*/ 0 w 9753600"/>
              <a:gd name="connsiteY0" fmla="*/ 178816 h 1788160"/>
              <a:gd name="connsiteX1" fmla="*/ 178816 w 9753600"/>
              <a:gd name="connsiteY1" fmla="*/ 0 h 1788160"/>
              <a:gd name="connsiteX2" fmla="*/ 9574784 w 9753600"/>
              <a:gd name="connsiteY2" fmla="*/ 0 h 1788160"/>
              <a:gd name="connsiteX3" fmla="*/ 9753600 w 9753600"/>
              <a:gd name="connsiteY3" fmla="*/ 178816 h 1788160"/>
              <a:gd name="connsiteX4" fmla="*/ 9753600 w 9753600"/>
              <a:gd name="connsiteY4" fmla="*/ 1609344 h 1788160"/>
              <a:gd name="connsiteX5" fmla="*/ 9574784 w 9753600"/>
              <a:gd name="connsiteY5" fmla="*/ 1788160 h 1788160"/>
              <a:gd name="connsiteX6" fmla="*/ 178816 w 9753600"/>
              <a:gd name="connsiteY6" fmla="*/ 1788160 h 1788160"/>
              <a:gd name="connsiteX7" fmla="*/ 0 w 9753600"/>
              <a:gd name="connsiteY7" fmla="*/ 1609344 h 1788160"/>
              <a:gd name="connsiteX8" fmla="*/ 0 w 9753600"/>
              <a:gd name="connsiteY8" fmla="*/ 178816 h 178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53600" h="1788160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9574784" y="0"/>
                </a:lnTo>
                <a:cubicBezTo>
                  <a:pt x="9673541" y="0"/>
                  <a:pt x="9753600" y="80059"/>
                  <a:pt x="9753600" y="178816"/>
                </a:cubicBezTo>
                <a:lnTo>
                  <a:pt x="9753600" y="1609344"/>
                </a:lnTo>
                <a:cubicBezTo>
                  <a:pt x="9753600" y="1708101"/>
                  <a:pt x="9673541" y="1788160"/>
                  <a:pt x="9574784" y="1788160"/>
                </a:cubicBezTo>
                <a:lnTo>
                  <a:pt x="178816" y="1788160"/>
                </a:lnTo>
                <a:cubicBezTo>
                  <a:pt x="80059" y="1788160"/>
                  <a:pt x="0" y="1708101"/>
                  <a:pt x="0" y="1609344"/>
                </a:cubicBezTo>
                <a:lnTo>
                  <a:pt x="0" y="178816"/>
                </a:lnTo>
                <a:close/>
              </a:path>
            </a:pathLst>
          </a:custGeom>
          <a:solidFill>
            <a:srgbClr val="816552"/>
          </a:solidFill>
          <a:ln w="381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0013" tIns="220013" rIns="2195930" bIns="220013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800" kern="1200" dirty="0">
                <a:solidFill>
                  <a:schemeClr val="bg1"/>
                </a:solidFill>
                <a:latin typeface="Calibri" panose="020F0502020204030204" pitchFamily="34" charset="0"/>
              </a:rPr>
              <a:t>Having a lab environment is critical for testing!</a:t>
            </a:r>
          </a:p>
        </p:txBody>
      </p:sp>
      <p:sp>
        <p:nvSpPr>
          <p:cNvPr id="10" name="Freeform 9"/>
          <p:cNvSpPr/>
          <p:nvPr/>
        </p:nvSpPr>
        <p:spPr>
          <a:xfrm>
            <a:off x="12377045" y="5462779"/>
            <a:ext cx="1162304" cy="1162304"/>
          </a:xfrm>
          <a:custGeom>
            <a:avLst/>
            <a:gdLst>
              <a:gd name="connsiteX0" fmla="*/ 0 w 1162304"/>
              <a:gd name="connsiteY0" fmla="*/ 639267 h 1162304"/>
              <a:gd name="connsiteX1" fmla="*/ 261518 w 1162304"/>
              <a:gd name="connsiteY1" fmla="*/ 639267 h 1162304"/>
              <a:gd name="connsiteX2" fmla="*/ 261518 w 1162304"/>
              <a:gd name="connsiteY2" fmla="*/ 0 h 1162304"/>
              <a:gd name="connsiteX3" fmla="*/ 900786 w 1162304"/>
              <a:gd name="connsiteY3" fmla="*/ 0 h 1162304"/>
              <a:gd name="connsiteX4" fmla="*/ 900786 w 1162304"/>
              <a:gd name="connsiteY4" fmla="*/ 639267 h 1162304"/>
              <a:gd name="connsiteX5" fmla="*/ 1162304 w 1162304"/>
              <a:gd name="connsiteY5" fmla="*/ 639267 h 1162304"/>
              <a:gd name="connsiteX6" fmla="*/ 581152 w 1162304"/>
              <a:gd name="connsiteY6" fmla="*/ 1162304 h 1162304"/>
              <a:gd name="connsiteX7" fmla="*/ 0 w 1162304"/>
              <a:gd name="connsiteY7" fmla="*/ 639267 h 1162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2304" h="1162304">
                <a:moveTo>
                  <a:pt x="0" y="639267"/>
                </a:moveTo>
                <a:lnTo>
                  <a:pt x="261518" y="639267"/>
                </a:lnTo>
                <a:lnTo>
                  <a:pt x="261518" y="0"/>
                </a:lnTo>
                <a:lnTo>
                  <a:pt x="900786" y="0"/>
                </a:lnTo>
                <a:lnTo>
                  <a:pt x="900786" y="639267"/>
                </a:lnTo>
                <a:lnTo>
                  <a:pt x="1162304" y="639267"/>
                </a:lnTo>
                <a:lnTo>
                  <a:pt x="581152" y="1162304"/>
                </a:lnTo>
                <a:lnTo>
                  <a:pt x="0" y="639267"/>
                </a:lnTo>
                <a:close/>
              </a:path>
            </a:pathLst>
          </a:custGeom>
          <a:solidFill>
            <a:srgbClr val="888888"/>
          </a:solidFill>
          <a:ln w="38100">
            <a:solidFill>
              <a:srgbClr val="333333"/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7238" tIns="45720" rIns="307238" bIns="333390" numCol="1" spcCol="1270" anchor="ctr" anchorCtr="0">
            <a:noAutofit/>
          </a:bodyPr>
          <a:lstStyle/>
          <a:p>
            <a:pPr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kern="1200"/>
          </a:p>
        </p:txBody>
      </p:sp>
      <p:sp>
        <p:nvSpPr>
          <p:cNvPr id="12" name="Freeform 11"/>
          <p:cNvSpPr/>
          <p:nvPr/>
        </p:nvSpPr>
        <p:spPr>
          <a:xfrm>
            <a:off x="11484417" y="3355303"/>
            <a:ext cx="1162304" cy="1162304"/>
          </a:xfrm>
          <a:custGeom>
            <a:avLst/>
            <a:gdLst>
              <a:gd name="connsiteX0" fmla="*/ 0 w 1162304"/>
              <a:gd name="connsiteY0" fmla="*/ 639267 h 1162304"/>
              <a:gd name="connsiteX1" fmla="*/ 261518 w 1162304"/>
              <a:gd name="connsiteY1" fmla="*/ 639267 h 1162304"/>
              <a:gd name="connsiteX2" fmla="*/ 261518 w 1162304"/>
              <a:gd name="connsiteY2" fmla="*/ 0 h 1162304"/>
              <a:gd name="connsiteX3" fmla="*/ 900786 w 1162304"/>
              <a:gd name="connsiteY3" fmla="*/ 0 h 1162304"/>
              <a:gd name="connsiteX4" fmla="*/ 900786 w 1162304"/>
              <a:gd name="connsiteY4" fmla="*/ 639267 h 1162304"/>
              <a:gd name="connsiteX5" fmla="*/ 1162304 w 1162304"/>
              <a:gd name="connsiteY5" fmla="*/ 639267 h 1162304"/>
              <a:gd name="connsiteX6" fmla="*/ 581152 w 1162304"/>
              <a:gd name="connsiteY6" fmla="*/ 1162304 h 1162304"/>
              <a:gd name="connsiteX7" fmla="*/ 0 w 1162304"/>
              <a:gd name="connsiteY7" fmla="*/ 639267 h 1162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2304" h="1162304">
                <a:moveTo>
                  <a:pt x="0" y="639267"/>
                </a:moveTo>
                <a:lnTo>
                  <a:pt x="261518" y="639267"/>
                </a:lnTo>
                <a:lnTo>
                  <a:pt x="261518" y="0"/>
                </a:lnTo>
                <a:lnTo>
                  <a:pt x="900786" y="0"/>
                </a:lnTo>
                <a:lnTo>
                  <a:pt x="900786" y="639267"/>
                </a:lnTo>
                <a:lnTo>
                  <a:pt x="1162304" y="639267"/>
                </a:lnTo>
                <a:lnTo>
                  <a:pt x="581152" y="1162304"/>
                </a:lnTo>
                <a:lnTo>
                  <a:pt x="0" y="639267"/>
                </a:lnTo>
                <a:close/>
              </a:path>
            </a:pathLst>
          </a:custGeom>
          <a:solidFill>
            <a:srgbClr val="888888"/>
          </a:solidFill>
          <a:ln w="38100">
            <a:solidFill>
              <a:srgbClr val="333333"/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7238" tIns="45720" rIns="307238" bIns="333390" numCol="1" spcCol="1270" anchor="ctr" anchorCtr="0">
            <a:noAutofit/>
          </a:bodyPr>
          <a:lstStyle/>
          <a:p>
            <a:pPr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kern="1200"/>
          </a:p>
        </p:txBody>
      </p:sp>
    </p:spTree>
    <p:extLst>
      <p:ext uri="{BB962C8B-B14F-4D97-AF65-F5344CB8AC3E}">
        <p14:creationId xmlns:p14="http://schemas.microsoft.com/office/powerpoint/2010/main" val="404078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Hypervisors, Virtualization, and Active Directory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687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Section,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chemeClr val="bg2"/>
                </a:solidFill>
              </a:rPr>
              <a:t>Basics of physical and virtual labs and their importance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chemeClr val="bg2"/>
                </a:solidFill>
              </a:rPr>
              <a:t>Expanding </a:t>
            </a:r>
            <a:r>
              <a:rPr lang="en-IN" sz="3999" dirty="0">
                <a:solidFill>
                  <a:schemeClr val="bg2"/>
                </a:solidFill>
              </a:rPr>
              <a:t>on the virtual lab environment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chemeClr val="bg2"/>
                </a:solidFill>
              </a:rPr>
              <a:t>Lab creation using </a:t>
            </a:r>
            <a:r>
              <a:rPr lang="en-IN" sz="3999" dirty="0" err="1">
                <a:solidFill>
                  <a:schemeClr val="bg2"/>
                </a:solidFill>
              </a:rPr>
              <a:t>VirtualBox</a:t>
            </a:r>
            <a:endParaRPr lang="en-IN" sz="3999" dirty="0">
              <a:solidFill>
                <a:schemeClr val="bg2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chemeClr val="bg2"/>
                </a:solidFill>
              </a:rPr>
              <a:t>Lab creation using </a:t>
            </a:r>
            <a:r>
              <a:rPr lang="en-IN" sz="3999" dirty="0" err="1">
                <a:solidFill>
                  <a:schemeClr val="bg2"/>
                </a:solidFill>
              </a:rPr>
              <a:t>VirtualBox</a:t>
            </a:r>
            <a:endParaRPr lang="en-IN" sz="3999" dirty="0">
              <a:solidFill>
                <a:schemeClr val="bg2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chemeClr val="bg2"/>
                </a:solidFill>
              </a:rPr>
              <a:t>Server OS installation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chemeClr val="bg2"/>
                </a:solidFill>
              </a:rPr>
              <a:t>Active </a:t>
            </a:r>
            <a:r>
              <a:rPr lang="en-IN" sz="3999" dirty="0" smtClean="0">
                <a:solidFill>
                  <a:schemeClr val="bg2"/>
                </a:solidFill>
              </a:rPr>
              <a:t>directory </a:t>
            </a:r>
            <a:r>
              <a:rPr lang="en-IN" sz="3999" dirty="0">
                <a:solidFill>
                  <a:schemeClr val="bg2"/>
                </a:solidFill>
              </a:rPr>
              <a:t>environment creation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4207951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sz="8000" dirty="0"/>
              <a:t>Physical </a:t>
            </a:r>
            <a:r>
              <a:rPr lang="en-IN" sz="8000" dirty="0" smtClean="0"/>
              <a:t>Versus </a:t>
            </a:r>
            <a:r>
              <a:rPr lang="en-IN" sz="8000" dirty="0"/>
              <a:t>Virtual Labs and </a:t>
            </a:r>
            <a:r>
              <a:rPr lang="en-IN" sz="8000" dirty="0" smtClean="0"/>
              <a:t>Their Importance </a:t>
            </a:r>
            <a:r>
              <a:rPr lang="en-IN" sz="8000" dirty="0"/>
              <a:t>for Active Directory</a:t>
            </a:r>
            <a:endParaRPr lang="en" sz="8000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IN" sz="4397" dirty="0"/>
              <a:t>In this </a:t>
            </a:r>
            <a:r>
              <a:rPr lang="en-IN" sz="4397" dirty="0" smtClean="0"/>
              <a:t>Video, </a:t>
            </a:r>
            <a:r>
              <a:rPr lang="en-IN" sz="4397" dirty="0"/>
              <a:t>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Benefits and limitations of physical lab </a:t>
            </a:r>
            <a:r>
              <a:rPr lang="en-IN" sz="3999" dirty="0" smtClean="0">
                <a:solidFill>
                  <a:srgbClr val="434343"/>
                </a:solidFill>
              </a:rPr>
              <a:t>environments</a:t>
            </a:r>
          </a:p>
          <a:p>
            <a:pPr marL="913951" indent="-710850">
              <a:buClr>
                <a:srgbClr val="434343"/>
              </a:buClr>
              <a:buChar char="●"/>
            </a:pPr>
            <a:endParaRPr lang="en-IN" sz="3999" dirty="0" smtClean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endParaRPr lang="en-IN" sz="3999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IN" sz="4397" dirty="0"/>
              <a:t>In this </a:t>
            </a:r>
            <a:r>
              <a:rPr lang="en-IN" sz="4397" dirty="0" smtClean="0"/>
              <a:t>Video, </a:t>
            </a:r>
            <a:r>
              <a:rPr lang="en-IN" sz="4397" dirty="0"/>
              <a:t>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Benefits and limitations of physical lab </a:t>
            </a:r>
            <a:r>
              <a:rPr lang="en-IN" sz="3999" dirty="0" smtClean="0">
                <a:solidFill>
                  <a:srgbClr val="434343"/>
                </a:solidFill>
              </a:rPr>
              <a:t>environments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Benefits and limitations of virtual lab </a:t>
            </a:r>
            <a:r>
              <a:rPr lang="en-IN" sz="3999" dirty="0" smtClean="0">
                <a:solidFill>
                  <a:srgbClr val="434343"/>
                </a:solidFill>
              </a:rPr>
              <a:t>environments</a:t>
            </a:r>
          </a:p>
          <a:p>
            <a:pPr marL="913951" indent="-710850">
              <a:buClr>
                <a:srgbClr val="434343"/>
              </a:buClr>
              <a:buChar char="●"/>
            </a:pPr>
            <a:endParaRPr lang="en-IN" sz="3999" dirty="0" smtClean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endParaRPr lang="en-IN" sz="3999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87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IN" sz="4397" dirty="0"/>
              <a:t>In this </a:t>
            </a:r>
            <a:r>
              <a:rPr lang="en-IN" sz="4397" dirty="0" smtClean="0"/>
              <a:t>Video, </a:t>
            </a:r>
            <a:r>
              <a:rPr lang="en-IN" sz="4397" dirty="0"/>
              <a:t>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Benefits and limitations of physical lab </a:t>
            </a:r>
            <a:r>
              <a:rPr lang="en-IN" sz="3999" dirty="0" smtClean="0">
                <a:solidFill>
                  <a:srgbClr val="434343"/>
                </a:solidFill>
              </a:rPr>
              <a:t>environments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Benefits and limitations of virtual lab </a:t>
            </a:r>
            <a:r>
              <a:rPr lang="en-IN" sz="3999" dirty="0" smtClean="0">
                <a:solidFill>
                  <a:srgbClr val="434343"/>
                </a:solidFill>
              </a:rPr>
              <a:t>environments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Importance of having a lab environment for </a:t>
            </a:r>
            <a:r>
              <a:rPr lang="en-IN" sz="3999" dirty="0" smtClean="0">
                <a:solidFill>
                  <a:srgbClr val="434343"/>
                </a:solidFill>
              </a:rPr>
              <a:t>Active </a:t>
            </a:r>
            <a:r>
              <a:rPr lang="en-IN" sz="3999" dirty="0">
                <a:solidFill>
                  <a:srgbClr val="434343"/>
                </a:solidFill>
              </a:rPr>
              <a:t>Directory</a:t>
            </a:r>
          </a:p>
          <a:p>
            <a:pPr marL="913951" indent="-710850">
              <a:buClr>
                <a:srgbClr val="434343"/>
              </a:buClr>
              <a:buChar char="●"/>
            </a:pPr>
            <a:endParaRPr lang="en-IN" sz="3999" dirty="0" smtClean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endParaRPr lang="en-IN" sz="3999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78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940003" y="1476772"/>
            <a:ext cx="16451820" cy="1534689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 algn="ctr"/>
            <a:r>
              <a:rPr lang="en" sz="5400" dirty="0"/>
              <a:t>Physical Lab Environments</a:t>
            </a:r>
          </a:p>
        </p:txBody>
      </p:sp>
      <p:cxnSp>
        <p:nvCxnSpPr>
          <p:cNvPr id="155" name="Shape 155"/>
          <p:cNvCxnSpPr/>
          <p:nvPr/>
        </p:nvCxnSpPr>
        <p:spPr>
          <a:xfrm>
            <a:off x="1353418" y="4583080"/>
            <a:ext cx="0" cy="207623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6" name="Shape 156"/>
          <p:cNvSpPr txBox="1"/>
          <p:nvPr/>
        </p:nvSpPr>
        <p:spPr>
          <a:xfrm>
            <a:off x="1447612" y="4336664"/>
            <a:ext cx="3629881" cy="783838"/>
          </a:xfrm>
          <a:prstGeom prst="rect">
            <a:avLst/>
          </a:prstGeom>
          <a:noFill/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r>
              <a:rPr lang="en" sz="3600" dirty="0">
                <a:solidFill>
                  <a:srgbClr val="4285F4"/>
                </a:solidFill>
                <a:latin typeface="Calibri"/>
                <a:ea typeface="Calibri"/>
                <a:cs typeface="Calibri"/>
              </a:rPr>
              <a:t>Requirements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1419103" y="4916475"/>
            <a:ext cx="4316925" cy="1156864"/>
          </a:xfrm>
          <a:prstGeom prst="rect">
            <a:avLst/>
          </a:prstGeom>
          <a:noFill/>
          <a:ln>
            <a:noFill/>
          </a:ln>
        </p:spPr>
        <p:txBody>
          <a:bodyPr lIns="182874" tIns="182874" rIns="182874" bIns="182874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 smtClean="0">
                <a:solidFill>
                  <a:srgbClr val="424242"/>
                </a:solidFill>
                <a:latin typeface="Calibri"/>
                <a:cs typeface="Calibri"/>
                <a:sym typeface="Calibri"/>
              </a:rPr>
              <a:t>Space</a:t>
            </a:r>
            <a:endParaRPr lang="en" sz="3200" dirty="0">
              <a:solidFill>
                <a:srgbClr val="424242"/>
              </a:solidFill>
              <a:latin typeface="Calibri"/>
              <a:cs typeface="Calibri"/>
              <a:sym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 smtClean="0">
                <a:solidFill>
                  <a:srgbClr val="424242"/>
                </a:solidFill>
                <a:latin typeface="Calibri"/>
                <a:cs typeface="Calibri"/>
              </a:rPr>
              <a:t>Power</a:t>
            </a:r>
            <a:endParaRPr lang="en" sz="3200" dirty="0">
              <a:solidFill>
                <a:srgbClr val="424242"/>
              </a:solidFill>
              <a:latin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 smtClean="0">
                <a:solidFill>
                  <a:srgbClr val="424242"/>
                </a:solidFill>
                <a:latin typeface="Calibri"/>
                <a:cs typeface="Calibri"/>
              </a:rPr>
              <a:t>PC </a:t>
            </a:r>
            <a:r>
              <a:rPr lang="en" sz="3200" dirty="0">
                <a:solidFill>
                  <a:srgbClr val="424242"/>
                </a:solidFill>
                <a:latin typeface="Calibri"/>
                <a:cs typeface="Calibri"/>
              </a:rPr>
              <a:t>h</a:t>
            </a:r>
            <a:r>
              <a:rPr lang="en" sz="3200" dirty="0" smtClean="0">
                <a:solidFill>
                  <a:srgbClr val="424242"/>
                </a:solidFill>
                <a:latin typeface="Calibri"/>
                <a:cs typeface="Calibri"/>
              </a:rPr>
              <a:t>ardware</a:t>
            </a:r>
            <a:endParaRPr lang="en" sz="3200" dirty="0">
              <a:solidFill>
                <a:srgbClr val="424242"/>
              </a:solidFill>
              <a:latin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 smtClean="0">
                <a:solidFill>
                  <a:srgbClr val="424242"/>
                </a:solidFill>
                <a:latin typeface="Calibri"/>
                <a:cs typeface="Calibri"/>
              </a:rPr>
              <a:t>Network hardware</a:t>
            </a:r>
            <a:endParaRPr lang="en" sz="3200" dirty="0">
              <a:solidFill>
                <a:srgbClr val="424242"/>
              </a:solidFill>
              <a:latin typeface="Calibri"/>
              <a:cs typeface="Calibri"/>
            </a:endParaRPr>
          </a:p>
        </p:txBody>
      </p:sp>
      <p:grpSp>
        <p:nvGrpSpPr>
          <p:cNvPr id="164" name="Shape 164"/>
          <p:cNvGrpSpPr/>
          <p:nvPr/>
        </p:nvGrpSpPr>
        <p:grpSpPr>
          <a:xfrm>
            <a:off x="1716643" y="6893781"/>
            <a:ext cx="13993099" cy="3039391"/>
            <a:chOff x="929030" y="3219673"/>
            <a:chExt cx="6993308" cy="1520399"/>
          </a:xfrm>
        </p:grpSpPr>
        <p:cxnSp>
          <p:nvCxnSpPr>
            <p:cNvPr id="165" name="Shape 165"/>
            <p:cNvCxnSpPr>
              <a:stCxn id="166" idx="6"/>
              <a:endCxn id="167" idx="2"/>
            </p:cNvCxnSpPr>
            <p:nvPr/>
          </p:nvCxnSpPr>
          <p:spPr>
            <a:xfrm>
              <a:off x="1537730" y="3979906"/>
              <a:ext cx="4864200" cy="0"/>
            </a:xfrm>
            <a:prstGeom prst="straightConnector1">
              <a:avLst/>
            </a:prstGeom>
            <a:noFill/>
            <a:ln w="19050" cap="flat" cmpd="sng">
              <a:solidFill>
                <a:srgbClr val="4285F4"/>
              </a:solidFill>
              <a:prstDash val="dot"/>
              <a:round/>
              <a:headEnd type="none" w="lg" len="lg"/>
              <a:tailEnd type="none" w="lg" len="lg"/>
            </a:ln>
          </p:spPr>
        </p:cxnSp>
        <p:sp>
          <p:nvSpPr>
            <p:cNvPr id="166" name="Shape 166"/>
            <p:cNvSpPr/>
            <p:nvPr/>
          </p:nvSpPr>
          <p:spPr>
            <a:xfrm>
              <a:off x="929030" y="3675556"/>
              <a:ext cx="608700" cy="608700"/>
            </a:xfrm>
            <a:prstGeom prst="ellipse">
              <a:avLst/>
            </a:prstGeom>
            <a:solidFill>
              <a:srgbClr val="F37021"/>
            </a:solidFill>
            <a:ln>
              <a:noFill/>
            </a:ln>
          </p:spPr>
          <p:txBody>
            <a:bodyPr lIns="121956" tIns="121956" rIns="121956" bIns="121956" anchor="ctr" anchorCtr="0">
              <a:noAutofit/>
            </a:bodyPr>
            <a:lstStyle/>
            <a:p>
              <a:endParaRPr sz="3702"/>
            </a:p>
          </p:txBody>
        </p:sp>
        <p:sp>
          <p:nvSpPr>
            <p:cNvPr id="168" name="Shape 168"/>
            <p:cNvSpPr/>
            <p:nvPr/>
          </p:nvSpPr>
          <p:spPr>
            <a:xfrm>
              <a:off x="3421283" y="3431304"/>
              <a:ext cx="1097100" cy="1097100"/>
            </a:xfrm>
            <a:prstGeom prst="ellipse">
              <a:avLst/>
            </a:prstGeom>
            <a:solidFill>
              <a:srgbClr val="F37021"/>
            </a:solidFill>
            <a:ln>
              <a:noFill/>
            </a:ln>
          </p:spPr>
          <p:txBody>
            <a:bodyPr lIns="121956" tIns="121956" rIns="121956" bIns="121956" anchor="ctr" anchorCtr="0">
              <a:noAutofit/>
            </a:bodyPr>
            <a:lstStyle/>
            <a:p>
              <a:endParaRPr sz="3702"/>
            </a:p>
          </p:txBody>
        </p:sp>
        <p:sp>
          <p:nvSpPr>
            <p:cNvPr id="167" name="Shape 167"/>
            <p:cNvSpPr/>
            <p:nvPr/>
          </p:nvSpPr>
          <p:spPr>
            <a:xfrm>
              <a:off x="6401939" y="3219673"/>
              <a:ext cx="1520400" cy="1520399"/>
            </a:xfrm>
            <a:prstGeom prst="ellipse">
              <a:avLst/>
            </a:prstGeom>
            <a:solidFill>
              <a:srgbClr val="F37021"/>
            </a:solidFill>
            <a:ln>
              <a:noFill/>
            </a:ln>
          </p:spPr>
          <p:txBody>
            <a:bodyPr lIns="121956" tIns="121956" rIns="121956" bIns="121956" anchor="ctr" anchorCtr="0">
              <a:noAutofit/>
            </a:bodyPr>
            <a:lstStyle/>
            <a:p>
              <a:endParaRPr sz="3702"/>
            </a:p>
          </p:txBody>
        </p:sp>
      </p:grpSp>
    </p:spTree>
    <p:extLst>
      <p:ext uri="{BB962C8B-B14F-4D97-AF65-F5344CB8AC3E}">
        <p14:creationId xmlns:p14="http://schemas.microsoft.com/office/powerpoint/2010/main" val="18437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940003" y="1476772"/>
            <a:ext cx="16451820" cy="1534689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 algn="ctr"/>
            <a:r>
              <a:rPr lang="en" sz="5400" dirty="0"/>
              <a:t>Physical Lab Environments</a:t>
            </a:r>
          </a:p>
        </p:txBody>
      </p:sp>
      <p:cxnSp>
        <p:nvCxnSpPr>
          <p:cNvPr id="155" name="Shape 155"/>
          <p:cNvCxnSpPr/>
          <p:nvPr/>
        </p:nvCxnSpPr>
        <p:spPr>
          <a:xfrm>
            <a:off x="1353418" y="4583080"/>
            <a:ext cx="0" cy="207623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6" name="Shape 156"/>
          <p:cNvSpPr txBox="1"/>
          <p:nvPr/>
        </p:nvSpPr>
        <p:spPr>
          <a:xfrm>
            <a:off x="1447612" y="4336664"/>
            <a:ext cx="3629881" cy="783838"/>
          </a:xfrm>
          <a:prstGeom prst="rect">
            <a:avLst/>
          </a:prstGeom>
          <a:noFill/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r>
              <a:rPr lang="en" sz="3600" dirty="0">
                <a:solidFill>
                  <a:srgbClr val="4285F4"/>
                </a:solidFill>
                <a:latin typeface="Calibri"/>
                <a:ea typeface="Calibri"/>
                <a:cs typeface="Calibri"/>
              </a:rPr>
              <a:t>Requirements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1419103" y="4916475"/>
            <a:ext cx="4316925" cy="1156864"/>
          </a:xfrm>
          <a:prstGeom prst="rect">
            <a:avLst/>
          </a:prstGeom>
          <a:noFill/>
          <a:ln>
            <a:noFill/>
          </a:ln>
        </p:spPr>
        <p:txBody>
          <a:bodyPr lIns="182874" tIns="182874" rIns="182874" bIns="182874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 smtClean="0">
                <a:solidFill>
                  <a:srgbClr val="424242"/>
                </a:solidFill>
                <a:latin typeface="Calibri"/>
                <a:cs typeface="Calibri"/>
                <a:sym typeface="Calibri"/>
              </a:rPr>
              <a:t>Space</a:t>
            </a:r>
            <a:endParaRPr lang="en" sz="3200" dirty="0">
              <a:solidFill>
                <a:srgbClr val="424242"/>
              </a:solidFill>
              <a:latin typeface="Calibri"/>
              <a:cs typeface="Calibri"/>
              <a:sym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 smtClean="0">
                <a:solidFill>
                  <a:srgbClr val="424242"/>
                </a:solidFill>
                <a:latin typeface="Calibri"/>
                <a:cs typeface="Calibri"/>
              </a:rPr>
              <a:t>Power</a:t>
            </a:r>
            <a:endParaRPr lang="en" sz="3200" dirty="0">
              <a:solidFill>
                <a:srgbClr val="424242"/>
              </a:solidFill>
              <a:latin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 smtClean="0">
                <a:solidFill>
                  <a:srgbClr val="424242"/>
                </a:solidFill>
                <a:latin typeface="Calibri"/>
                <a:cs typeface="Calibri"/>
              </a:rPr>
              <a:t>PC </a:t>
            </a:r>
            <a:r>
              <a:rPr lang="en" sz="3200" dirty="0">
                <a:solidFill>
                  <a:srgbClr val="424242"/>
                </a:solidFill>
                <a:latin typeface="Calibri"/>
                <a:cs typeface="Calibri"/>
              </a:rPr>
              <a:t>h</a:t>
            </a:r>
            <a:r>
              <a:rPr lang="en" sz="3200" dirty="0" smtClean="0">
                <a:solidFill>
                  <a:srgbClr val="424242"/>
                </a:solidFill>
                <a:latin typeface="Calibri"/>
                <a:cs typeface="Calibri"/>
              </a:rPr>
              <a:t>ardware</a:t>
            </a:r>
            <a:endParaRPr lang="en" sz="3200" dirty="0">
              <a:solidFill>
                <a:srgbClr val="424242"/>
              </a:solidFill>
              <a:latin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 smtClean="0">
                <a:solidFill>
                  <a:srgbClr val="424242"/>
                </a:solidFill>
                <a:latin typeface="Calibri"/>
                <a:cs typeface="Calibri"/>
              </a:rPr>
              <a:t>Network hardware</a:t>
            </a:r>
            <a:endParaRPr lang="en" sz="3200" dirty="0">
              <a:solidFill>
                <a:srgbClr val="424242"/>
              </a:solidFill>
              <a:latin typeface="Calibri"/>
              <a:cs typeface="Calibri"/>
            </a:endParaRPr>
          </a:p>
        </p:txBody>
      </p:sp>
      <p:cxnSp>
        <p:nvCxnSpPr>
          <p:cNvPr id="158" name="Shape 158"/>
          <p:cNvCxnSpPr/>
          <p:nvPr/>
        </p:nvCxnSpPr>
        <p:spPr>
          <a:xfrm>
            <a:off x="6289102" y="4278421"/>
            <a:ext cx="0" cy="207623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9" name="Shape 159"/>
          <p:cNvSpPr txBox="1"/>
          <p:nvPr/>
        </p:nvSpPr>
        <p:spPr>
          <a:xfrm>
            <a:off x="6383299" y="4049576"/>
            <a:ext cx="3629881" cy="783838"/>
          </a:xfrm>
          <a:prstGeom prst="rect">
            <a:avLst/>
          </a:prstGeom>
          <a:noFill/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r>
              <a:rPr lang="en" sz="3600">
                <a:solidFill>
                  <a:srgbClr val="4285F4"/>
                </a:solidFill>
                <a:latin typeface="Calibri"/>
                <a:ea typeface="Calibri"/>
                <a:cs typeface="Calibri"/>
              </a:rPr>
              <a:t>Setup</a:t>
            </a:r>
          </a:p>
        </p:txBody>
      </p:sp>
      <p:grpSp>
        <p:nvGrpSpPr>
          <p:cNvPr id="164" name="Shape 164"/>
          <p:cNvGrpSpPr/>
          <p:nvPr/>
        </p:nvGrpSpPr>
        <p:grpSpPr>
          <a:xfrm>
            <a:off x="1716643" y="6893781"/>
            <a:ext cx="13993099" cy="3039391"/>
            <a:chOff x="929030" y="3219673"/>
            <a:chExt cx="6993308" cy="1520399"/>
          </a:xfrm>
        </p:grpSpPr>
        <p:cxnSp>
          <p:nvCxnSpPr>
            <p:cNvPr id="165" name="Shape 165"/>
            <p:cNvCxnSpPr>
              <a:stCxn id="166" idx="6"/>
              <a:endCxn id="167" idx="2"/>
            </p:cNvCxnSpPr>
            <p:nvPr/>
          </p:nvCxnSpPr>
          <p:spPr>
            <a:xfrm>
              <a:off x="1537730" y="3979906"/>
              <a:ext cx="4864200" cy="0"/>
            </a:xfrm>
            <a:prstGeom prst="straightConnector1">
              <a:avLst/>
            </a:prstGeom>
            <a:noFill/>
            <a:ln w="19050" cap="flat" cmpd="sng">
              <a:solidFill>
                <a:srgbClr val="4285F4"/>
              </a:solidFill>
              <a:prstDash val="dot"/>
              <a:round/>
              <a:headEnd type="none" w="lg" len="lg"/>
              <a:tailEnd type="none" w="lg" len="lg"/>
            </a:ln>
          </p:spPr>
        </p:cxnSp>
        <p:sp>
          <p:nvSpPr>
            <p:cNvPr id="166" name="Shape 166"/>
            <p:cNvSpPr/>
            <p:nvPr/>
          </p:nvSpPr>
          <p:spPr>
            <a:xfrm>
              <a:off x="929030" y="3675556"/>
              <a:ext cx="608700" cy="608700"/>
            </a:xfrm>
            <a:prstGeom prst="ellipse">
              <a:avLst/>
            </a:prstGeom>
            <a:solidFill>
              <a:srgbClr val="F37021"/>
            </a:solidFill>
            <a:ln>
              <a:noFill/>
            </a:ln>
          </p:spPr>
          <p:txBody>
            <a:bodyPr lIns="121956" tIns="121956" rIns="121956" bIns="121956" anchor="ctr" anchorCtr="0">
              <a:noAutofit/>
            </a:bodyPr>
            <a:lstStyle/>
            <a:p>
              <a:endParaRPr sz="3702"/>
            </a:p>
          </p:txBody>
        </p:sp>
        <p:sp>
          <p:nvSpPr>
            <p:cNvPr id="168" name="Shape 168"/>
            <p:cNvSpPr/>
            <p:nvPr/>
          </p:nvSpPr>
          <p:spPr>
            <a:xfrm>
              <a:off x="3421283" y="3431304"/>
              <a:ext cx="1097100" cy="1097100"/>
            </a:xfrm>
            <a:prstGeom prst="ellipse">
              <a:avLst/>
            </a:prstGeom>
            <a:solidFill>
              <a:srgbClr val="F37021"/>
            </a:solidFill>
            <a:ln>
              <a:noFill/>
            </a:ln>
          </p:spPr>
          <p:txBody>
            <a:bodyPr lIns="121956" tIns="121956" rIns="121956" bIns="121956" anchor="ctr" anchorCtr="0">
              <a:noAutofit/>
            </a:bodyPr>
            <a:lstStyle/>
            <a:p>
              <a:endParaRPr sz="3702"/>
            </a:p>
          </p:txBody>
        </p:sp>
        <p:sp>
          <p:nvSpPr>
            <p:cNvPr id="167" name="Shape 167"/>
            <p:cNvSpPr/>
            <p:nvPr/>
          </p:nvSpPr>
          <p:spPr>
            <a:xfrm>
              <a:off x="6401939" y="3219673"/>
              <a:ext cx="1520400" cy="1520399"/>
            </a:xfrm>
            <a:prstGeom prst="ellipse">
              <a:avLst/>
            </a:prstGeom>
            <a:solidFill>
              <a:srgbClr val="F37021"/>
            </a:solidFill>
            <a:ln>
              <a:noFill/>
            </a:ln>
          </p:spPr>
          <p:txBody>
            <a:bodyPr lIns="121956" tIns="121956" rIns="121956" bIns="121956" anchor="ctr" anchorCtr="0">
              <a:noAutofit/>
            </a:bodyPr>
            <a:lstStyle/>
            <a:p>
              <a:endParaRPr sz="3702"/>
            </a:p>
          </p:txBody>
        </p:sp>
      </p:grpSp>
      <p:sp>
        <p:nvSpPr>
          <p:cNvPr id="17" name="Shape 157"/>
          <p:cNvSpPr txBox="1"/>
          <p:nvPr/>
        </p:nvSpPr>
        <p:spPr>
          <a:xfrm>
            <a:off x="6383299" y="4583080"/>
            <a:ext cx="4663645" cy="1156864"/>
          </a:xfrm>
          <a:prstGeom prst="rect">
            <a:avLst/>
          </a:prstGeom>
          <a:noFill/>
          <a:ln>
            <a:noFill/>
          </a:ln>
        </p:spPr>
        <p:txBody>
          <a:bodyPr lIns="182874" tIns="182874" rIns="182874" bIns="182874" anchor="t" anchorCtr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" sz="3200" dirty="0" smtClean="0">
                <a:solidFill>
                  <a:srgbClr val="424242"/>
                </a:solidFill>
                <a:latin typeface="Calibri"/>
                <a:cs typeface="Calibri"/>
                <a:sym typeface="Calibri"/>
              </a:rPr>
              <a:t>Physical layout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" sz="3200" dirty="0" smtClean="0">
                <a:solidFill>
                  <a:srgbClr val="424242"/>
                </a:solidFill>
                <a:latin typeface="Calibri"/>
                <a:cs typeface="Calibri"/>
                <a:sym typeface="Calibri"/>
              </a:rPr>
              <a:t>Software/OS setup</a:t>
            </a:r>
            <a:endParaRPr lang="en" sz="3200" dirty="0">
              <a:solidFill>
                <a:srgbClr val="42424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7845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940003" y="1476772"/>
            <a:ext cx="16451820" cy="1534689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 algn="ctr"/>
            <a:r>
              <a:rPr lang="en" sz="5400" dirty="0"/>
              <a:t>Physical Lab Environments</a:t>
            </a:r>
          </a:p>
        </p:txBody>
      </p:sp>
      <p:cxnSp>
        <p:nvCxnSpPr>
          <p:cNvPr id="155" name="Shape 155"/>
          <p:cNvCxnSpPr/>
          <p:nvPr/>
        </p:nvCxnSpPr>
        <p:spPr>
          <a:xfrm>
            <a:off x="1353418" y="4583080"/>
            <a:ext cx="0" cy="207623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6" name="Shape 156"/>
          <p:cNvSpPr txBox="1"/>
          <p:nvPr/>
        </p:nvSpPr>
        <p:spPr>
          <a:xfrm>
            <a:off x="1447612" y="4336664"/>
            <a:ext cx="3629881" cy="783838"/>
          </a:xfrm>
          <a:prstGeom prst="rect">
            <a:avLst/>
          </a:prstGeom>
          <a:noFill/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r>
              <a:rPr lang="en" sz="3600" dirty="0">
                <a:solidFill>
                  <a:srgbClr val="4285F4"/>
                </a:solidFill>
                <a:latin typeface="Calibri"/>
                <a:ea typeface="Calibri"/>
                <a:cs typeface="Calibri"/>
              </a:rPr>
              <a:t>Requirements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1419103" y="4916475"/>
            <a:ext cx="4316925" cy="1156864"/>
          </a:xfrm>
          <a:prstGeom prst="rect">
            <a:avLst/>
          </a:prstGeom>
          <a:noFill/>
          <a:ln>
            <a:noFill/>
          </a:ln>
        </p:spPr>
        <p:txBody>
          <a:bodyPr lIns="182874" tIns="182874" rIns="182874" bIns="182874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 smtClean="0">
                <a:solidFill>
                  <a:srgbClr val="424242"/>
                </a:solidFill>
                <a:latin typeface="Calibri"/>
                <a:cs typeface="Calibri"/>
                <a:sym typeface="Calibri"/>
              </a:rPr>
              <a:t>Space</a:t>
            </a:r>
            <a:endParaRPr lang="en" sz="3200" dirty="0">
              <a:solidFill>
                <a:srgbClr val="424242"/>
              </a:solidFill>
              <a:latin typeface="Calibri"/>
              <a:cs typeface="Calibri"/>
              <a:sym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 smtClean="0">
                <a:solidFill>
                  <a:srgbClr val="424242"/>
                </a:solidFill>
                <a:latin typeface="Calibri"/>
                <a:cs typeface="Calibri"/>
              </a:rPr>
              <a:t>Power</a:t>
            </a:r>
            <a:endParaRPr lang="en" sz="3200" dirty="0">
              <a:solidFill>
                <a:srgbClr val="424242"/>
              </a:solidFill>
              <a:latin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 smtClean="0">
                <a:solidFill>
                  <a:srgbClr val="424242"/>
                </a:solidFill>
                <a:latin typeface="Calibri"/>
                <a:cs typeface="Calibri"/>
              </a:rPr>
              <a:t>PC </a:t>
            </a:r>
            <a:r>
              <a:rPr lang="en" sz="3200" dirty="0">
                <a:solidFill>
                  <a:srgbClr val="424242"/>
                </a:solidFill>
                <a:latin typeface="Calibri"/>
                <a:cs typeface="Calibri"/>
              </a:rPr>
              <a:t>h</a:t>
            </a:r>
            <a:r>
              <a:rPr lang="en" sz="3200" dirty="0" smtClean="0">
                <a:solidFill>
                  <a:srgbClr val="424242"/>
                </a:solidFill>
                <a:latin typeface="Calibri"/>
                <a:cs typeface="Calibri"/>
              </a:rPr>
              <a:t>ardware</a:t>
            </a:r>
            <a:endParaRPr lang="en" sz="3200" dirty="0">
              <a:solidFill>
                <a:srgbClr val="424242"/>
              </a:solidFill>
              <a:latin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 smtClean="0">
                <a:solidFill>
                  <a:srgbClr val="424242"/>
                </a:solidFill>
                <a:latin typeface="Calibri"/>
                <a:cs typeface="Calibri"/>
              </a:rPr>
              <a:t>Network hardware</a:t>
            </a:r>
            <a:endParaRPr lang="en" sz="3200" dirty="0">
              <a:solidFill>
                <a:srgbClr val="424242"/>
              </a:solidFill>
              <a:latin typeface="Calibri"/>
              <a:cs typeface="Calibri"/>
            </a:endParaRPr>
          </a:p>
        </p:txBody>
      </p:sp>
      <p:cxnSp>
        <p:nvCxnSpPr>
          <p:cNvPr id="158" name="Shape 158"/>
          <p:cNvCxnSpPr/>
          <p:nvPr/>
        </p:nvCxnSpPr>
        <p:spPr>
          <a:xfrm>
            <a:off x="6289102" y="4278421"/>
            <a:ext cx="0" cy="207623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9" name="Shape 159"/>
          <p:cNvSpPr txBox="1"/>
          <p:nvPr/>
        </p:nvSpPr>
        <p:spPr>
          <a:xfrm>
            <a:off x="6383299" y="4049576"/>
            <a:ext cx="3629881" cy="783838"/>
          </a:xfrm>
          <a:prstGeom prst="rect">
            <a:avLst/>
          </a:prstGeom>
          <a:noFill/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r>
              <a:rPr lang="en" sz="3600">
                <a:solidFill>
                  <a:srgbClr val="4285F4"/>
                </a:solidFill>
                <a:latin typeface="Calibri"/>
                <a:ea typeface="Calibri"/>
                <a:cs typeface="Calibri"/>
              </a:rPr>
              <a:t>Setup</a:t>
            </a:r>
          </a:p>
        </p:txBody>
      </p:sp>
      <p:cxnSp>
        <p:nvCxnSpPr>
          <p:cNvPr id="161" name="Shape 161"/>
          <p:cNvCxnSpPr/>
          <p:nvPr/>
        </p:nvCxnSpPr>
        <p:spPr>
          <a:xfrm>
            <a:off x="12415590" y="3673801"/>
            <a:ext cx="0" cy="207623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2" name="Shape 162"/>
          <p:cNvSpPr txBox="1"/>
          <p:nvPr/>
        </p:nvSpPr>
        <p:spPr>
          <a:xfrm>
            <a:off x="12509788" y="3427604"/>
            <a:ext cx="3629880" cy="783838"/>
          </a:xfrm>
          <a:prstGeom prst="rect">
            <a:avLst/>
          </a:prstGeom>
          <a:noFill/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r>
              <a:rPr lang="en" sz="3600">
                <a:solidFill>
                  <a:srgbClr val="4285F4"/>
                </a:solidFill>
                <a:latin typeface="Calibri"/>
                <a:ea typeface="Calibri"/>
                <a:cs typeface="Calibri"/>
              </a:rPr>
              <a:t>Maintenance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12509756" y="4007396"/>
            <a:ext cx="4882060" cy="1156864"/>
          </a:xfrm>
          <a:prstGeom prst="rect">
            <a:avLst/>
          </a:prstGeom>
          <a:noFill/>
          <a:ln>
            <a:noFill/>
          </a:ln>
        </p:spPr>
        <p:txBody>
          <a:bodyPr lIns="182874" tIns="182874" rIns="182874" bIns="182874" anchor="t" anchorCtr="0">
            <a:noAutofit/>
          </a:bodyPr>
          <a:lstStyle/>
          <a:p>
            <a:pPr marL="457200" indent="-457200">
              <a:lnSpc>
                <a:spcPct val="115000"/>
              </a:lnSpc>
              <a:spcAft>
                <a:spcPts val="3201"/>
              </a:spcAft>
              <a:buFont typeface="Arial" panose="020B0604020202020204" pitchFamily="34" charset="0"/>
              <a:buChar char="•"/>
            </a:pPr>
            <a:r>
              <a:rPr lang="en" sz="3200" dirty="0">
                <a:solidFill>
                  <a:srgbClr val="424242"/>
                </a:solidFill>
                <a:latin typeface="Calibri"/>
                <a:ea typeface="Calibri"/>
                <a:cs typeface="Calibri"/>
              </a:rPr>
              <a:t>Most changes require time and labor to modify layout or equipment</a:t>
            </a:r>
          </a:p>
        </p:txBody>
      </p:sp>
      <p:grpSp>
        <p:nvGrpSpPr>
          <p:cNvPr id="164" name="Shape 164"/>
          <p:cNvGrpSpPr/>
          <p:nvPr/>
        </p:nvGrpSpPr>
        <p:grpSpPr>
          <a:xfrm>
            <a:off x="1716643" y="6893781"/>
            <a:ext cx="13993099" cy="3039391"/>
            <a:chOff x="929030" y="3219673"/>
            <a:chExt cx="6993308" cy="1520399"/>
          </a:xfrm>
        </p:grpSpPr>
        <p:cxnSp>
          <p:nvCxnSpPr>
            <p:cNvPr id="165" name="Shape 165"/>
            <p:cNvCxnSpPr>
              <a:stCxn id="166" idx="6"/>
              <a:endCxn id="167" idx="2"/>
            </p:cNvCxnSpPr>
            <p:nvPr/>
          </p:nvCxnSpPr>
          <p:spPr>
            <a:xfrm>
              <a:off x="1537730" y="3979906"/>
              <a:ext cx="4864200" cy="0"/>
            </a:xfrm>
            <a:prstGeom prst="straightConnector1">
              <a:avLst/>
            </a:prstGeom>
            <a:noFill/>
            <a:ln w="19050" cap="flat" cmpd="sng">
              <a:solidFill>
                <a:srgbClr val="4285F4"/>
              </a:solidFill>
              <a:prstDash val="dot"/>
              <a:round/>
              <a:headEnd type="none" w="lg" len="lg"/>
              <a:tailEnd type="none" w="lg" len="lg"/>
            </a:ln>
          </p:spPr>
        </p:cxnSp>
        <p:sp>
          <p:nvSpPr>
            <p:cNvPr id="166" name="Shape 166"/>
            <p:cNvSpPr/>
            <p:nvPr/>
          </p:nvSpPr>
          <p:spPr>
            <a:xfrm>
              <a:off x="929030" y="3675556"/>
              <a:ext cx="608700" cy="608700"/>
            </a:xfrm>
            <a:prstGeom prst="ellipse">
              <a:avLst/>
            </a:prstGeom>
            <a:solidFill>
              <a:srgbClr val="F37021"/>
            </a:solidFill>
            <a:ln>
              <a:noFill/>
            </a:ln>
          </p:spPr>
          <p:txBody>
            <a:bodyPr lIns="121956" tIns="121956" rIns="121956" bIns="121956" anchor="ctr" anchorCtr="0">
              <a:noAutofit/>
            </a:bodyPr>
            <a:lstStyle/>
            <a:p>
              <a:endParaRPr sz="3702"/>
            </a:p>
          </p:txBody>
        </p:sp>
        <p:sp>
          <p:nvSpPr>
            <p:cNvPr id="168" name="Shape 168"/>
            <p:cNvSpPr/>
            <p:nvPr/>
          </p:nvSpPr>
          <p:spPr>
            <a:xfrm>
              <a:off x="3421283" y="3431304"/>
              <a:ext cx="1097100" cy="1097100"/>
            </a:xfrm>
            <a:prstGeom prst="ellipse">
              <a:avLst/>
            </a:prstGeom>
            <a:solidFill>
              <a:srgbClr val="F37021"/>
            </a:solidFill>
            <a:ln>
              <a:noFill/>
            </a:ln>
          </p:spPr>
          <p:txBody>
            <a:bodyPr lIns="121956" tIns="121956" rIns="121956" bIns="121956" anchor="ctr" anchorCtr="0">
              <a:noAutofit/>
            </a:bodyPr>
            <a:lstStyle/>
            <a:p>
              <a:endParaRPr sz="3702"/>
            </a:p>
          </p:txBody>
        </p:sp>
        <p:sp>
          <p:nvSpPr>
            <p:cNvPr id="167" name="Shape 167"/>
            <p:cNvSpPr/>
            <p:nvPr/>
          </p:nvSpPr>
          <p:spPr>
            <a:xfrm>
              <a:off x="6401939" y="3219673"/>
              <a:ext cx="1520400" cy="1520399"/>
            </a:xfrm>
            <a:prstGeom prst="ellipse">
              <a:avLst/>
            </a:prstGeom>
            <a:solidFill>
              <a:srgbClr val="F37021"/>
            </a:solidFill>
            <a:ln>
              <a:noFill/>
            </a:ln>
          </p:spPr>
          <p:txBody>
            <a:bodyPr lIns="121956" tIns="121956" rIns="121956" bIns="121956" anchor="ctr" anchorCtr="0">
              <a:noAutofit/>
            </a:bodyPr>
            <a:lstStyle/>
            <a:p>
              <a:endParaRPr sz="3702"/>
            </a:p>
          </p:txBody>
        </p:sp>
      </p:grpSp>
      <p:sp>
        <p:nvSpPr>
          <p:cNvPr id="17" name="Shape 157"/>
          <p:cNvSpPr txBox="1"/>
          <p:nvPr/>
        </p:nvSpPr>
        <p:spPr>
          <a:xfrm>
            <a:off x="6383299" y="4583080"/>
            <a:ext cx="4663645" cy="1156864"/>
          </a:xfrm>
          <a:prstGeom prst="rect">
            <a:avLst/>
          </a:prstGeom>
          <a:noFill/>
          <a:ln>
            <a:noFill/>
          </a:ln>
        </p:spPr>
        <p:txBody>
          <a:bodyPr lIns="182874" tIns="182874" rIns="182874" bIns="182874" anchor="t" anchorCtr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" sz="3200" dirty="0" smtClean="0">
                <a:solidFill>
                  <a:srgbClr val="424242"/>
                </a:solidFill>
                <a:latin typeface="Calibri"/>
                <a:cs typeface="Calibri"/>
                <a:sym typeface="Calibri"/>
              </a:rPr>
              <a:t>Physical layout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" sz="3200" dirty="0" smtClean="0">
                <a:solidFill>
                  <a:srgbClr val="424242"/>
                </a:solidFill>
                <a:latin typeface="Calibri"/>
                <a:cs typeface="Calibri"/>
                <a:sym typeface="Calibri"/>
              </a:rPr>
              <a:t>Software/OS setup</a:t>
            </a:r>
            <a:endParaRPr lang="en" sz="3200" dirty="0">
              <a:solidFill>
                <a:srgbClr val="42424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894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F35EC61-7D61-4A8F-A5C4-5DF415893299}"/>
</file>

<file path=customXml/itemProps2.xml><?xml version="1.0" encoding="utf-8"?>
<ds:datastoreItem xmlns:ds="http://schemas.openxmlformats.org/officeDocument/2006/customXml" ds:itemID="{5F785FE9-0C2D-4688-873F-67F7662922F7}"/>
</file>

<file path=customXml/itemProps3.xml><?xml version="1.0" encoding="utf-8"?>
<ds:datastoreItem xmlns:ds="http://schemas.openxmlformats.org/officeDocument/2006/customXml" ds:itemID="{F02A552B-D895-4436-A244-FA34F21BEA1F}"/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409</Words>
  <Application>Microsoft Office PowerPoint</Application>
  <PresentationFormat>Custom</PresentationFormat>
  <Paragraphs>86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Roboto</vt:lpstr>
      <vt:lpstr>Packt</vt:lpstr>
      <vt:lpstr>Building Labs for Active Directory and PowerShell Testing</vt:lpstr>
      <vt:lpstr>In this Section, we are going to take a look at…</vt:lpstr>
      <vt:lpstr>Physical Versus Virtual Labs and Their Importance for Active Directory</vt:lpstr>
      <vt:lpstr>In this Video, we are going to take a look at…</vt:lpstr>
      <vt:lpstr>In this Video, we are going to take a look at…</vt:lpstr>
      <vt:lpstr>In this Video, we are going to take a look at…</vt:lpstr>
      <vt:lpstr>Physical Lab Environments</vt:lpstr>
      <vt:lpstr>Physical Lab Environments</vt:lpstr>
      <vt:lpstr>Physical Lab Environments</vt:lpstr>
      <vt:lpstr> </vt:lpstr>
      <vt:lpstr>Virtual Lab Environments</vt:lpstr>
      <vt:lpstr>Virtual Lab Environments</vt:lpstr>
      <vt:lpstr>Virtual Lab Environments</vt:lpstr>
      <vt:lpstr>Virtual Labs Provide Agility to Test Quickly</vt:lpstr>
      <vt:lpstr>PowerPoint Presentation</vt:lpstr>
      <vt:lpstr>PowerPoint Presentation</vt:lpstr>
      <vt:lpstr>PowerPoint Presentation</vt:lpstr>
      <vt:lpstr>Hypervisors, Virtualization, and Active Directory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cp:lastModifiedBy>Tejaswini Kuthe</cp:lastModifiedBy>
  <cp:revision>23</cp:revision>
  <dcterms:modified xsi:type="dcterms:W3CDTF">2018-09-26T05:09:41Z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