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69" r:id="rId2"/>
    <p:sldId id="288" r:id="rId3"/>
    <p:sldId id="281" r:id="rId4"/>
    <p:sldId id="287" r:id="rId5"/>
    <p:sldId id="284" r:id="rId6"/>
    <p:sldId id="289" r:id="rId7"/>
    <p:sldId id="290" r:id="rId8"/>
    <p:sldId id="285" r:id="rId9"/>
    <p:sldId id="286" r:id="rId10"/>
    <p:sldId id="272" r:id="rId11"/>
  </p:sldIdLst>
  <p:sldSz cx="18288000" cy="10282238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112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9756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6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6437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dirty="0"/>
              <a:t>This would be the introduction slide</a:t>
            </a:r>
            <a:r>
              <a:rPr lang="en-US" baseline="0" dirty="0"/>
              <a:t> of the topic that you are covering in this subsection.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When this slide plays, you could talk about the main aim that we’d be covering in this video.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83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dirty="0"/>
              <a:t>This would be the introduction slide</a:t>
            </a:r>
            <a:r>
              <a:rPr lang="en-US" baseline="0" dirty="0"/>
              <a:t> of the topic that you are covering in this subsection.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When this slide plays, you could talk about the main aim that we’d be covering in this video.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06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dirty="0"/>
              <a:t>This would be the introduction slide</a:t>
            </a:r>
            <a:r>
              <a:rPr lang="en-US" baseline="0" dirty="0"/>
              <a:t> of the topic that you are covering in this subsection.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When this slide plays, you could talk about the main aim that we’d be covering in this video.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81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Like mentioned – best for flowcharts, block diagram, and images in the split-view of course!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351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Like mentioned – best for flowcharts, block diagram, and images in the split-view of course!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270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27" name="Shape 27"/>
          <p:cNvSpPr/>
          <p:nvPr/>
        </p:nvSpPr>
        <p:spPr>
          <a:xfrm>
            <a:off x="0" y="3370445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43801" y="3836374"/>
            <a:ext cx="7999800" cy="5417890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9388502" y="3836374"/>
            <a:ext cx="7999800" cy="5417890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9037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 rot="10800000" flipH="1">
            <a:off x="6553204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9" name="Shape 39"/>
          <p:cNvSpPr/>
          <p:nvPr/>
        </p:nvSpPr>
        <p:spPr>
          <a:xfrm rot="-5400000">
            <a:off x="1520686" y="5032523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defRPr sz="4802"/>
            </a:lvl1pPr>
            <a:lvl2pPr lvl="1" rtl="0">
              <a:spcBef>
                <a:spcPts val="0"/>
              </a:spcBef>
              <a:buSzPct val="100000"/>
              <a:defRPr sz="4802"/>
            </a:lvl2pPr>
            <a:lvl3pPr lvl="2" rtl="0">
              <a:spcBef>
                <a:spcPts val="0"/>
              </a:spcBef>
              <a:buSzPct val="100000"/>
              <a:defRPr sz="4802"/>
            </a:lvl3pPr>
            <a:lvl4pPr lvl="3" rtl="0">
              <a:spcBef>
                <a:spcPts val="0"/>
              </a:spcBef>
              <a:buSzPct val="100000"/>
              <a:defRPr sz="4802"/>
            </a:lvl4pPr>
            <a:lvl5pPr lvl="4" rtl="0">
              <a:spcBef>
                <a:spcPts val="0"/>
              </a:spcBef>
              <a:buSzPct val="100000"/>
              <a:defRPr sz="4802"/>
            </a:lvl5pPr>
            <a:lvl6pPr lvl="5" rtl="0">
              <a:spcBef>
                <a:spcPts val="0"/>
              </a:spcBef>
              <a:buSzPct val="100000"/>
              <a:defRPr sz="4802"/>
            </a:lvl6pPr>
            <a:lvl7pPr lvl="6" rtl="0">
              <a:spcBef>
                <a:spcPts val="0"/>
              </a:spcBef>
              <a:buSzPct val="100000"/>
              <a:defRPr sz="4802"/>
            </a:lvl7pPr>
            <a:lvl8pPr lvl="7" rtl="0">
              <a:spcBef>
                <a:spcPts val="0"/>
              </a:spcBef>
              <a:buSzPct val="100000"/>
              <a:defRPr sz="4802"/>
            </a:lvl8pPr>
            <a:lvl9pPr lvl="8" rtl="0">
              <a:spcBef>
                <a:spcPts val="0"/>
              </a:spcBef>
              <a:buSzPct val="100000"/>
              <a:defRPr sz="4802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2149" y="2930243"/>
            <a:ext cx="5616000" cy="632407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32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610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Hypervisors, Virtualization, and Active Directory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Building an Active Directory </a:t>
            </a:r>
            <a:r>
              <a:rPr lang="en-IN" dirty="0" smtClean="0"/>
              <a:t>Lab </a:t>
            </a:r>
            <a:r>
              <a:rPr lang="en-IN" dirty="0"/>
              <a:t>with </a:t>
            </a:r>
            <a:r>
              <a:rPr lang="en-IN" dirty="0" err="1"/>
              <a:t>VirtualBox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2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What is a hypervisor</a:t>
            </a:r>
            <a:r>
              <a:rPr lang="en-US" sz="4002" dirty="0" smtClean="0">
                <a:solidFill>
                  <a:srgbClr val="434343"/>
                </a:solidFill>
              </a:rPr>
              <a:t>?</a:t>
            </a:r>
            <a:endParaRPr lang="en" sz="4002" dirty="0">
              <a:solidFill>
                <a:srgbClr val="4343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FC382F8-3C49-42BA-A464-CE507CD65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377" y="2710186"/>
            <a:ext cx="6665992" cy="403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2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What is a hypervisor?</a:t>
            </a:r>
            <a:endParaRPr lang="e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How does virtualization work</a:t>
            </a:r>
            <a:r>
              <a:rPr lang="en-US" sz="4002" dirty="0" smtClean="0">
                <a:solidFill>
                  <a:srgbClr val="434343"/>
                </a:solidFill>
              </a:rPr>
              <a:t>?</a:t>
            </a:r>
            <a:endParaRPr lang="en" sz="4002" dirty="0">
              <a:solidFill>
                <a:srgbClr val="4343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FC382F8-3C49-42BA-A464-CE507CD65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377" y="2710186"/>
            <a:ext cx="6665992" cy="403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1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2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What is a hypervisor?</a:t>
            </a:r>
            <a:endParaRPr lang="e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How does virtualization work?</a:t>
            </a:r>
            <a:endParaRPr lang="e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What architecture does Active </a:t>
            </a:r>
            <a:r>
              <a:rPr lang="en-US" sz="4002" dirty="0" smtClean="0">
                <a:solidFill>
                  <a:srgbClr val="434343"/>
                </a:solidFill>
              </a:rPr>
              <a:t/>
            </a:r>
            <a:br>
              <a:rPr lang="en-US" sz="4002" dirty="0" smtClean="0">
                <a:solidFill>
                  <a:srgbClr val="434343"/>
                </a:solidFill>
              </a:rPr>
            </a:br>
            <a:r>
              <a:rPr lang="en-US" sz="4002" dirty="0" smtClean="0">
                <a:solidFill>
                  <a:srgbClr val="434343"/>
                </a:solidFill>
              </a:rPr>
              <a:t>Directory </a:t>
            </a:r>
            <a:r>
              <a:rPr lang="en-US" sz="4002" dirty="0">
                <a:solidFill>
                  <a:srgbClr val="434343"/>
                </a:solidFill>
              </a:rPr>
              <a:t>require?</a:t>
            </a:r>
            <a:endParaRPr lang="en" sz="4002" dirty="0">
              <a:solidFill>
                <a:srgbClr val="4343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FC382F8-3C49-42BA-A464-CE507CD65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377" y="2710186"/>
            <a:ext cx="6665992" cy="403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940003" y="1476772"/>
            <a:ext cx="16451820" cy="1534689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-US" sz="5400" dirty="0"/>
              <a:t>What </a:t>
            </a:r>
            <a:r>
              <a:rPr lang="en-US" sz="5400" dirty="0" smtClean="0"/>
              <a:t>Is </a:t>
            </a:r>
            <a:r>
              <a:rPr lang="en-US" sz="5400" dirty="0"/>
              <a:t>a </a:t>
            </a:r>
            <a:r>
              <a:rPr lang="en-US" sz="5400" dirty="0" smtClean="0"/>
              <a:t>Hypervisor</a:t>
            </a:r>
            <a:r>
              <a:rPr lang="en-US" sz="5400" dirty="0"/>
              <a:t>?</a:t>
            </a:r>
            <a:endParaRPr lang="en" sz="54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40000" y="3992960"/>
            <a:ext cx="16698643" cy="541788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571500" indent="-571500">
              <a:lnSpc>
                <a:spcPct val="114999"/>
              </a:lnSpc>
              <a:buFont typeface="Calibri" panose="020F0502020204030204" pitchFamily="34" charset="0"/>
              <a:buChar char="●"/>
            </a:pPr>
            <a:r>
              <a:rPr lang="en-US" sz="4000" dirty="0" smtClean="0"/>
              <a:t>Term first used in 1956</a:t>
            </a:r>
          </a:p>
        </p:txBody>
      </p:sp>
    </p:spTree>
    <p:extLst>
      <p:ext uri="{BB962C8B-B14F-4D97-AF65-F5344CB8AC3E}">
        <p14:creationId xmlns:p14="http://schemas.microsoft.com/office/powerpoint/2010/main" val="390151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940003" y="1476772"/>
            <a:ext cx="16451820" cy="1534689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-US" sz="5400" dirty="0"/>
              <a:t>What </a:t>
            </a:r>
            <a:r>
              <a:rPr lang="en-US" sz="5400" dirty="0" smtClean="0"/>
              <a:t>Is </a:t>
            </a:r>
            <a:r>
              <a:rPr lang="en-US" sz="5400" dirty="0"/>
              <a:t>a </a:t>
            </a:r>
            <a:r>
              <a:rPr lang="en-US" sz="5400" dirty="0" smtClean="0"/>
              <a:t>Hypervisor</a:t>
            </a:r>
            <a:r>
              <a:rPr lang="en-US" sz="5400" dirty="0"/>
              <a:t>?</a:t>
            </a:r>
            <a:endParaRPr lang="en" sz="54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40000" y="3992960"/>
            <a:ext cx="16698643" cy="541788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571500" indent="-571500">
              <a:lnSpc>
                <a:spcPct val="114999"/>
              </a:lnSpc>
              <a:buFont typeface="Calibri" panose="020F0502020204030204" pitchFamily="34" charset="0"/>
              <a:buChar char="●"/>
            </a:pPr>
            <a:r>
              <a:rPr lang="en-US" sz="4000" dirty="0" smtClean="0"/>
              <a:t>Term first used in 1956</a:t>
            </a:r>
          </a:p>
          <a:p>
            <a:pPr marL="571500" indent="-571500">
              <a:lnSpc>
                <a:spcPct val="114999"/>
              </a:lnSpc>
              <a:buFont typeface="Calibri" panose="020F0502020204030204" pitchFamily="34" charset="0"/>
              <a:buChar char="●"/>
            </a:pPr>
            <a:r>
              <a:rPr lang="en-US" sz="4000" dirty="0" smtClean="0"/>
              <a:t>A </a:t>
            </a:r>
            <a:r>
              <a:rPr lang="en-US" sz="4000" dirty="0"/>
              <a:t>hardware virtualization technique that allows multiple guest </a:t>
            </a:r>
            <a:r>
              <a:rPr lang="en-US" sz="4000" dirty="0"/>
              <a:t>O</a:t>
            </a:r>
            <a:r>
              <a:rPr lang="en-US" sz="4000" dirty="0" smtClean="0"/>
              <a:t>perating Systems </a:t>
            </a:r>
            <a:r>
              <a:rPr lang="en-US" sz="4000" dirty="0"/>
              <a:t>(OS) to run on a single host system at the same </a:t>
            </a:r>
            <a:r>
              <a:rPr lang="en-US" sz="4000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8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940003" y="1476772"/>
            <a:ext cx="16451820" cy="1534689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-US" sz="5400" dirty="0"/>
              <a:t>What </a:t>
            </a:r>
            <a:r>
              <a:rPr lang="en-US" sz="5400" dirty="0" smtClean="0"/>
              <a:t>Is </a:t>
            </a:r>
            <a:r>
              <a:rPr lang="en-US" sz="5400" dirty="0"/>
              <a:t>a </a:t>
            </a:r>
            <a:r>
              <a:rPr lang="en-US" sz="5400" dirty="0" smtClean="0"/>
              <a:t>Hypervisor</a:t>
            </a:r>
            <a:r>
              <a:rPr lang="en-US" sz="5400" dirty="0"/>
              <a:t>?</a:t>
            </a:r>
            <a:endParaRPr lang="en" sz="54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40000" y="3992960"/>
            <a:ext cx="16698643" cy="541788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571500" indent="-571500">
              <a:lnSpc>
                <a:spcPct val="114999"/>
              </a:lnSpc>
              <a:buFont typeface="Calibri" panose="020F0502020204030204" pitchFamily="34" charset="0"/>
              <a:buChar char="●"/>
            </a:pPr>
            <a:r>
              <a:rPr lang="en-US" sz="4000" dirty="0" smtClean="0"/>
              <a:t>Term first used in 1956</a:t>
            </a:r>
          </a:p>
          <a:p>
            <a:pPr marL="571500" indent="-571500">
              <a:lnSpc>
                <a:spcPct val="114999"/>
              </a:lnSpc>
              <a:buFont typeface="Calibri" panose="020F0502020204030204" pitchFamily="34" charset="0"/>
              <a:buChar char="●"/>
            </a:pPr>
            <a:r>
              <a:rPr lang="en-US" sz="4000" dirty="0" smtClean="0"/>
              <a:t>A </a:t>
            </a:r>
            <a:r>
              <a:rPr lang="en-US" sz="4000" dirty="0"/>
              <a:t>hardware virtualization technique that allows multiple guest </a:t>
            </a:r>
            <a:r>
              <a:rPr lang="en-US" sz="4000" dirty="0"/>
              <a:t>O</a:t>
            </a:r>
            <a:r>
              <a:rPr lang="en-US" sz="4000" dirty="0" smtClean="0"/>
              <a:t>perating Systems </a:t>
            </a:r>
            <a:r>
              <a:rPr lang="en-US" sz="4000" dirty="0"/>
              <a:t>(OS) to run on a single host system at the same </a:t>
            </a:r>
            <a:r>
              <a:rPr lang="en-US" sz="4000" dirty="0" smtClean="0"/>
              <a:t>time</a:t>
            </a:r>
            <a:endParaRPr lang="en-US" dirty="0"/>
          </a:p>
          <a:p>
            <a:pPr marL="571500" indent="-571500">
              <a:buFont typeface="Calibri" panose="020F0502020204030204" pitchFamily="34" charset="0"/>
              <a:buChar char="●"/>
            </a:pPr>
            <a:r>
              <a:rPr lang="en-US" dirty="0"/>
              <a:t>Supervisor of the supervisor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0906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588538" y="4368909"/>
            <a:ext cx="5618602" cy="1905917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sz="5603" dirty="0"/>
              <a:t>How </a:t>
            </a:r>
            <a:r>
              <a:rPr lang="en-US" sz="5603" dirty="0" smtClean="0"/>
              <a:t>Does </a:t>
            </a:r>
            <a:r>
              <a:rPr lang="en-US" sz="5603" dirty="0"/>
              <a:t>V</a:t>
            </a:r>
            <a:r>
              <a:rPr lang="en-US" sz="5603" dirty="0" smtClean="0"/>
              <a:t>irtualization </a:t>
            </a:r>
            <a:r>
              <a:rPr lang="en-US" sz="5603" dirty="0"/>
              <a:t>W</a:t>
            </a:r>
            <a:r>
              <a:rPr lang="en-US" sz="5603" dirty="0" smtClean="0"/>
              <a:t>ork</a:t>
            </a:r>
            <a:r>
              <a:rPr lang="en-US" sz="5603" dirty="0"/>
              <a:t>?</a:t>
            </a:r>
            <a:endParaRPr lang="en" sz="5603" dirty="0"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210522" y="1027828"/>
            <a:ext cx="7511279" cy="1923309"/>
          </a:xfrm>
          <a:prstGeom prst="rect">
            <a:avLst/>
          </a:prstGeom>
          <a:solidFill>
            <a:srgbClr val="3E5DAA"/>
          </a:solidFill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US" sz="4400" dirty="0" smtClean="0"/>
              <a:t>Physical Computer</a:t>
            </a:r>
            <a:endParaRPr lang="en" sz="4400" dirty="0"/>
          </a:p>
        </p:txBody>
      </p:sp>
      <p:cxnSp>
        <p:nvCxnSpPr>
          <p:cNvPr id="187" name="Shape 187"/>
          <p:cNvCxnSpPr>
            <a:stCxn id="186" idx="2"/>
            <a:endCxn id="188" idx="0"/>
          </p:cNvCxnSpPr>
          <p:nvPr/>
        </p:nvCxnSpPr>
        <p:spPr>
          <a:xfrm>
            <a:off x="11966159" y="2951137"/>
            <a:ext cx="0" cy="1228231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8210522" y="4179419"/>
            <a:ext cx="7511279" cy="1923309"/>
          </a:xfrm>
          <a:prstGeom prst="rect">
            <a:avLst/>
          </a:prstGeom>
          <a:solidFill>
            <a:srgbClr val="4C3896"/>
          </a:solidFill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US" sz="4400" dirty="0" smtClean="0"/>
              <a:t>Hypervisor</a:t>
            </a:r>
            <a:endParaRPr lang="en" sz="4400" dirty="0"/>
          </a:p>
        </p:txBody>
      </p:sp>
      <p:cxnSp>
        <p:nvCxnSpPr>
          <p:cNvPr id="189" name="Shape 189"/>
          <p:cNvCxnSpPr>
            <a:cxnSpLocks/>
            <a:stCxn id="188" idx="2"/>
            <a:endCxn id="190" idx="0"/>
          </p:cNvCxnSpPr>
          <p:nvPr/>
        </p:nvCxnSpPr>
        <p:spPr>
          <a:xfrm flipH="1">
            <a:off x="9157908" y="6102728"/>
            <a:ext cx="2808254" cy="1228195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8210524" y="7330923"/>
            <a:ext cx="1894768" cy="1923309"/>
          </a:xfrm>
          <a:prstGeom prst="rect">
            <a:avLst/>
          </a:prstGeom>
          <a:solidFill>
            <a:srgbClr val="BE1A8C"/>
          </a:solidFill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US" sz="4400" dirty="0"/>
              <a:t>VMs</a:t>
            </a:r>
            <a:endParaRPr lang="en" sz="4400" dirty="0"/>
          </a:p>
        </p:txBody>
      </p:sp>
      <p:sp>
        <p:nvSpPr>
          <p:cNvPr id="10" name="Shape 190">
            <a:extLst>
              <a:ext uri="{FF2B5EF4-FFF2-40B4-BE49-F238E27FC236}">
                <a16:creationId xmlns="" xmlns:a16="http://schemas.microsoft.com/office/drawing/2014/main" id="{3AD90B3E-D11D-4A08-B8DF-B2C29DF79059}"/>
              </a:ext>
            </a:extLst>
          </p:cNvPr>
          <p:cNvSpPr txBox="1">
            <a:spLocks/>
          </p:cNvSpPr>
          <p:nvPr/>
        </p:nvSpPr>
        <p:spPr>
          <a:xfrm>
            <a:off x="11092056" y="7345827"/>
            <a:ext cx="1894768" cy="1923309"/>
          </a:xfrm>
          <a:prstGeom prst="rect">
            <a:avLst/>
          </a:prstGeom>
          <a:solidFill>
            <a:srgbClr val="BE1A8C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4400" dirty="0"/>
              <a:t>VMs</a:t>
            </a:r>
            <a:endParaRPr lang="en" sz="4400" dirty="0"/>
          </a:p>
        </p:txBody>
      </p:sp>
      <p:cxnSp>
        <p:nvCxnSpPr>
          <p:cNvPr id="14" name="Shape 189">
            <a:extLst>
              <a:ext uri="{FF2B5EF4-FFF2-40B4-BE49-F238E27FC236}">
                <a16:creationId xmlns="" xmlns:a16="http://schemas.microsoft.com/office/drawing/2014/main" id="{5ED9D822-A0CA-43CE-84A2-2B57B8C57628}"/>
              </a:ext>
            </a:extLst>
          </p:cNvPr>
          <p:cNvCxnSpPr>
            <a:cxnSpLocks/>
            <a:stCxn id="188" idx="2"/>
            <a:endCxn id="15" idx="0"/>
          </p:cNvCxnSpPr>
          <p:nvPr/>
        </p:nvCxnSpPr>
        <p:spPr>
          <a:xfrm>
            <a:off x="11966162" y="6102728"/>
            <a:ext cx="2808255" cy="1235647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90">
            <a:extLst>
              <a:ext uri="{FF2B5EF4-FFF2-40B4-BE49-F238E27FC236}">
                <a16:creationId xmlns="" xmlns:a16="http://schemas.microsoft.com/office/drawing/2014/main" id="{FE3E92D5-7317-4E7D-A8F6-66A3C52D014C}"/>
              </a:ext>
            </a:extLst>
          </p:cNvPr>
          <p:cNvSpPr txBox="1">
            <a:spLocks/>
          </p:cNvSpPr>
          <p:nvPr/>
        </p:nvSpPr>
        <p:spPr>
          <a:xfrm>
            <a:off x="13827033" y="7338375"/>
            <a:ext cx="1894768" cy="1923309"/>
          </a:xfrm>
          <a:prstGeom prst="rect">
            <a:avLst/>
          </a:prstGeom>
          <a:solidFill>
            <a:srgbClr val="BE1A8C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4400" dirty="0"/>
              <a:t>VMs</a:t>
            </a:r>
            <a:endParaRPr lang="en" sz="4400" dirty="0"/>
          </a:p>
        </p:txBody>
      </p:sp>
      <p:cxnSp>
        <p:nvCxnSpPr>
          <p:cNvPr id="13" name="Shape 187"/>
          <p:cNvCxnSpPr/>
          <p:nvPr/>
        </p:nvCxnSpPr>
        <p:spPr>
          <a:xfrm>
            <a:off x="11952193" y="6102692"/>
            <a:ext cx="0" cy="1228231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99937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86763" y="4046936"/>
            <a:ext cx="5618602" cy="1905917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sz="5603" dirty="0"/>
              <a:t>Active Directory Architecture</a:t>
            </a:r>
            <a:endParaRPr lang="en" sz="5603" dirty="0"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210522" y="1027828"/>
            <a:ext cx="7511279" cy="1923309"/>
          </a:xfrm>
          <a:prstGeom prst="rect">
            <a:avLst/>
          </a:prstGeom>
          <a:solidFill>
            <a:srgbClr val="3E5DAA"/>
          </a:solidFill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US" sz="4400" dirty="0"/>
              <a:t>Domain (Domain Controllers or DCs)</a:t>
            </a:r>
            <a:endParaRPr lang="en" sz="4400" dirty="0"/>
          </a:p>
        </p:txBody>
      </p:sp>
      <p:cxnSp>
        <p:nvCxnSpPr>
          <p:cNvPr id="187" name="Shape 187"/>
          <p:cNvCxnSpPr>
            <a:stCxn id="186" idx="2"/>
            <a:endCxn id="188" idx="0"/>
          </p:cNvCxnSpPr>
          <p:nvPr/>
        </p:nvCxnSpPr>
        <p:spPr>
          <a:xfrm>
            <a:off x="11966159" y="2951137"/>
            <a:ext cx="0" cy="1228231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8210522" y="4179419"/>
            <a:ext cx="7511279" cy="1923309"/>
          </a:xfrm>
          <a:prstGeom prst="rect">
            <a:avLst/>
          </a:prstGeom>
          <a:solidFill>
            <a:srgbClr val="4C3896"/>
          </a:solidFill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US" sz="4400" dirty="0"/>
              <a:t>DHCP, DNS, AD</a:t>
            </a:r>
            <a:endParaRPr lang="en" sz="4400" dirty="0"/>
          </a:p>
        </p:txBody>
      </p:sp>
      <p:cxnSp>
        <p:nvCxnSpPr>
          <p:cNvPr id="189" name="Shape 189"/>
          <p:cNvCxnSpPr>
            <a:cxnSpLocks/>
            <a:stCxn id="188" idx="2"/>
            <a:endCxn id="190" idx="0"/>
          </p:cNvCxnSpPr>
          <p:nvPr/>
        </p:nvCxnSpPr>
        <p:spPr>
          <a:xfrm flipH="1">
            <a:off x="9157908" y="6102728"/>
            <a:ext cx="2808254" cy="1228195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8210524" y="7330923"/>
            <a:ext cx="1894768" cy="1923309"/>
          </a:xfrm>
          <a:prstGeom prst="rect">
            <a:avLst/>
          </a:prstGeom>
          <a:solidFill>
            <a:srgbClr val="BE1A8C"/>
          </a:solidFill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US" sz="4400" dirty="0"/>
              <a:t>IIS</a:t>
            </a:r>
            <a:endParaRPr lang="en" sz="4400" dirty="0"/>
          </a:p>
        </p:txBody>
      </p:sp>
      <p:sp>
        <p:nvSpPr>
          <p:cNvPr id="10" name="Shape 190">
            <a:extLst>
              <a:ext uri="{FF2B5EF4-FFF2-40B4-BE49-F238E27FC236}">
                <a16:creationId xmlns="" xmlns:a16="http://schemas.microsoft.com/office/drawing/2014/main" id="{3AD90B3E-D11D-4A08-B8DF-B2C29DF79059}"/>
              </a:ext>
            </a:extLst>
          </p:cNvPr>
          <p:cNvSpPr txBox="1">
            <a:spLocks/>
          </p:cNvSpPr>
          <p:nvPr/>
        </p:nvSpPr>
        <p:spPr>
          <a:xfrm>
            <a:off x="10935544" y="7338375"/>
            <a:ext cx="2061236" cy="1923309"/>
          </a:xfrm>
          <a:prstGeom prst="rect">
            <a:avLst/>
          </a:prstGeom>
          <a:solidFill>
            <a:srgbClr val="BE1A8C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4400" dirty="0"/>
              <a:t>Print Server</a:t>
            </a:r>
            <a:endParaRPr lang="en" sz="4400" dirty="0"/>
          </a:p>
        </p:txBody>
      </p:sp>
      <p:cxnSp>
        <p:nvCxnSpPr>
          <p:cNvPr id="11" name="Shape 189">
            <a:extLst>
              <a:ext uri="{FF2B5EF4-FFF2-40B4-BE49-F238E27FC236}">
                <a16:creationId xmlns="" xmlns:a16="http://schemas.microsoft.com/office/drawing/2014/main" id="{B4A6533C-6B5A-407A-BDB7-D80CFCCC1824}"/>
              </a:ext>
            </a:extLst>
          </p:cNvPr>
          <p:cNvCxnSpPr>
            <a:cxnSpLocks/>
            <a:stCxn id="188" idx="2"/>
            <a:endCxn id="10" idx="0"/>
          </p:cNvCxnSpPr>
          <p:nvPr/>
        </p:nvCxnSpPr>
        <p:spPr>
          <a:xfrm>
            <a:off x="11966162" y="6102728"/>
            <a:ext cx="0" cy="1235647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" name="Shape 189">
            <a:extLst>
              <a:ext uri="{FF2B5EF4-FFF2-40B4-BE49-F238E27FC236}">
                <a16:creationId xmlns="" xmlns:a16="http://schemas.microsoft.com/office/drawing/2014/main" id="{5ED9D822-A0CA-43CE-84A2-2B57B8C57628}"/>
              </a:ext>
            </a:extLst>
          </p:cNvPr>
          <p:cNvCxnSpPr>
            <a:cxnSpLocks/>
            <a:stCxn id="188" idx="2"/>
            <a:endCxn id="15" idx="0"/>
          </p:cNvCxnSpPr>
          <p:nvPr/>
        </p:nvCxnSpPr>
        <p:spPr>
          <a:xfrm>
            <a:off x="11966162" y="6102728"/>
            <a:ext cx="2808255" cy="1235647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90">
            <a:extLst>
              <a:ext uri="{FF2B5EF4-FFF2-40B4-BE49-F238E27FC236}">
                <a16:creationId xmlns="" xmlns:a16="http://schemas.microsoft.com/office/drawing/2014/main" id="{FE3E92D5-7317-4E7D-A8F6-66A3C52D014C}"/>
              </a:ext>
            </a:extLst>
          </p:cNvPr>
          <p:cNvSpPr txBox="1">
            <a:spLocks/>
          </p:cNvSpPr>
          <p:nvPr/>
        </p:nvSpPr>
        <p:spPr>
          <a:xfrm>
            <a:off x="13827033" y="7338375"/>
            <a:ext cx="1894768" cy="1923309"/>
          </a:xfrm>
          <a:prstGeom prst="rect">
            <a:avLst/>
          </a:prstGeom>
          <a:solidFill>
            <a:srgbClr val="BE1A8C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4400" dirty="0"/>
              <a:t>SQL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1185958836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845EF43-C11E-47E8-BC1D-F08BB8921D94}"/>
</file>

<file path=customXml/itemProps2.xml><?xml version="1.0" encoding="utf-8"?>
<ds:datastoreItem xmlns:ds="http://schemas.openxmlformats.org/officeDocument/2006/customXml" ds:itemID="{4BB8C7DD-9D84-435D-8C03-66D03D147AEA}"/>
</file>

<file path=customXml/itemProps3.xml><?xml version="1.0" encoding="utf-8"?>
<ds:datastoreItem xmlns:ds="http://schemas.openxmlformats.org/officeDocument/2006/customXml" ds:itemID="{B6D1B155-6C8A-46C8-9CA8-E1FF98F56C50}"/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322</Words>
  <Application>Microsoft Office PowerPoint</Application>
  <PresentationFormat>Custom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Roboto</vt:lpstr>
      <vt:lpstr>Packt</vt:lpstr>
      <vt:lpstr>Hypervisors, Virtualization, and Active Directory</vt:lpstr>
      <vt:lpstr>In this Video, we are going to take a look at…</vt:lpstr>
      <vt:lpstr>In this Video, we are going to take a look at…</vt:lpstr>
      <vt:lpstr>In this Video, we are going to take a look at…</vt:lpstr>
      <vt:lpstr>What Is a Hypervisor?</vt:lpstr>
      <vt:lpstr>What Is a Hypervisor?</vt:lpstr>
      <vt:lpstr>What Is a Hypervisor?</vt:lpstr>
      <vt:lpstr>How Does Virtualization Work?</vt:lpstr>
      <vt:lpstr>Active Directory Architecture</vt:lpstr>
      <vt:lpstr>Building an Active Directory Lab with VirtualBox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Karishma Lotlikar</cp:lastModifiedBy>
  <cp:revision>23</cp:revision>
  <dcterms:modified xsi:type="dcterms:W3CDTF">2018-09-18T06:24:23Z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