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69" r:id="rId2"/>
    <p:sldId id="271" r:id="rId3"/>
    <p:sldId id="321" r:id="rId4"/>
    <p:sldId id="323" r:id="rId5"/>
    <p:sldId id="32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19" r:id="rId19"/>
  </p:sldIdLst>
  <p:sldSz cx="18288000" cy="10282238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83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68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55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5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70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786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8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78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25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32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7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0" y="3370440"/>
            <a:ext cx="18287999" cy="69117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8" name="Shape 18"/>
          <p:cNvSpPr/>
          <p:nvPr/>
        </p:nvSpPr>
        <p:spPr>
          <a:xfrm>
            <a:off x="0" y="3370440"/>
            <a:ext cx="18287999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438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93885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50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0" y="976049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199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21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921901" y="2495444"/>
            <a:ext cx="16444200" cy="392518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3989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3989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90801" y="6544819"/>
            <a:ext cx="11906400" cy="260039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00802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smtClean="0"/>
              <a:t>Governing Azure </a:t>
            </a:r>
            <a:r>
              <a:rPr lang="en-US" dirty="0"/>
              <a:t>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endParaRPr lang="en" sz="6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15853"/>
              </p:ext>
            </p:extLst>
          </p:nvPr>
        </p:nvGraphicFramePr>
        <p:xfrm>
          <a:off x="1931831" y="4258201"/>
          <a:ext cx="15042524" cy="5151120"/>
        </p:xfrm>
        <a:graphic>
          <a:graphicData uri="http://schemas.openxmlformats.org/drawingml/2006/table">
            <a:tbl>
              <a:tblPr firstRow="1" bandRow="1">
                <a:tableStyleId>{ACB5B818-5B4B-48B1-9B93-774CE235BC5F}</a:tableStyleId>
              </a:tblPr>
              <a:tblGrid>
                <a:gridCol w="7521262"/>
                <a:gridCol w="75212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0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Role Definitions</a:t>
                      </a:r>
                      <a:endParaRPr lang="en-IN" sz="4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Role Assignments</a:t>
                      </a:r>
                    </a:p>
                    <a:p>
                      <a:endParaRPr lang="en-IN" sz="4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Describes the set of permissions (for</a:t>
                      </a:r>
                      <a:r>
                        <a:rPr lang="en-IN" sz="4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example –</a:t>
                      </a:r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read actions)</a:t>
                      </a:r>
                    </a:p>
                    <a:p>
                      <a:endParaRPr lang="en-IN" sz="40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Associate role definitions with an identity (for</a:t>
                      </a:r>
                      <a:r>
                        <a:rPr lang="en-IN" sz="4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example –</a:t>
                      </a:r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user/group) at a scope (for</a:t>
                      </a:r>
                      <a:r>
                        <a:rPr lang="en-IN" sz="4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example –</a:t>
                      </a:r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resource group)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Can be used in multiple assignments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4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Always inherited – subscription assignments apply to all resources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953" y="1339403"/>
            <a:ext cx="15506164" cy="86030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39" y="1712120"/>
            <a:ext cx="15120165" cy="7891215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419115" y="111920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RBAC Inheritance</a:t>
            </a:r>
          </a:p>
        </p:txBody>
      </p:sp>
    </p:spTree>
    <p:extLst>
      <p:ext uri="{BB962C8B-B14F-4D97-AF65-F5344CB8AC3E}">
        <p14:creationId xmlns:p14="http://schemas.microsoft.com/office/powerpoint/2010/main" val="3644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Key Learnings from Enterprise </a:t>
            </a:r>
            <a:r>
              <a:rPr lang="en-IN" sz="4397" dirty="0" smtClean="0"/>
              <a:t>Customers – Part One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Organizational </a:t>
            </a:r>
            <a:r>
              <a:rPr lang="en-IN" sz="3999" dirty="0" smtClean="0">
                <a:solidFill>
                  <a:srgbClr val="434343"/>
                </a:solidFill>
              </a:rPr>
              <a:t>accounts </a:t>
            </a:r>
            <a:r>
              <a:rPr lang="en-IN" sz="3999" dirty="0">
                <a:solidFill>
                  <a:srgbClr val="434343"/>
                </a:solidFill>
              </a:rPr>
              <a:t>not </a:t>
            </a:r>
            <a:r>
              <a:rPr lang="en-IN" sz="3999" dirty="0" smtClean="0">
                <a:solidFill>
                  <a:srgbClr val="434343"/>
                </a:solidFill>
              </a:rPr>
              <a:t>live </a:t>
            </a:r>
            <a:r>
              <a:rPr lang="en-IN" sz="3999" dirty="0">
                <a:solidFill>
                  <a:srgbClr val="434343"/>
                </a:solidFill>
              </a:rPr>
              <a:t>i</a:t>
            </a:r>
            <a:r>
              <a:rPr lang="en-IN" sz="3999" dirty="0" smtClean="0">
                <a:solidFill>
                  <a:srgbClr val="434343"/>
                </a:solidFill>
              </a:rPr>
              <a:t>ds –</a:t>
            </a:r>
            <a:endParaRPr lang="en-IN" sz="3999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Use organizational accounts to sign-up and manage </a:t>
            </a:r>
            <a:r>
              <a:rPr lang="en-IN" sz="3999" dirty="0" smtClean="0">
                <a:solidFill>
                  <a:srgbClr val="434343"/>
                </a:solidFill>
              </a:rPr>
              <a:t>Azure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 smtClean="0">
                <a:solidFill>
                  <a:srgbClr val="434343"/>
                </a:solidFill>
              </a:rPr>
              <a:t>Connect </a:t>
            </a:r>
            <a:r>
              <a:rPr lang="en-IN" sz="3999" dirty="0">
                <a:solidFill>
                  <a:srgbClr val="434343"/>
                </a:solidFill>
              </a:rPr>
              <a:t>your Azure AD with on-</a:t>
            </a:r>
            <a:r>
              <a:rPr lang="en-IN" sz="3999" dirty="0" err="1">
                <a:solidFill>
                  <a:srgbClr val="434343"/>
                </a:solidFill>
              </a:rPr>
              <a:t>prem</a:t>
            </a: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AD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Resource Groups not </a:t>
            </a:r>
            <a:r>
              <a:rPr lang="en-IN" sz="3999" dirty="0" smtClean="0">
                <a:solidFill>
                  <a:srgbClr val="434343"/>
                </a:solidFill>
              </a:rPr>
              <a:t>Subscriptions –</a:t>
            </a:r>
            <a:endParaRPr lang="en-IN" sz="3999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Use resource groups to segregate workloads with different access </a:t>
            </a:r>
            <a:r>
              <a:rPr lang="en-IN" sz="3999" dirty="0" smtClean="0">
                <a:solidFill>
                  <a:srgbClr val="434343"/>
                </a:solidFill>
              </a:rPr>
              <a:t>needs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 smtClean="0">
                <a:solidFill>
                  <a:srgbClr val="434343"/>
                </a:solidFill>
              </a:rPr>
              <a:t>Avoid </a:t>
            </a:r>
            <a:r>
              <a:rPr lang="en-IN" sz="3999" dirty="0">
                <a:solidFill>
                  <a:srgbClr val="434343"/>
                </a:solidFill>
              </a:rPr>
              <a:t>granting access to individual resources unless </a:t>
            </a:r>
            <a:r>
              <a:rPr lang="en-IN" sz="3999" dirty="0" smtClean="0">
                <a:solidFill>
                  <a:srgbClr val="434343"/>
                </a:solidFill>
              </a:rPr>
              <a:t>necessary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Manage </a:t>
            </a:r>
            <a:r>
              <a:rPr lang="en-IN" sz="3999" dirty="0" smtClean="0">
                <a:solidFill>
                  <a:srgbClr val="434343"/>
                </a:solidFill>
              </a:rPr>
              <a:t>access using groups –</a:t>
            </a:r>
            <a:endParaRPr lang="en-IN" sz="3999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Assign access to AD groups, manage membership of groups for on-going access </a:t>
            </a:r>
            <a:r>
              <a:rPr lang="en-IN" sz="3999" dirty="0" smtClean="0">
                <a:solidFill>
                  <a:srgbClr val="434343"/>
                </a:solidFill>
              </a:rPr>
              <a:t>management.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Key Learnings from Enterprise </a:t>
            </a:r>
            <a:r>
              <a:rPr lang="en-IN" sz="4397" dirty="0" smtClean="0"/>
              <a:t>Customers – Part Two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Enable m</a:t>
            </a:r>
            <a:r>
              <a:rPr lang="en-IN" sz="3800" dirty="0" smtClean="0">
                <a:solidFill>
                  <a:srgbClr val="434343"/>
                </a:solidFill>
              </a:rPr>
              <a:t>ulti-factor </a:t>
            </a:r>
            <a:r>
              <a:rPr lang="en-IN" sz="3800" dirty="0" err="1" smtClean="0">
                <a:solidFill>
                  <a:srgbClr val="434343"/>
                </a:solidFill>
              </a:rPr>
              <a:t>auth</a:t>
            </a:r>
            <a:r>
              <a:rPr lang="en-IN" sz="3800" dirty="0" smtClean="0">
                <a:solidFill>
                  <a:srgbClr val="434343"/>
                </a:solidFill>
              </a:rPr>
              <a:t> 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Use Azure AD conditional access policies to enable MFA for Azure </a:t>
            </a:r>
            <a:r>
              <a:rPr lang="en-IN" sz="3800" dirty="0" smtClean="0">
                <a:solidFill>
                  <a:srgbClr val="434343"/>
                </a:solidFill>
              </a:rPr>
              <a:t>management</a:t>
            </a:r>
            <a:endParaRPr lang="en-IN" sz="3800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Least </a:t>
            </a:r>
            <a:r>
              <a:rPr lang="en-IN" sz="3800" dirty="0" smtClean="0">
                <a:solidFill>
                  <a:srgbClr val="434343"/>
                </a:solidFill>
              </a:rPr>
              <a:t>privilege 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Pick the right role for the </a:t>
            </a:r>
            <a:r>
              <a:rPr lang="en-IN" sz="3800" dirty="0" smtClean="0">
                <a:solidFill>
                  <a:srgbClr val="434343"/>
                </a:solidFill>
              </a:rPr>
              <a:t>job 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 smtClean="0">
                <a:solidFill>
                  <a:srgbClr val="434343"/>
                </a:solidFill>
              </a:rPr>
              <a:t>Contributor </a:t>
            </a:r>
            <a:r>
              <a:rPr lang="en-IN" sz="3800" dirty="0">
                <a:solidFill>
                  <a:srgbClr val="434343"/>
                </a:solidFill>
              </a:rPr>
              <a:t>not </a:t>
            </a:r>
            <a:r>
              <a:rPr lang="en-IN" sz="3800" dirty="0" smtClean="0">
                <a:solidFill>
                  <a:srgbClr val="434343"/>
                </a:solidFill>
              </a:rPr>
              <a:t>owner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 smtClean="0">
                <a:solidFill>
                  <a:srgbClr val="434343"/>
                </a:solidFill>
              </a:rPr>
              <a:t>Model </a:t>
            </a:r>
            <a:r>
              <a:rPr lang="en-IN" sz="3800" dirty="0">
                <a:solidFill>
                  <a:srgbClr val="434343"/>
                </a:solidFill>
              </a:rPr>
              <a:t>on-premises roles using resource-type specific Azure </a:t>
            </a:r>
            <a:r>
              <a:rPr lang="en-IN" sz="3800" dirty="0" smtClean="0">
                <a:solidFill>
                  <a:srgbClr val="434343"/>
                </a:solidFill>
              </a:rPr>
              <a:t>roles</a:t>
            </a:r>
            <a:endParaRPr lang="en-IN" sz="3800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Keep a tab on </a:t>
            </a:r>
            <a:r>
              <a:rPr lang="en-IN" sz="3800" dirty="0" smtClean="0">
                <a:solidFill>
                  <a:srgbClr val="434343"/>
                </a:solidFill>
              </a:rPr>
              <a:t>access changes 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Monitor changes to access </a:t>
            </a:r>
            <a:r>
              <a:rPr lang="en-IN" sz="3800" dirty="0" smtClean="0">
                <a:solidFill>
                  <a:srgbClr val="434343"/>
                </a:solidFill>
              </a:rPr>
              <a:t>settings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 smtClean="0">
                <a:solidFill>
                  <a:srgbClr val="434343"/>
                </a:solidFill>
              </a:rPr>
              <a:t>Regularly </a:t>
            </a:r>
            <a:r>
              <a:rPr lang="en-IN" sz="3800" dirty="0">
                <a:solidFill>
                  <a:srgbClr val="434343"/>
                </a:solidFill>
              </a:rPr>
              <a:t>dump and review entire access </a:t>
            </a:r>
            <a:r>
              <a:rPr lang="en-IN" sz="3800" dirty="0" smtClean="0">
                <a:solidFill>
                  <a:srgbClr val="434343"/>
                </a:solidFill>
              </a:rPr>
              <a:t>policy</a:t>
            </a:r>
            <a:endParaRPr lang="en-IN" sz="38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Key Learnings from Enterprise </a:t>
            </a:r>
            <a:r>
              <a:rPr lang="en-IN" sz="4397" dirty="0" smtClean="0"/>
              <a:t>Customers – Part Two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Accidents </a:t>
            </a:r>
            <a:r>
              <a:rPr lang="en-IN" sz="3800" dirty="0" smtClean="0">
                <a:solidFill>
                  <a:srgbClr val="434343"/>
                </a:solidFill>
              </a:rPr>
              <a:t>happen and </a:t>
            </a:r>
            <a:r>
              <a:rPr lang="en-IN" sz="3800" dirty="0">
                <a:solidFill>
                  <a:srgbClr val="434343"/>
                </a:solidFill>
              </a:rPr>
              <a:t>r</a:t>
            </a:r>
            <a:r>
              <a:rPr lang="en-IN" sz="3800" dirty="0" smtClean="0">
                <a:solidFill>
                  <a:srgbClr val="434343"/>
                </a:solidFill>
              </a:rPr>
              <a:t>esource </a:t>
            </a:r>
            <a:r>
              <a:rPr lang="en-IN" sz="3800" dirty="0">
                <a:solidFill>
                  <a:srgbClr val="434343"/>
                </a:solidFill>
              </a:rPr>
              <a:t>locks help prevent </a:t>
            </a:r>
            <a:r>
              <a:rPr lang="en-IN" sz="3800" dirty="0" smtClean="0">
                <a:solidFill>
                  <a:srgbClr val="434343"/>
                </a:solidFill>
              </a:rPr>
              <a:t>them</a:t>
            </a:r>
            <a:endParaRPr lang="en-IN" sz="3800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Resource locks allow administrators to create policies which prevent accidental deletion</a:t>
            </a:r>
            <a:r>
              <a:rPr lang="en-IN" sz="3800" dirty="0" smtClean="0">
                <a:solidFill>
                  <a:srgbClr val="434343"/>
                </a:solidFill>
              </a:rPr>
              <a:t>.</a:t>
            </a:r>
            <a:endParaRPr lang="en-IN" sz="3800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Resource </a:t>
            </a:r>
            <a:r>
              <a:rPr lang="en-IN" sz="3800" dirty="0" smtClean="0">
                <a:solidFill>
                  <a:srgbClr val="434343"/>
                </a:solidFill>
              </a:rPr>
              <a:t>lock 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Policy which enforces a "lock level" at a particular scope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>
                <a:solidFill>
                  <a:srgbClr val="434343"/>
                </a:solidFill>
              </a:rPr>
              <a:t>Lock </a:t>
            </a:r>
            <a:r>
              <a:rPr lang="en-IN" sz="3800" dirty="0" smtClean="0">
                <a:solidFill>
                  <a:srgbClr val="434343"/>
                </a:solidFill>
              </a:rPr>
              <a:t>level 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Type of </a:t>
            </a:r>
            <a:r>
              <a:rPr lang="en-IN" sz="3800" dirty="0" smtClean="0">
                <a:solidFill>
                  <a:srgbClr val="434343"/>
                </a:solidFill>
              </a:rPr>
              <a:t>enforcement, currently </a:t>
            </a:r>
            <a:r>
              <a:rPr lang="en-IN" sz="3800" dirty="0">
                <a:solidFill>
                  <a:srgbClr val="434343"/>
                </a:solidFill>
              </a:rPr>
              <a:t>supports CanNotDelete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800" dirty="0" smtClean="0">
                <a:solidFill>
                  <a:srgbClr val="434343"/>
                </a:solidFill>
              </a:rPr>
              <a:t>Scope</a:t>
            </a:r>
            <a:r>
              <a:rPr lang="en-IN" sz="3800" dirty="0">
                <a:solidFill>
                  <a:srgbClr val="434343"/>
                </a:solidFill>
              </a:rPr>
              <a:t> </a:t>
            </a:r>
            <a:r>
              <a:rPr lang="en-IN" sz="3800" dirty="0" smtClean="0">
                <a:solidFill>
                  <a:srgbClr val="434343"/>
                </a:solidFill>
              </a:rPr>
              <a:t>–</a:t>
            </a:r>
            <a:endParaRPr lang="en-IN" sz="38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800" dirty="0">
                <a:solidFill>
                  <a:srgbClr val="434343"/>
                </a:solidFill>
              </a:rPr>
              <a:t>The realm to which the lock level is applied. </a:t>
            </a:r>
            <a:r>
              <a:rPr lang="en-IN" sz="3800" dirty="0" smtClean="0">
                <a:solidFill>
                  <a:srgbClr val="434343"/>
                </a:solidFill>
              </a:rPr>
              <a:t>Expressed </a:t>
            </a:r>
            <a:r>
              <a:rPr lang="en-IN" sz="3800" dirty="0">
                <a:solidFill>
                  <a:srgbClr val="434343"/>
                </a:solidFill>
              </a:rPr>
              <a:t>as a </a:t>
            </a:r>
            <a:r>
              <a:rPr lang="en-IN" sz="3800" dirty="0" smtClean="0">
                <a:solidFill>
                  <a:srgbClr val="434343"/>
                </a:solidFill>
              </a:rPr>
              <a:t>URI and </a:t>
            </a:r>
            <a:r>
              <a:rPr lang="en-IN" sz="3800" dirty="0">
                <a:solidFill>
                  <a:srgbClr val="434343"/>
                </a:solidFill>
              </a:rPr>
              <a:t>can be set at the resource group, or resource scope.</a:t>
            </a:r>
          </a:p>
        </p:txBody>
      </p:sp>
    </p:spTree>
    <p:extLst>
      <p:ext uri="{BB962C8B-B14F-4D97-AF65-F5344CB8AC3E}">
        <p14:creationId xmlns:p14="http://schemas.microsoft.com/office/powerpoint/2010/main" val="22651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Resource Policies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Prevent </a:t>
            </a:r>
            <a:r>
              <a:rPr lang="en-IN" sz="4000" dirty="0">
                <a:solidFill>
                  <a:srgbClr val="434343"/>
                </a:solidFill>
              </a:rPr>
              <a:t>users from breaking conventions defined to manage Azure resources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Requires </a:t>
            </a:r>
            <a:r>
              <a:rPr lang="en-IN" sz="4000" dirty="0">
                <a:solidFill>
                  <a:srgbClr val="434343"/>
                </a:solidFill>
              </a:rPr>
              <a:t>authentication into an RBAC role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Unlike </a:t>
            </a:r>
            <a:r>
              <a:rPr lang="en-IN" sz="4000" dirty="0">
                <a:solidFill>
                  <a:srgbClr val="434343"/>
                </a:solidFill>
              </a:rPr>
              <a:t>RBAC, policy is a default allow and explicit deny </a:t>
            </a:r>
            <a:r>
              <a:rPr lang="en-IN" sz="4000" dirty="0" smtClean="0">
                <a:solidFill>
                  <a:srgbClr val="434343"/>
                </a:solidFill>
              </a:rPr>
              <a:t>system.</a:t>
            </a:r>
            <a:endParaRPr lang="en-IN" sz="4000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Policy </a:t>
            </a:r>
            <a:r>
              <a:rPr lang="en-IN" sz="4000" dirty="0">
                <a:solidFill>
                  <a:srgbClr val="434343"/>
                </a:solidFill>
              </a:rPr>
              <a:t>definitions at a desired </a:t>
            </a:r>
            <a:r>
              <a:rPr lang="en-IN" sz="4000" dirty="0" smtClean="0">
                <a:solidFill>
                  <a:srgbClr val="434343"/>
                </a:solidFill>
              </a:rPr>
              <a:t>scope –</a:t>
            </a:r>
            <a:endParaRPr lang="en-IN" sz="40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S</a:t>
            </a:r>
            <a:r>
              <a:rPr lang="en-IN" sz="4000" dirty="0" smtClean="0">
                <a:solidFill>
                  <a:srgbClr val="434343"/>
                </a:solidFill>
              </a:rPr>
              <a:t>ubscription</a:t>
            </a:r>
            <a:endParaRPr lang="en-IN" sz="4000" dirty="0">
              <a:solidFill>
                <a:srgbClr val="434343"/>
              </a:solidFill>
            </a:endParaRP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R</a:t>
            </a:r>
            <a:r>
              <a:rPr lang="en-IN" sz="4000" dirty="0" smtClean="0">
                <a:solidFill>
                  <a:srgbClr val="434343"/>
                </a:solidFill>
              </a:rPr>
              <a:t>esource </a:t>
            </a:r>
            <a:r>
              <a:rPr lang="en-IN" sz="4000" dirty="0">
                <a:solidFill>
                  <a:srgbClr val="434343"/>
                </a:solidFill>
              </a:rPr>
              <a:t>group</a:t>
            </a:r>
          </a:p>
          <a:p>
            <a:pPr marL="12600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I</a:t>
            </a:r>
            <a:r>
              <a:rPr lang="en-IN" sz="4000" dirty="0" smtClean="0">
                <a:solidFill>
                  <a:srgbClr val="434343"/>
                </a:solidFill>
              </a:rPr>
              <a:t>ndividual resource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Resource Policy Common Scenarios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Forcing </a:t>
            </a:r>
            <a:r>
              <a:rPr lang="en-IN" sz="4000" dirty="0">
                <a:solidFill>
                  <a:srgbClr val="434343"/>
                </a:solidFill>
              </a:rPr>
              <a:t>all resources to contain defined Tags and Values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Controlling </a:t>
            </a:r>
            <a:r>
              <a:rPr lang="en-IN" sz="4000" dirty="0">
                <a:solidFill>
                  <a:srgbClr val="434343"/>
                </a:solidFill>
              </a:rPr>
              <a:t>the Region or Location where resources are created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Controlling </a:t>
            </a:r>
            <a:r>
              <a:rPr lang="en-IN" sz="4000" dirty="0">
                <a:solidFill>
                  <a:srgbClr val="434343"/>
                </a:solidFill>
              </a:rPr>
              <a:t>the specific VM sizes that are allowed for creation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Policy </a:t>
            </a:r>
            <a:r>
              <a:rPr lang="en-IN" sz="4000" dirty="0" smtClean="0">
                <a:solidFill>
                  <a:srgbClr val="434343"/>
                </a:solidFill>
              </a:rPr>
              <a:t>example –</a:t>
            </a:r>
          </a:p>
          <a:p>
            <a:pPr marL="203101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if": </a:t>
            </a:r>
            <a:endParaRPr lang="en-IN" sz="4000" dirty="0" smtClean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101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"not" : </a:t>
            </a:r>
          </a:p>
          <a:p>
            <a:pPr marL="1260000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"field" : "tags", "</a:t>
            </a:r>
            <a:r>
              <a:rPr lang="en-IN" sz="4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IN" sz="4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costCenter</a:t>
            </a: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  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1260000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"then" </a:t>
            </a: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IN" sz="4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"effect" : "deny" } </a:t>
            </a:r>
          </a:p>
          <a:p>
            <a:pPr marL="1260000">
              <a:buClr>
                <a:srgbClr val="434343"/>
              </a:buClr>
            </a:pPr>
            <a:r>
              <a:rPr lang="en-IN" sz="4000" dirty="0" smtClean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N" sz="40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48675" y="1104838"/>
            <a:ext cx="16060500" cy="8177700"/>
          </a:xfrm>
          <a:prstGeom prst="rect">
            <a:avLst/>
          </a:prstGeom>
          <a:noFill/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 algn="ctr">
              <a:buSzPct val="25000"/>
            </a:pPr>
            <a:r>
              <a:rPr lang="en-US" sz="14400" dirty="0"/>
              <a:t>Azure Audit with Activity Log</a:t>
            </a:r>
            <a:endParaRPr lang="en-IN" sz="14400" dirty="0"/>
          </a:p>
        </p:txBody>
      </p:sp>
    </p:spTree>
    <p:extLst>
      <p:ext uri="{BB962C8B-B14F-4D97-AF65-F5344CB8AC3E}">
        <p14:creationId xmlns:p14="http://schemas.microsoft.com/office/powerpoint/2010/main" val="9447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93640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Scripting Groups </a:t>
            </a:r>
            <a:r>
              <a:rPr lang="en-US" dirty="0" smtClean="0"/>
              <a:t>and </a:t>
            </a:r>
            <a:r>
              <a:rPr lang="en-US" dirty="0"/>
              <a:t>Tags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What is </a:t>
            </a:r>
            <a:r>
              <a:rPr lang="en-IN" sz="3999" dirty="0" smtClean="0">
                <a:solidFill>
                  <a:srgbClr val="434343"/>
                </a:solidFill>
              </a:rPr>
              <a:t>governance </a:t>
            </a:r>
            <a:r>
              <a:rPr lang="en-IN" sz="3999" dirty="0">
                <a:solidFill>
                  <a:srgbClr val="434343"/>
                </a:solidFill>
              </a:rPr>
              <a:t>and the </a:t>
            </a:r>
            <a:r>
              <a:rPr lang="en-IN" sz="3999" dirty="0" smtClean="0">
                <a:solidFill>
                  <a:srgbClr val="434343"/>
                </a:solidFill>
              </a:rPr>
              <a:t>trust </a:t>
            </a:r>
            <a:r>
              <a:rPr lang="en-IN" sz="3999" dirty="0" err="1" smtClean="0">
                <a:solidFill>
                  <a:srgbClr val="434343"/>
                </a:solidFill>
              </a:rPr>
              <a:t>center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Cost </a:t>
            </a:r>
            <a:r>
              <a:rPr lang="en-IN" sz="3999" dirty="0" smtClean="0">
                <a:solidFill>
                  <a:srgbClr val="434343"/>
                </a:solidFill>
              </a:rPr>
              <a:t>management resource groups and tags 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Security with </a:t>
            </a:r>
            <a:r>
              <a:rPr lang="en-IN" sz="3999" dirty="0" smtClean="0">
                <a:solidFill>
                  <a:srgbClr val="434343"/>
                </a:solidFill>
              </a:rPr>
              <a:t>resource groups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Auditing with </a:t>
            </a:r>
            <a:r>
              <a:rPr lang="en-IN" sz="3999" dirty="0" smtClean="0">
                <a:solidFill>
                  <a:srgbClr val="434343"/>
                </a:solidFill>
              </a:rPr>
              <a:t>activity log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400" dirty="0"/>
              <a:t>Resource Organization</a:t>
            </a:r>
            <a:endParaRPr lang="en" sz="4397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2" y="1737348"/>
            <a:ext cx="7504826" cy="82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400" dirty="0"/>
              <a:t>System or </a:t>
            </a:r>
            <a:r>
              <a:rPr lang="en-IN" sz="4400" dirty="0" smtClean="0"/>
              <a:t>App-Centric </a:t>
            </a:r>
            <a:r>
              <a:rPr lang="en-IN" sz="4400" dirty="0"/>
              <a:t>Resource Groups</a:t>
            </a:r>
            <a:endParaRPr lang="en" sz="4397" dirty="0"/>
          </a:p>
        </p:txBody>
      </p:sp>
      <p:sp>
        <p:nvSpPr>
          <p:cNvPr id="139" name="Rectangle 138"/>
          <p:cNvSpPr/>
          <p:nvPr/>
        </p:nvSpPr>
        <p:spPr>
          <a:xfrm>
            <a:off x="8414174" y="9598792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</a:rPr>
              <a:t>Resource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00" y="1713500"/>
            <a:ext cx="10040510" cy="8188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380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400" dirty="0"/>
              <a:t>Resource Type or </a:t>
            </a:r>
            <a:r>
              <a:rPr lang="en-IN" sz="4400" dirty="0" smtClean="0"/>
              <a:t>Tier-Centric </a:t>
            </a:r>
            <a:r>
              <a:rPr lang="en-IN" sz="4400" dirty="0"/>
              <a:t>Resource Groups</a:t>
            </a:r>
            <a:endParaRPr lang="en" sz="439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44" y="1585164"/>
            <a:ext cx="11754622" cy="8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6600" dirty="0"/>
              <a:t>Resource Group Organization Misc.</a:t>
            </a:r>
            <a:endParaRPr lang="en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893439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3999" dirty="0"/>
              <a:t>Department or subsidiary centric</a:t>
            </a:r>
          </a:p>
          <a:p>
            <a:pPr marL="913951" indent="-710850">
              <a:buChar char="●"/>
            </a:pPr>
            <a:r>
              <a:rPr lang="en-IN" sz="3999" dirty="0"/>
              <a:t>Pros and cons of each</a:t>
            </a:r>
          </a:p>
          <a:p>
            <a:pPr marL="913951" indent="-710850">
              <a:buChar char="●"/>
            </a:pPr>
            <a:r>
              <a:rPr lang="en-IN" sz="3999" dirty="0"/>
              <a:t>Items to consider during decision making</a:t>
            </a:r>
          </a:p>
          <a:p>
            <a:pPr marL="913951" indent="-710850">
              <a:buChar char="●"/>
            </a:pPr>
            <a:r>
              <a:rPr lang="en-IN" sz="3999" dirty="0"/>
              <a:t>Each customer does it a little different based on their requirements</a:t>
            </a:r>
          </a:p>
          <a:p>
            <a:pPr marL="913951" indent="-710850">
              <a:buChar char="●"/>
            </a:pPr>
            <a:r>
              <a:rPr lang="en-IN" sz="3999" dirty="0"/>
              <a:t>Cost control step one</a:t>
            </a:r>
          </a:p>
        </p:txBody>
      </p:sp>
    </p:spTree>
    <p:extLst>
      <p:ext uri="{BB962C8B-B14F-4D97-AF65-F5344CB8AC3E}">
        <p14:creationId xmlns:p14="http://schemas.microsoft.com/office/powerpoint/2010/main" val="16000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6600" dirty="0"/>
              <a:t>Tag Usage for Governance</a:t>
            </a:r>
            <a:endParaRPr lang="en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893439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3999" dirty="0"/>
              <a:t>Tag </a:t>
            </a:r>
            <a:r>
              <a:rPr lang="en-IN" sz="3999" dirty="0" smtClean="0"/>
              <a:t>usage best practices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Cannot be </a:t>
            </a:r>
            <a:r>
              <a:rPr lang="en-IN" sz="3999" dirty="0" smtClean="0"/>
              <a:t>used </a:t>
            </a:r>
            <a:r>
              <a:rPr lang="en-IN" sz="3999" dirty="0"/>
              <a:t>for </a:t>
            </a:r>
            <a:r>
              <a:rPr lang="en-IN" sz="3999" dirty="0" smtClean="0"/>
              <a:t>security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Used for </a:t>
            </a:r>
            <a:r>
              <a:rPr lang="en-IN" sz="3999" dirty="0" smtClean="0"/>
              <a:t>automation </a:t>
            </a:r>
            <a:r>
              <a:rPr lang="en-IN" sz="3999" dirty="0"/>
              <a:t>as well</a:t>
            </a:r>
          </a:p>
          <a:p>
            <a:pPr marL="913951" indent="-710850">
              <a:buChar char="●"/>
            </a:pPr>
            <a:endParaRPr lang="en-IN" sz="3999" dirty="0"/>
          </a:p>
        </p:txBody>
      </p:sp>
    </p:spTree>
    <p:extLst>
      <p:ext uri="{BB962C8B-B14F-4D97-AF65-F5344CB8AC3E}">
        <p14:creationId xmlns:p14="http://schemas.microsoft.com/office/powerpoint/2010/main" val="32207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48675" y="1104838"/>
            <a:ext cx="16060500" cy="8177700"/>
          </a:xfrm>
          <a:prstGeom prst="rect">
            <a:avLst/>
          </a:prstGeom>
          <a:noFill/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 algn="ctr">
              <a:buSzPct val="25000"/>
            </a:pPr>
            <a:r>
              <a:rPr lang="en-IN" sz="14400" dirty="0"/>
              <a:t>Resource Security </a:t>
            </a:r>
            <a:r>
              <a:rPr lang="en-IN" sz="14400" dirty="0" smtClean="0"/>
              <a:t>and </a:t>
            </a:r>
            <a:r>
              <a:rPr lang="en-IN" sz="144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6344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6600" dirty="0"/>
              <a:t>Resource Control within Azure</a:t>
            </a:r>
            <a:endParaRPr lang="en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893439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3999" dirty="0"/>
              <a:t>Role </a:t>
            </a:r>
            <a:r>
              <a:rPr lang="en-IN" sz="3999" dirty="0" smtClean="0"/>
              <a:t>based access control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Resource </a:t>
            </a:r>
            <a:r>
              <a:rPr lang="en-IN" sz="3999" dirty="0" smtClean="0"/>
              <a:t>locks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Resource </a:t>
            </a:r>
            <a:r>
              <a:rPr lang="en-IN" sz="3999" dirty="0" smtClean="0"/>
              <a:t>policies</a:t>
            </a:r>
            <a:endParaRPr lang="en-IN" sz="3999" dirty="0"/>
          </a:p>
          <a:p>
            <a:pPr marL="913951" indent="-710850">
              <a:buChar char="●"/>
            </a:pPr>
            <a:endParaRPr lang="en-IN" sz="3999" dirty="0"/>
          </a:p>
        </p:txBody>
      </p:sp>
    </p:spTree>
    <p:extLst>
      <p:ext uri="{BB962C8B-B14F-4D97-AF65-F5344CB8AC3E}">
        <p14:creationId xmlns:p14="http://schemas.microsoft.com/office/powerpoint/2010/main" val="39546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483</Words>
  <Application>Microsoft Office PowerPoint</Application>
  <PresentationFormat>Custom</PresentationFormat>
  <Paragraphs>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Consolas</vt:lpstr>
      <vt:lpstr>Calibri</vt:lpstr>
      <vt:lpstr>Courier New</vt:lpstr>
      <vt:lpstr>Roboto</vt:lpstr>
      <vt:lpstr>Arial</vt:lpstr>
      <vt:lpstr>Packt</vt:lpstr>
      <vt:lpstr>Governing Azure Resources</vt:lpstr>
      <vt:lpstr>In this Video, we are going to take a look at…</vt:lpstr>
      <vt:lpstr>Resource Organization</vt:lpstr>
      <vt:lpstr>System or App-Centric Resource Groups</vt:lpstr>
      <vt:lpstr>Resource Type or Tier-Centric Resource Groups</vt:lpstr>
      <vt:lpstr>Resource Group Organization Misc.</vt:lpstr>
      <vt:lpstr>Tag Usage for Governance</vt:lpstr>
      <vt:lpstr>Resource Security and Control</vt:lpstr>
      <vt:lpstr>Resource Control within Azure</vt:lpstr>
      <vt:lpstr>PowerPoint Presentation</vt:lpstr>
      <vt:lpstr>PowerPoint Presentation</vt:lpstr>
      <vt:lpstr>Key Learnings from Enterprise Customers – Part One</vt:lpstr>
      <vt:lpstr>Key Learnings from Enterprise Customers – Part Two</vt:lpstr>
      <vt:lpstr>Key Learnings from Enterprise Customers – Part Two</vt:lpstr>
      <vt:lpstr>Resource Policies</vt:lpstr>
      <vt:lpstr>Resource Policy Common Scenarios</vt:lpstr>
      <vt:lpstr>Azure Audit with Activity Log</vt:lpstr>
      <vt:lpstr>Scripting Groups and Tags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63</cp:revision>
  <dcterms:modified xsi:type="dcterms:W3CDTF">2017-11-13T13:36:15Z</dcterms:modified>
</cp:coreProperties>
</file>