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1"/>
  </p:sldMasterIdLst>
  <p:notesMasterIdLst>
    <p:notesMasterId r:id="rId33"/>
  </p:notesMasterIdLst>
  <p:sldIdLst>
    <p:sldId id="269" r:id="rId2"/>
    <p:sldId id="271" r:id="rId3"/>
    <p:sldId id="320" r:id="rId4"/>
    <p:sldId id="323" r:id="rId5"/>
    <p:sldId id="361" r:id="rId6"/>
    <p:sldId id="360" r:id="rId7"/>
    <p:sldId id="362" r:id="rId8"/>
    <p:sldId id="363" r:id="rId9"/>
    <p:sldId id="365" r:id="rId10"/>
    <p:sldId id="366" r:id="rId11"/>
    <p:sldId id="340" r:id="rId12"/>
    <p:sldId id="342" r:id="rId13"/>
    <p:sldId id="345" r:id="rId14"/>
    <p:sldId id="346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32" r:id="rId28"/>
    <p:sldId id="335" r:id="rId29"/>
    <p:sldId id="336" r:id="rId30"/>
    <p:sldId id="334" r:id="rId31"/>
    <p:sldId id="319" r:id="rId32"/>
  </p:sldIdLst>
  <p:sldSz cx="18288000" cy="10282238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>
      <p:cViewPr varScale="1">
        <p:scale>
          <a:sx n="74" d="100"/>
          <a:sy n="74" d="100"/>
        </p:scale>
        <p:origin x="534" y="120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942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38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58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777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6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5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4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354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7136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75209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5627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76447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37418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95608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1803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64337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45922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7015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14926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3028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56376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38165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66822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19090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65612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39032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90237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8487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48649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5046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2516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5847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4211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4317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9964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1085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3325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 rot="10800000" flipH="1">
            <a:off x="0" y="3370440"/>
            <a:ext cx="18287999" cy="691179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182750" tIns="182750" rIns="182750" bIns="18275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5595"/>
          </a:p>
        </p:txBody>
      </p:sp>
      <p:sp>
        <p:nvSpPr>
          <p:cNvPr id="18" name="Shape 18"/>
          <p:cNvSpPr/>
          <p:nvPr/>
        </p:nvSpPr>
        <p:spPr>
          <a:xfrm>
            <a:off x="0" y="3370440"/>
            <a:ext cx="18287999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182750" tIns="182750" rIns="182750" bIns="18275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5595"/>
          </a:p>
        </p:txBody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943800" y="3836376"/>
            <a:ext cx="7999800" cy="541788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39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35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3199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2799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2799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2799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2799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2399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2399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9388500" y="3836376"/>
            <a:ext cx="7999800" cy="541788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39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35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3199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2799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2799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2799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2799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2399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2399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800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4" name="Shape 34"/>
          <p:cNvSpPr/>
          <p:nvPr/>
        </p:nvSpPr>
        <p:spPr>
          <a:xfrm>
            <a:off x="0" y="1312092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9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899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7503078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/>
              <a:t>Storage Tiers and Managed Disks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26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>
            <a:alpha val="0"/>
          </a:srgbClr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283276" y="2606413"/>
            <a:ext cx="4173595" cy="18163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2290" name="AutoShape 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" name="AutoShape 4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6" name="AutoShape 8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8" name="AutoShape 10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0" name="AutoShape 1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83277" y="5589046"/>
            <a:ext cx="4173595" cy="18163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71313" y="6083769"/>
            <a:ext cx="4433597" cy="823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Storage Account</a:t>
            </a:r>
            <a:endParaRPr lang="en-IN" sz="4000" dirty="0">
              <a:solidFill>
                <a:srgbClr val="424242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989393" y="982492"/>
            <a:ext cx="4173595" cy="36254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VM</a:t>
            </a:r>
            <a:endParaRPr lang="en-US" sz="4000" dirty="0">
              <a:solidFill>
                <a:srgbClr val="424242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989393" y="5590836"/>
            <a:ext cx="4173595" cy="36254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VM</a:t>
            </a:r>
            <a:endParaRPr lang="en-US" sz="4000" dirty="0">
              <a:solidFill>
                <a:srgbClr val="424242"/>
              </a:solidFill>
              <a:latin typeface="Calibri" panose="020F0502020204030204" pitchFamily="34" charset="0"/>
            </a:endParaRPr>
          </a:p>
        </p:txBody>
      </p:sp>
      <p:cxnSp>
        <p:nvCxnSpPr>
          <p:cNvPr id="20" name="Straight Connector 19"/>
          <p:cNvCxnSpPr>
            <a:endCxn id="18" idx="1"/>
          </p:cNvCxnSpPr>
          <p:nvPr/>
        </p:nvCxnSpPr>
        <p:spPr>
          <a:xfrm flipV="1">
            <a:off x="7456871" y="2795221"/>
            <a:ext cx="4532522" cy="568178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19" idx="1"/>
          </p:cNvCxnSpPr>
          <p:nvPr/>
        </p:nvCxnSpPr>
        <p:spPr>
          <a:xfrm>
            <a:off x="7456872" y="6495411"/>
            <a:ext cx="4532521" cy="908154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Hexagon 21"/>
          <p:cNvSpPr/>
          <p:nvPr/>
        </p:nvSpPr>
        <p:spPr>
          <a:xfrm>
            <a:off x="1531643" y="3996326"/>
            <a:ext cx="2207190" cy="1876112"/>
          </a:xfrm>
          <a:prstGeom prst="hexago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9528" y="5872438"/>
            <a:ext cx="2683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Storage Cluster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71312" y="3081910"/>
            <a:ext cx="4433597" cy="823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Storage Account</a:t>
            </a:r>
            <a:endParaRPr lang="en-IN" sz="4000" dirty="0">
              <a:solidFill>
                <a:srgbClr val="42424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78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>
            <a:alpha val="0"/>
          </a:srgbClr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" name="AutoShape 4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6" name="AutoShape 8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8" name="AutoShape 10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0" name="AutoShape 1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93996" y="3611803"/>
            <a:ext cx="3441643" cy="29896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424242"/>
                </a:solidFill>
                <a:latin typeface="Calibri" panose="020F0502020204030204" pitchFamily="34" charset="0"/>
              </a:rPr>
              <a:t>Storage Account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593996" y="7046148"/>
            <a:ext cx="3423199" cy="29736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424242"/>
                </a:solidFill>
                <a:latin typeface="Calibri" panose="020F0502020204030204" pitchFamily="34" charset="0"/>
              </a:rPr>
              <a:t>Storage Account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93996" y="177458"/>
            <a:ext cx="3441643" cy="29896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Storage Account</a:t>
            </a:r>
            <a:endParaRPr lang="en-US" sz="4000" dirty="0">
              <a:solidFill>
                <a:srgbClr val="42424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0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>
            <a:alpha val="0"/>
          </a:srgbClr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" name="AutoShape 4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6" name="AutoShape 8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8" name="AutoShape 10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0" name="AutoShape 1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93997" y="4747990"/>
            <a:ext cx="2681790" cy="1853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424242"/>
                </a:solidFill>
                <a:latin typeface="Calibri" panose="020F0502020204030204" pitchFamily="34" charset="0"/>
              </a:rPr>
              <a:t>Storage Account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593997" y="8176246"/>
            <a:ext cx="2667418" cy="18435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424242"/>
                </a:solidFill>
                <a:latin typeface="Calibri" panose="020F0502020204030204" pitchFamily="34" charset="0"/>
              </a:rPr>
              <a:t>Storage Account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93997" y="1313645"/>
            <a:ext cx="2681790" cy="1853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Storage Account</a:t>
            </a:r>
            <a:endParaRPr lang="en-US" sz="4000" dirty="0">
              <a:solidFill>
                <a:srgbClr val="42424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84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>
            <a:alpha val="0"/>
          </a:srgbClr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" name="AutoShape 4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6" name="AutoShape 8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8" name="AutoShape 10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0" name="AutoShape 1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93997" y="5095720"/>
            <a:ext cx="1999209" cy="15057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424242"/>
                </a:solidFill>
                <a:latin typeface="Calibri" panose="020F0502020204030204" pitchFamily="34" charset="0"/>
              </a:rPr>
              <a:t>Storage Account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593997" y="8522112"/>
            <a:ext cx="1988495" cy="14976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424242"/>
                </a:solidFill>
                <a:latin typeface="Calibri" panose="020F0502020204030204" pitchFamily="34" charset="0"/>
              </a:rPr>
              <a:t>Storage Account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93997" y="1661375"/>
            <a:ext cx="1999209" cy="15057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Storage Account</a:t>
            </a:r>
            <a:endParaRPr lang="en-US" sz="3200" dirty="0">
              <a:solidFill>
                <a:srgbClr val="42424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79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>
            <a:alpha val="0"/>
          </a:srgbClr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" name="AutoShape 4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6" name="AutoShape 8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8" name="AutoShape 10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0" name="AutoShape 1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93997" y="5559358"/>
            <a:ext cx="1561327" cy="10420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424242"/>
                </a:solidFill>
                <a:latin typeface="Calibri" panose="020F0502020204030204" pitchFamily="34" charset="0"/>
              </a:rPr>
              <a:t>Storage Account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593998" y="8983266"/>
            <a:ext cx="1552960" cy="10364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424242"/>
                </a:solidFill>
                <a:latin typeface="Calibri" panose="020F0502020204030204" pitchFamily="34" charset="0"/>
              </a:rPr>
              <a:t>Storage Account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93997" y="2125013"/>
            <a:ext cx="1561327" cy="10420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Storage Account</a:t>
            </a:r>
            <a:endParaRPr lang="en-US" sz="3200" dirty="0">
              <a:solidFill>
                <a:srgbClr val="42424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58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>
            <a:alpha val="0"/>
          </a:srgbClr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" name="AutoShape 4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6" name="AutoShape 8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8" name="AutoShape 10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0" name="AutoShape 1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93997" y="5559358"/>
            <a:ext cx="1561327" cy="10420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424242"/>
                </a:solidFill>
                <a:latin typeface="Calibri" panose="020F0502020204030204" pitchFamily="34" charset="0"/>
              </a:rPr>
              <a:t>Storage Account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593998" y="8751444"/>
            <a:ext cx="1552960" cy="10364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424242"/>
                </a:solidFill>
                <a:latin typeface="Calibri" panose="020F0502020204030204" pitchFamily="34" charset="0"/>
              </a:rPr>
              <a:t>Storage Account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93997" y="2395472"/>
            <a:ext cx="1561327" cy="10420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Storage Account</a:t>
            </a:r>
            <a:endParaRPr lang="en-US" sz="3200" dirty="0">
              <a:solidFill>
                <a:srgbClr val="42424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19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>
            <a:alpha val="0"/>
          </a:srgbClr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" name="AutoShape 4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6" name="AutoShape 8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8" name="AutoShape 10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0" name="AutoShape 1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93997" y="5559358"/>
            <a:ext cx="1561327" cy="10420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424242"/>
                </a:solidFill>
                <a:latin typeface="Calibri" panose="020F0502020204030204" pitchFamily="34" charset="0"/>
              </a:rPr>
              <a:t>Storage Account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593998" y="7734016"/>
            <a:ext cx="1552960" cy="10364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424242"/>
                </a:solidFill>
                <a:latin typeface="Calibri" panose="020F0502020204030204" pitchFamily="34" charset="0"/>
              </a:rPr>
              <a:t>Storage Account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93997" y="3142448"/>
            <a:ext cx="1561327" cy="10420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Storage Account</a:t>
            </a:r>
            <a:endParaRPr lang="en-US" sz="3200" dirty="0">
              <a:solidFill>
                <a:srgbClr val="42424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>
            <a:alpha val="0"/>
          </a:srgbClr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" name="AutoShape 4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6" name="AutoShape 8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8" name="AutoShape 10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0" name="AutoShape 1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93997" y="5559358"/>
            <a:ext cx="1561327" cy="10420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424242"/>
                </a:solidFill>
                <a:latin typeface="Calibri" panose="020F0502020204030204" pitchFamily="34" charset="0"/>
              </a:rPr>
              <a:t>Storage Account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593998" y="7051430"/>
            <a:ext cx="1552960" cy="10364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424242"/>
                </a:solidFill>
                <a:latin typeface="Calibri" panose="020F0502020204030204" pitchFamily="34" charset="0"/>
              </a:rPr>
              <a:t>Storage Account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93997" y="4005333"/>
            <a:ext cx="1561327" cy="10420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Storage Account</a:t>
            </a:r>
            <a:endParaRPr lang="en-US" sz="3200" dirty="0">
              <a:solidFill>
                <a:srgbClr val="42424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76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>
            <a:alpha val="0"/>
          </a:srgbClr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" name="AutoShape 4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6" name="AutoShape 8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8" name="AutoShape 10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0" name="AutoShape 1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93997" y="5559358"/>
            <a:ext cx="1561327" cy="10420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424242"/>
                </a:solidFill>
                <a:latin typeface="Calibri" panose="020F0502020204030204" pitchFamily="34" charset="0"/>
              </a:rPr>
              <a:t>Storage Account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593998" y="6368843"/>
            <a:ext cx="1552960" cy="10364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424242"/>
                </a:solidFill>
                <a:latin typeface="Calibri" panose="020F0502020204030204" pitchFamily="34" charset="0"/>
              </a:rPr>
              <a:t>Storage Account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93997" y="4700798"/>
            <a:ext cx="1561327" cy="10420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Storage Account</a:t>
            </a:r>
            <a:endParaRPr lang="en-US" sz="3200" dirty="0">
              <a:solidFill>
                <a:srgbClr val="42424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93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>
            <a:alpha val="0"/>
          </a:srgbClr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" name="AutoShape 4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6" name="AutoShape 8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8" name="AutoShape 10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0" name="AutoShape 1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93997" y="5559358"/>
            <a:ext cx="1561327" cy="10420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424242"/>
                </a:solidFill>
                <a:latin typeface="Calibri" panose="020F0502020204030204" pitchFamily="34" charset="0"/>
              </a:rPr>
              <a:t>Storage Account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602364" y="5559356"/>
            <a:ext cx="1552960" cy="10364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424242"/>
                </a:solidFill>
                <a:latin typeface="Calibri" panose="020F0502020204030204" pitchFamily="34" charset="0"/>
              </a:rPr>
              <a:t>Storage Account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93997" y="5559357"/>
            <a:ext cx="1561327" cy="10420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Storage Account</a:t>
            </a:r>
            <a:endParaRPr lang="en-US" sz="3200" dirty="0">
              <a:solidFill>
                <a:srgbClr val="42424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03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/>
            <a:r>
              <a:rPr lang="en-US" sz="4397" dirty="0"/>
              <a:t>In this Video, we are going to take a look at…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1" y="1776127"/>
            <a:ext cx="17424128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Standard </a:t>
            </a:r>
            <a:r>
              <a:rPr lang="en-IN" sz="3999" dirty="0" smtClean="0">
                <a:solidFill>
                  <a:srgbClr val="434343"/>
                </a:solidFill>
              </a:rPr>
              <a:t>versus premium tier storage</a:t>
            </a:r>
            <a:endParaRPr lang="en-IN" sz="3999" dirty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Managed </a:t>
            </a:r>
            <a:r>
              <a:rPr lang="en-IN" sz="3999" dirty="0" smtClean="0">
                <a:solidFill>
                  <a:srgbClr val="434343"/>
                </a:solidFill>
              </a:rPr>
              <a:t>versus unmanaged disks</a:t>
            </a:r>
            <a:endParaRPr lang="en-IN" sz="3999" dirty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Benefits </a:t>
            </a:r>
            <a:r>
              <a:rPr lang="en-IN" sz="3999" dirty="0" smtClean="0">
                <a:solidFill>
                  <a:srgbClr val="434343"/>
                </a:solidFill>
              </a:rPr>
              <a:t>and hindrances </a:t>
            </a:r>
            <a:r>
              <a:rPr lang="en-IN" sz="3999" dirty="0">
                <a:solidFill>
                  <a:srgbClr val="434343"/>
                </a:solidFill>
              </a:rPr>
              <a:t>of both</a:t>
            </a:r>
          </a:p>
        </p:txBody>
      </p:sp>
    </p:spTree>
    <p:extLst>
      <p:ext uri="{BB962C8B-B14F-4D97-AF65-F5344CB8AC3E}">
        <p14:creationId xmlns:p14="http://schemas.microsoft.com/office/powerpoint/2010/main" val="388214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>
            <a:alpha val="0"/>
          </a:srgbClr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" name="AutoShape 4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6" name="AutoShape 8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8" name="AutoShape 10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0" name="AutoShape 1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186425" y="5559358"/>
            <a:ext cx="1561327" cy="10420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424242"/>
                </a:solidFill>
                <a:latin typeface="Calibri" panose="020F0502020204030204" pitchFamily="34" charset="0"/>
              </a:rPr>
              <a:t>Storage Account</a:t>
            </a:r>
          </a:p>
        </p:txBody>
      </p:sp>
      <p:sp>
        <p:nvSpPr>
          <p:cNvPr id="2" name="Hexagon 1"/>
          <p:cNvSpPr/>
          <p:nvPr/>
        </p:nvSpPr>
        <p:spPr>
          <a:xfrm>
            <a:off x="6375044" y="2490494"/>
            <a:ext cx="5537915" cy="4974676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82627" y="4623889"/>
            <a:ext cx="3825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Storage Cluster</a:t>
            </a:r>
            <a:endParaRPr lang="en-IN" sz="4000" dirty="0">
              <a:solidFill>
                <a:srgbClr val="42424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25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>
            <a:alpha val="0"/>
          </a:srgbClr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" name="AutoShape 4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6" name="AutoShape 8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8" name="AutoShape 10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0" name="AutoShape 1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281128" y="5559358"/>
            <a:ext cx="1561327" cy="10420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424242"/>
                </a:solidFill>
                <a:latin typeface="Calibri" panose="020F0502020204030204" pitchFamily="34" charset="0"/>
              </a:rPr>
              <a:t>Storage Account</a:t>
            </a:r>
          </a:p>
        </p:txBody>
      </p:sp>
      <p:sp>
        <p:nvSpPr>
          <p:cNvPr id="2" name="Hexagon 1"/>
          <p:cNvSpPr/>
          <p:nvPr/>
        </p:nvSpPr>
        <p:spPr>
          <a:xfrm>
            <a:off x="6375044" y="2490494"/>
            <a:ext cx="5537915" cy="4974676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82627" y="4623889"/>
            <a:ext cx="3825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Storage Cluster</a:t>
            </a:r>
            <a:endParaRPr lang="en-IN" sz="4000" dirty="0">
              <a:solidFill>
                <a:srgbClr val="42424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81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>
            <a:alpha val="0"/>
          </a:srgbClr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" name="AutoShape 4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6" name="AutoShape 8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8" name="AutoShape 10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0" name="AutoShape 1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775078" y="5559358"/>
            <a:ext cx="1561327" cy="10420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424242"/>
                </a:solidFill>
                <a:latin typeface="Calibri" panose="020F0502020204030204" pitchFamily="34" charset="0"/>
              </a:rPr>
              <a:t>Storage Account</a:t>
            </a:r>
          </a:p>
        </p:txBody>
      </p:sp>
      <p:sp>
        <p:nvSpPr>
          <p:cNvPr id="2" name="Hexagon 1"/>
          <p:cNvSpPr/>
          <p:nvPr/>
        </p:nvSpPr>
        <p:spPr>
          <a:xfrm>
            <a:off x="6375044" y="2490494"/>
            <a:ext cx="5537915" cy="4974676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82627" y="4623889"/>
            <a:ext cx="3825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Storage Cluster</a:t>
            </a:r>
            <a:endParaRPr lang="en-IN" sz="4000" dirty="0">
              <a:solidFill>
                <a:srgbClr val="42424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66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>
            <a:alpha val="0"/>
          </a:srgbClr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" name="AutoShape 4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6" name="AutoShape 8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8" name="AutoShape 10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0" name="AutoShape 1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431900" y="5559358"/>
            <a:ext cx="1561327" cy="10420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424242"/>
                </a:solidFill>
                <a:latin typeface="Calibri" panose="020F0502020204030204" pitchFamily="34" charset="0"/>
              </a:rPr>
              <a:t>Storage Account</a:t>
            </a:r>
          </a:p>
        </p:txBody>
      </p:sp>
      <p:sp>
        <p:nvSpPr>
          <p:cNvPr id="2" name="Hexagon 1"/>
          <p:cNvSpPr/>
          <p:nvPr/>
        </p:nvSpPr>
        <p:spPr>
          <a:xfrm>
            <a:off x="6375044" y="2490494"/>
            <a:ext cx="5537915" cy="4974676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82627" y="4623889"/>
            <a:ext cx="3825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Storage Cluster</a:t>
            </a:r>
            <a:endParaRPr lang="en-IN" sz="4000" dirty="0">
              <a:solidFill>
                <a:srgbClr val="42424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52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>
            <a:alpha val="0"/>
          </a:srgbClr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" name="AutoShape 4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6" name="AutoShape 8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8" name="AutoShape 10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0" name="AutoShape 1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178874" y="5559358"/>
            <a:ext cx="1561327" cy="10420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424242"/>
                </a:solidFill>
                <a:latin typeface="Calibri" panose="020F0502020204030204" pitchFamily="34" charset="0"/>
              </a:rPr>
              <a:t>Storage Account</a:t>
            </a:r>
          </a:p>
        </p:txBody>
      </p:sp>
      <p:sp>
        <p:nvSpPr>
          <p:cNvPr id="2" name="Hexagon 1"/>
          <p:cNvSpPr/>
          <p:nvPr/>
        </p:nvSpPr>
        <p:spPr>
          <a:xfrm>
            <a:off x="6375044" y="2490494"/>
            <a:ext cx="5537915" cy="4974676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82627" y="4623889"/>
            <a:ext cx="3825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Storage Cluster</a:t>
            </a:r>
            <a:endParaRPr lang="en-IN" sz="4000" dirty="0">
              <a:solidFill>
                <a:srgbClr val="42424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14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>
            <a:alpha val="0"/>
          </a:srgbClr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" name="AutoShape 4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6" name="AutoShape 8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8" name="AutoShape 10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0" name="AutoShape 1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771303" y="5559358"/>
            <a:ext cx="1561327" cy="10420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424242"/>
                </a:solidFill>
                <a:latin typeface="Calibri" panose="020F0502020204030204" pitchFamily="34" charset="0"/>
              </a:rPr>
              <a:t>Storage Account</a:t>
            </a:r>
          </a:p>
        </p:txBody>
      </p:sp>
      <p:sp>
        <p:nvSpPr>
          <p:cNvPr id="2" name="Hexagon 1"/>
          <p:cNvSpPr/>
          <p:nvPr/>
        </p:nvSpPr>
        <p:spPr>
          <a:xfrm>
            <a:off x="6375044" y="2490494"/>
            <a:ext cx="5537915" cy="4974676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82627" y="4623889"/>
            <a:ext cx="3825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Storage Cluster</a:t>
            </a:r>
            <a:endParaRPr lang="en-IN" sz="4000" dirty="0">
              <a:solidFill>
                <a:srgbClr val="42424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4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>
            <a:alpha val="0"/>
          </a:srgbClr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" name="AutoShape 4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6" name="AutoShape 8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8" name="AutoShape 10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0" name="AutoShape 1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582674" y="5559358"/>
            <a:ext cx="1561327" cy="10420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424242"/>
                </a:solidFill>
                <a:latin typeface="Calibri" panose="020F0502020204030204" pitchFamily="34" charset="0"/>
              </a:rPr>
              <a:t>Storage Account</a:t>
            </a:r>
          </a:p>
        </p:txBody>
      </p:sp>
      <p:sp>
        <p:nvSpPr>
          <p:cNvPr id="2" name="Hexagon 1"/>
          <p:cNvSpPr/>
          <p:nvPr/>
        </p:nvSpPr>
        <p:spPr>
          <a:xfrm>
            <a:off x="6375044" y="2490494"/>
            <a:ext cx="5537915" cy="4974676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82627" y="4623889"/>
            <a:ext cx="3825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Storage Cluster</a:t>
            </a:r>
            <a:endParaRPr lang="en-IN" sz="4000" dirty="0">
              <a:solidFill>
                <a:srgbClr val="42424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29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>
            <a:alpha val="0"/>
          </a:srgbClr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" name="AutoShape 4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6" name="AutoShape 8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8" name="AutoShape 10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0" name="AutoShape 1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717442" y="3657600"/>
            <a:ext cx="4546243" cy="38121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68969" y="5136639"/>
            <a:ext cx="2459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VM</a:t>
            </a:r>
            <a:endParaRPr lang="en-IN" sz="4400" dirty="0">
              <a:solidFill>
                <a:srgbClr val="424242"/>
              </a:solidFill>
              <a:latin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70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>
            <a:alpha val="0"/>
          </a:srgbClr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" name="AutoShape 4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6" name="AutoShape 8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8" name="AutoShape 10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0" name="AutoShape 1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717442" y="3657600"/>
            <a:ext cx="4546243" cy="38121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68969" y="5136639"/>
            <a:ext cx="2459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VM</a:t>
            </a:r>
            <a:endParaRPr lang="en-IN" sz="4400" dirty="0">
              <a:solidFill>
                <a:srgbClr val="424242"/>
              </a:solidFill>
              <a:latin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8925059" y="3657600"/>
            <a:ext cx="4906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Mission critical</a:t>
            </a:r>
            <a:endParaRPr lang="en-IN" sz="4000" dirty="0">
              <a:solidFill>
                <a:srgbClr val="42424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72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>
            <a:alpha val="0"/>
          </a:srgbClr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" name="AutoShape 4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6" name="AutoShape 8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8" name="AutoShape 10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0" name="AutoShape 1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717442" y="3657600"/>
            <a:ext cx="4546243" cy="38121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68969" y="5136639"/>
            <a:ext cx="2459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VM</a:t>
            </a:r>
            <a:endParaRPr lang="en-IN" sz="4400" dirty="0">
              <a:solidFill>
                <a:srgbClr val="424242"/>
              </a:solidFill>
              <a:latin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8925059" y="3657600"/>
            <a:ext cx="4906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Mission critical</a:t>
            </a:r>
            <a:endParaRPr lang="en-IN" sz="4000" dirty="0">
              <a:solidFill>
                <a:srgbClr val="424242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25059" y="4582498"/>
            <a:ext cx="73821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dirty="0">
                <a:solidFill>
                  <a:srgbClr val="424242"/>
                </a:solidFill>
                <a:latin typeface="Calibri" panose="020F0502020204030204" pitchFamily="34" charset="0"/>
              </a:rPr>
              <a:t>More than 5 min </a:t>
            </a:r>
            <a:r>
              <a:rPr lang="en-IN" sz="40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outage (possible)</a:t>
            </a:r>
            <a:endParaRPr lang="en-IN" sz="4000" dirty="0">
              <a:solidFill>
                <a:srgbClr val="424242"/>
              </a:solidFill>
              <a:latin typeface="Calibri" panose="020F050202020403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4062" y="4568936"/>
            <a:ext cx="786452" cy="682811"/>
          </a:xfrm>
          <a:prstGeom prst="rect">
            <a:avLst/>
          </a:prstGeom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8925059" y="5608803"/>
            <a:ext cx="4906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Unmanaged Storage</a:t>
            </a:r>
            <a:endParaRPr lang="en-IN" sz="4000" dirty="0">
              <a:solidFill>
                <a:srgbClr val="42424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25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943800" y="1478465"/>
            <a:ext cx="16444200" cy="1533978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pPr algn="ctr"/>
            <a:r>
              <a:rPr lang="en-GB" sz="6600" dirty="0"/>
              <a:t>Difference </a:t>
            </a:r>
            <a:endParaRPr lang="en" sz="6600" dirty="0"/>
          </a:p>
        </p:txBody>
      </p:sp>
      <p:sp>
        <p:nvSpPr>
          <p:cNvPr id="5" name="Oval 4"/>
          <p:cNvSpPr/>
          <p:nvPr/>
        </p:nvSpPr>
        <p:spPr>
          <a:xfrm>
            <a:off x="1713322" y="4876776"/>
            <a:ext cx="5867400" cy="41148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2"/>
                </a:solidFill>
                <a:latin typeface="Calibri" panose="020F0502020204030204" pitchFamily="34" charset="0"/>
              </a:rPr>
              <a:t>Unmanaged Disks </a:t>
            </a:r>
            <a:endParaRPr lang="en-US" sz="40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1181332" y="4882856"/>
            <a:ext cx="5867400" cy="41148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2"/>
                </a:solidFill>
                <a:latin typeface="Calibri" panose="020F0502020204030204" pitchFamily="34" charset="0"/>
              </a:rPr>
              <a:t>Managed Disks</a:t>
            </a:r>
            <a:endParaRPr lang="en-US" sz="40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7330" y="6568224"/>
            <a:ext cx="2356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2"/>
                </a:solidFill>
                <a:latin typeface="Calibri" panose="020F0502020204030204" pitchFamily="34" charset="0"/>
              </a:rPr>
              <a:t>Versus</a:t>
            </a:r>
            <a:endParaRPr lang="en-IN" sz="40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96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>
            <a:alpha val="0"/>
          </a:srgbClr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" name="AutoShape 4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6" name="AutoShape 8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8" name="AutoShape 10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0" name="AutoShape 1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295094" y="2112136"/>
            <a:ext cx="7311633" cy="61432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1745" y="4029585"/>
            <a:ext cx="51307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       VM </a:t>
            </a:r>
            <a:r>
              <a:rPr lang="en-IN" sz="54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with Managed Disks</a:t>
            </a:r>
            <a:endParaRPr lang="en-IN" sz="5400" dirty="0">
              <a:solidFill>
                <a:srgbClr val="424242"/>
              </a:solidFill>
              <a:latin typeface="Calibri" panose="020F0502020204030204" pitchFamily="34" charset="0"/>
            </a:endParaRPr>
          </a:p>
          <a:p>
            <a:endParaRPr lang="en-IN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6408727" y="8529280"/>
            <a:ext cx="54767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>
                <a:solidFill>
                  <a:srgbClr val="424242"/>
                </a:solidFill>
                <a:latin typeface="Calibri" panose="020F0502020204030204" pitchFamily="34" charset="0"/>
              </a:rPr>
              <a:t>No Unscheduled Outage</a:t>
            </a:r>
            <a:endParaRPr lang="en-IN" sz="4000" dirty="0">
              <a:solidFill>
                <a:srgbClr val="42424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63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6189433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Accessing Storage Artifacts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and </a:t>
            </a:r>
            <a:r>
              <a:rPr lang="en-IN" dirty="0"/>
              <a:t>Policies</a:t>
            </a:r>
          </a:p>
        </p:txBody>
      </p:sp>
      <p:sp>
        <p:nvSpPr>
          <p:cNvPr id="5" name="Shape 109"/>
          <p:cNvSpPr txBox="1">
            <a:spLocks noGrp="1"/>
          </p:cNvSpPr>
          <p:nvPr>
            <p:ph type="subTitle" idx="1"/>
          </p:nvPr>
        </p:nvSpPr>
        <p:spPr>
          <a:xfrm>
            <a:off x="875069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r>
              <a:rPr lang="en" dirty="0" smtClean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78168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>
            <a:alpha val="0"/>
          </a:srgbClr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" name="AutoShape 4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6" name="AutoShape 8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8" name="AutoShape 10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0" name="AutoShape 1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003195" y="5088622"/>
            <a:ext cx="1867571" cy="121907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Storage Account </a:t>
            </a:r>
            <a:endParaRPr lang="en-US" sz="2400" dirty="0">
              <a:solidFill>
                <a:srgbClr val="424242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2032617" y="6301386"/>
            <a:ext cx="1867571" cy="121907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Storage Account </a:t>
            </a:r>
            <a:endParaRPr lang="en-US" sz="2400" dirty="0">
              <a:solidFill>
                <a:srgbClr val="424242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3146573" y="5082313"/>
            <a:ext cx="1867571" cy="121907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Storage Account </a:t>
            </a:r>
            <a:endParaRPr lang="en-US" sz="2400" dirty="0">
              <a:solidFill>
                <a:srgbClr val="424242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3772084" y="5088622"/>
            <a:ext cx="1867571" cy="121907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Storage Account </a:t>
            </a:r>
            <a:endParaRPr lang="en-US" sz="2400" dirty="0">
              <a:solidFill>
                <a:srgbClr val="424242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4801506" y="6301386"/>
            <a:ext cx="1867571" cy="121907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Storage Account </a:t>
            </a:r>
            <a:endParaRPr lang="en-US" sz="2400" dirty="0">
              <a:solidFill>
                <a:srgbClr val="424242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915462" y="5082313"/>
            <a:ext cx="1867571" cy="121907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Storage Account </a:t>
            </a:r>
            <a:endParaRPr lang="en-US" sz="2400" dirty="0">
              <a:solidFill>
                <a:srgbClr val="42424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80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>
            <a:alpha val="0"/>
          </a:srgbClr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" name="AutoShape 4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6" name="AutoShape 8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8" name="AutoShape 10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0" name="AutoShape 1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gular Pentagon 2"/>
          <p:cNvSpPr/>
          <p:nvPr/>
        </p:nvSpPr>
        <p:spPr>
          <a:xfrm>
            <a:off x="10075096" y="2332674"/>
            <a:ext cx="5782614" cy="5499278"/>
          </a:xfrm>
          <a:prstGeom prst="pentagon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18663" y="3999682"/>
            <a:ext cx="4095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Storage Cluster</a:t>
            </a:r>
            <a:endParaRPr lang="en-IN" sz="4800" dirty="0">
              <a:solidFill>
                <a:srgbClr val="424242"/>
              </a:solidFill>
              <a:latin typeface="Calibri" panose="020F050202020403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1003195" y="5088622"/>
            <a:ext cx="1867571" cy="121907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Storage Account </a:t>
            </a:r>
            <a:endParaRPr lang="en-US" sz="2400" dirty="0">
              <a:solidFill>
                <a:srgbClr val="424242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2032617" y="6301386"/>
            <a:ext cx="1867571" cy="121907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Storage Account </a:t>
            </a:r>
            <a:endParaRPr lang="en-US" sz="2400" dirty="0">
              <a:solidFill>
                <a:srgbClr val="424242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3146573" y="5082313"/>
            <a:ext cx="1867571" cy="121907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Storage Account </a:t>
            </a:r>
            <a:endParaRPr lang="en-US" sz="2400" dirty="0">
              <a:solidFill>
                <a:srgbClr val="424242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Regular Pentagon 15"/>
          <p:cNvSpPr/>
          <p:nvPr/>
        </p:nvSpPr>
        <p:spPr>
          <a:xfrm>
            <a:off x="2843985" y="2332674"/>
            <a:ext cx="5782614" cy="5499278"/>
          </a:xfrm>
          <a:prstGeom prst="pentagon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87552" y="3999682"/>
            <a:ext cx="4095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Storage Cluster</a:t>
            </a:r>
            <a:endParaRPr lang="en-IN" sz="4800" dirty="0">
              <a:solidFill>
                <a:srgbClr val="424242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3772084" y="5088622"/>
            <a:ext cx="1867571" cy="121907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Storage Account </a:t>
            </a:r>
            <a:endParaRPr lang="en-US" sz="2400" dirty="0">
              <a:solidFill>
                <a:srgbClr val="424242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4801506" y="6301386"/>
            <a:ext cx="1867571" cy="121907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Storage Account </a:t>
            </a:r>
            <a:endParaRPr lang="en-US" sz="2400" dirty="0">
              <a:solidFill>
                <a:srgbClr val="424242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915462" y="5082313"/>
            <a:ext cx="1867571" cy="121907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Storage Account </a:t>
            </a:r>
            <a:endParaRPr lang="en-US" sz="2400" dirty="0">
              <a:solidFill>
                <a:srgbClr val="42424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7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715645" y="1189850"/>
            <a:ext cx="17067449" cy="866748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IN" sz="4800" dirty="0" smtClean="0">
              <a:solidFill>
                <a:schemeClr val="bg2"/>
              </a:solidFill>
            </a:endParaRPr>
          </a:p>
        </p:txBody>
      </p:sp>
      <p:sp>
        <p:nvSpPr>
          <p:cNvPr id="12290" name="AutoShape 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" name="AutoShape 4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6" name="AutoShape 8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8" name="AutoShape 10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0" name="AutoShape 1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gular Pentagon 2"/>
          <p:cNvSpPr/>
          <p:nvPr/>
        </p:nvSpPr>
        <p:spPr>
          <a:xfrm>
            <a:off x="10075096" y="2332674"/>
            <a:ext cx="5782614" cy="5499278"/>
          </a:xfrm>
          <a:prstGeom prst="pentagon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18663" y="3999682"/>
            <a:ext cx="4095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Storage Cluster</a:t>
            </a:r>
            <a:endParaRPr lang="en-IN" sz="4800" dirty="0">
              <a:solidFill>
                <a:srgbClr val="424242"/>
              </a:solidFill>
              <a:latin typeface="Calibri" panose="020F050202020403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1003195" y="5088622"/>
            <a:ext cx="1867571" cy="121907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Storage Account </a:t>
            </a:r>
            <a:endParaRPr lang="en-US" sz="2400" dirty="0">
              <a:solidFill>
                <a:srgbClr val="424242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2032617" y="6301386"/>
            <a:ext cx="1867571" cy="121907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Storage Account </a:t>
            </a:r>
            <a:endParaRPr lang="en-US" sz="2400" dirty="0">
              <a:solidFill>
                <a:srgbClr val="424242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3146573" y="5082313"/>
            <a:ext cx="1867571" cy="121907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Storage Account </a:t>
            </a:r>
            <a:endParaRPr lang="en-US" sz="2400" dirty="0">
              <a:solidFill>
                <a:srgbClr val="424242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Regular Pentagon 15"/>
          <p:cNvSpPr/>
          <p:nvPr/>
        </p:nvSpPr>
        <p:spPr>
          <a:xfrm>
            <a:off x="2843985" y="2332674"/>
            <a:ext cx="5782614" cy="5499278"/>
          </a:xfrm>
          <a:prstGeom prst="pentagon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87552" y="3999682"/>
            <a:ext cx="4095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Storage Cluster</a:t>
            </a:r>
            <a:endParaRPr lang="en-IN" sz="4800" dirty="0">
              <a:solidFill>
                <a:srgbClr val="424242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3772084" y="5088622"/>
            <a:ext cx="1867571" cy="121907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Storage Account </a:t>
            </a:r>
            <a:endParaRPr lang="en-US" sz="2400" dirty="0">
              <a:solidFill>
                <a:srgbClr val="424242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4801506" y="6301386"/>
            <a:ext cx="1867571" cy="121907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Storage Account </a:t>
            </a:r>
            <a:endParaRPr lang="en-US" sz="2400" dirty="0">
              <a:solidFill>
                <a:srgbClr val="424242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915462" y="5082313"/>
            <a:ext cx="1867571" cy="121907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Storage Account </a:t>
            </a:r>
            <a:endParaRPr lang="en-US" sz="2400" dirty="0">
              <a:solidFill>
                <a:srgbClr val="42424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80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715645" y="1189850"/>
            <a:ext cx="17067449" cy="866748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4800" dirty="0" smtClean="0">
                <a:solidFill>
                  <a:srgbClr val="424242"/>
                </a:solidFill>
              </a:rPr>
              <a:t>Azure</a:t>
            </a:r>
          </a:p>
        </p:txBody>
      </p:sp>
      <p:sp>
        <p:nvSpPr>
          <p:cNvPr id="12290" name="AutoShape 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" name="AutoShape 4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6" name="AutoShape 8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8" name="AutoShape 10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0" name="AutoShape 1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gular Pentagon 2"/>
          <p:cNvSpPr/>
          <p:nvPr/>
        </p:nvSpPr>
        <p:spPr>
          <a:xfrm>
            <a:off x="10075096" y="2332674"/>
            <a:ext cx="5782614" cy="5499278"/>
          </a:xfrm>
          <a:prstGeom prst="pentagon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18663" y="3999682"/>
            <a:ext cx="4095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Storage Cluster</a:t>
            </a:r>
            <a:endParaRPr lang="en-IN" sz="4800" dirty="0">
              <a:solidFill>
                <a:srgbClr val="424242"/>
              </a:solidFill>
              <a:latin typeface="Calibri" panose="020F050202020403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1003195" y="5088622"/>
            <a:ext cx="1867571" cy="121907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Storage Account </a:t>
            </a:r>
            <a:endParaRPr lang="en-US" sz="2400" dirty="0">
              <a:solidFill>
                <a:srgbClr val="424242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2032617" y="6301386"/>
            <a:ext cx="1867571" cy="121907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Storage Account </a:t>
            </a:r>
            <a:endParaRPr lang="en-US" sz="2400" dirty="0">
              <a:solidFill>
                <a:srgbClr val="424242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3146573" y="5082313"/>
            <a:ext cx="1867571" cy="121907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Storage Account </a:t>
            </a:r>
            <a:endParaRPr lang="en-US" sz="2400" dirty="0">
              <a:solidFill>
                <a:srgbClr val="424242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Regular Pentagon 15"/>
          <p:cNvSpPr/>
          <p:nvPr/>
        </p:nvSpPr>
        <p:spPr>
          <a:xfrm>
            <a:off x="2843985" y="2332674"/>
            <a:ext cx="5782614" cy="5499278"/>
          </a:xfrm>
          <a:prstGeom prst="pentagon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87552" y="3999682"/>
            <a:ext cx="4095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Storage Cluster</a:t>
            </a:r>
            <a:endParaRPr lang="en-IN" sz="4800" dirty="0">
              <a:solidFill>
                <a:srgbClr val="424242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3772084" y="5088622"/>
            <a:ext cx="1867571" cy="121907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Storage Account </a:t>
            </a:r>
            <a:endParaRPr lang="en-US" sz="2400" dirty="0">
              <a:solidFill>
                <a:srgbClr val="424242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4801506" y="6301386"/>
            <a:ext cx="1867571" cy="121907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Storage Account </a:t>
            </a:r>
            <a:endParaRPr lang="en-US" sz="2400" dirty="0">
              <a:solidFill>
                <a:srgbClr val="424242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915462" y="5082313"/>
            <a:ext cx="1867571" cy="121907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Storage Account </a:t>
            </a:r>
            <a:endParaRPr lang="en-US" sz="2400" dirty="0">
              <a:solidFill>
                <a:srgbClr val="42424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78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>
            <a:alpha val="0"/>
          </a:srgbClr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" name="AutoShape 4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6" name="AutoShape 8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8" name="AutoShape 10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0" name="AutoShape 1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Hexagon 21"/>
          <p:cNvSpPr/>
          <p:nvPr/>
        </p:nvSpPr>
        <p:spPr>
          <a:xfrm>
            <a:off x="1531643" y="3996326"/>
            <a:ext cx="2207190" cy="1876112"/>
          </a:xfrm>
          <a:prstGeom prst="hexago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9528" y="5872438"/>
            <a:ext cx="2683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Storage Cluster</a:t>
            </a:r>
          </a:p>
        </p:txBody>
      </p:sp>
    </p:spTree>
    <p:extLst>
      <p:ext uri="{BB962C8B-B14F-4D97-AF65-F5344CB8AC3E}">
        <p14:creationId xmlns:p14="http://schemas.microsoft.com/office/powerpoint/2010/main" val="271915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>
            <a:alpha val="0"/>
          </a:srgbClr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283276" y="2606413"/>
            <a:ext cx="4173595" cy="18163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2290" name="AutoShape 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" name="AutoShape 4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6" name="AutoShape 8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8" name="AutoShape 10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0" name="AutoShape 1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83277" y="5589046"/>
            <a:ext cx="4173595" cy="18163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71313" y="6083769"/>
            <a:ext cx="4433597" cy="823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Storage Account</a:t>
            </a:r>
            <a:endParaRPr lang="en-IN" sz="4000" dirty="0">
              <a:solidFill>
                <a:srgbClr val="424242"/>
              </a:solidFill>
              <a:latin typeface="Calibri" panose="020F0502020204030204" pitchFamily="34" charset="0"/>
            </a:endParaRPr>
          </a:p>
        </p:txBody>
      </p:sp>
      <p:sp>
        <p:nvSpPr>
          <p:cNvPr id="22" name="Hexagon 21"/>
          <p:cNvSpPr/>
          <p:nvPr/>
        </p:nvSpPr>
        <p:spPr>
          <a:xfrm>
            <a:off x="1531643" y="3996326"/>
            <a:ext cx="2207190" cy="1876112"/>
          </a:xfrm>
          <a:prstGeom prst="hexago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9528" y="5872438"/>
            <a:ext cx="2683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Storage Cluster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71312" y="3081910"/>
            <a:ext cx="4433597" cy="823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Storage Account</a:t>
            </a:r>
            <a:endParaRPr lang="en-IN" sz="4000" dirty="0">
              <a:solidFill>
                <a:srgbClr val="42424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65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227</Words>
  <Application>Microsoft Office PowerPoint</Application>
  <PresentationFormat>Custom</PresentationFormat>
  <Paragraphs>101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Roboto</vt:lpstr>
      <vt:lpstr>Packt</vt:lpstr>
      <vt:lpstr>Storage Tiers and Managed Disks</vt:lpstr>
      <vt:lpstr>In this Video, we are going to take a look at…</vt:lpstr>
      <vt:lpstr>Difference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Accessing Storage Artifacts  and Policies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Application</dc:title>
  <dc:creator>Karishma Lotlikar</dc:creator>
  <cp:lastModifiedBy>Viranchi Shetty</cp:lastModifiedBy>
  <cp:revision>72</cp:revision>
  <dcterms:modified xsi:type="dcterms:W3CDTF">2017-11-27T05:37:48Z</dcterms:modified>
</cp:coreProperties>
</file>