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</p:sldMasterIdLst>
  <p:notesMasterIdLst>
    <p:notesMasterId r:id="rId11"/>
  </p:notesMasterIdLst>
  <p:sldIdLst>
    <p:sldId id="259" r:id="rId2"/>
    <p:sldId id="262" r:id="rId3"/>
    <p:sldId id="269" r:id="rId4"/>
    <p:sldId id="271" r:id="rId5"/>
    <p:sldId id="320" r:id="rId6"/>
    <p:sldId id="321" r:id="rId7"/>
    <p:sldId id="322" r:id="rId8"/>
    <p:sldId id="323" r:id="rId9"/>
    <p:sldId id="319" r:id="rId10"/>
  </p:sldIdLst>
  <p:sldSz cx="18288000" cy="10282238"/>
  <p:notesSz cx="6858000" cy="9144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Roboto" panose="020B060402020202020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239" userDrawn="1">
          <p15:clr>
            <a:srgbClr val="A4A3A4"/>
          </p15:clr>
        </p15:guide>
        <p15:guide id="2" pos="57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CB5B818-5B4B-48B1-9B93-774CE235BC5F}">
  <a:tblStyle styleId="{ACB5B818-5B4B-48B1-9B93-774CE235BC5F}" styleName="Table_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534" y="78"/>
      </p:cViewPr>
      <p:guideLst>
        <p:guide orient="horz" pos="3239"/>
        <p:guide pos="57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9759423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914195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828389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2742582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3656777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4570972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166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359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554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54822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27387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53547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77532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379413" y="685800"/>
            <a:ext cx="60991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8644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939505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709386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966694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25169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and Subsection Title">
    <p:bg>
      <p:bgPr>
        <a:solidFill>
          <a:srgbClr val="333333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781050" y="3636865"/>
            <a:ext cx="16444200" cy="1866336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buFont typeface="Calibri"/>
              <a:defRPr sz="9596"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SzPct val="100000"/>
              <a:defRPr sz="9596"/>
            </a:lvl2pPr>
            <a:lvl3pPr lvl="2" rtl="0">
              <a:spcBef>
                <a:spcPts val="0"/>
              </a:spcBef>
              <a:buSzPct val="100000"/>
              <a:defRPr sz="9596"/>
            </a:lvl3pPr>
            <a:lvl4pPr lvl="3" rtl="0">
              <a:spcBef>
                <a:spcPts val="0"/>
              </a:spcBef>
              <a:buSzPct val="100000"/>
              <a:defRPr sz="9596"/>
            </a:lvl4pPr>
            <a:lvl5pPr lvl="4" rtl="0">
              <a:spcBef>
                <a:spcPts val="0"/>
              </a:spcBef>
              <a:buSzPct val="100000"/>
              <a:defRPr sz="9596"/>
            </a:lvl5pPr>
            <a:lvl6pPr lvl="5" rtl="0">
              <a:spcBef>
                <a:spcPts val="0"/>
              </a:spcBef>
              <a:buSzPct val="100000"/>
              <a:defRPr sz="9596"/>
            </a:lvl6pPr>
            <a:lvl7pPr lvl="6" rtl="0">
              <a:spcBef>
                <a:spcPts val="0"/>
              </a:spcBef>
              <a:buSzPct val="100000"/>
              <a:defRPr sz="9596"/>
            </a:lvl7pPr>
            <a:lvl8pPr lvl="7" rtl="0">
              <a:spcBef>
                <a:spcPts val="0"/>
              </a:spcBef>
              <a:buSzPct val="100000"/>
              <a:defRPr sz="9596"/>
            </a:lvl8pPr>
            <a:lvl9pPr lvl="8" rtl="0">
              <a:spcBef>
                <a:spcPts val="0"/>
              </a:spcBef>
              <a:buSzPct val="100000"/>
              <a:defRPr sz="9596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781050" y="5575678"/>
            <a:ext cx="16444200" cy="865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  <a:defRPr sz="4397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Hack)">
    <p:bg>
      <p:bgPr>
        <a:solidFill>
          <a:srgbClr val="4C3896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Shape 84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Sprint)">
    <p:bg>
      <p:bgPr>
        <a:solidFill>
          <a:srgbClr val="BE1A8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Shape 86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/>
          <p:nvPr/>
        </p:nvSpPr>
        <p:spPr>
          <a:xfrm rot="10800000" flipH="1">
            <a:off x="0" y="3370440"/>
            <a:ext cx="18287999" cy="691179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wrap="square" lIns="182750" tIns="182750" rIns="182750" bIns="18275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5595"/>
          </a:p>
        </p:txBody>
      </p:sp>
      <p:sp>
        <p:nvSpPr>
          <p:cNvPr id="18" name="Shape 18"/>
          <p:cNvSpPr/>
          <p:nvPr/>
        </p:nvSpPr>
        <p:spPr>
          <a:xfrm>
            <a:off x="0" y="3370440"/>
            <a:ext cx="18287999" cy="217099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wrap="square" lIns="182750" tIns="182750" rIns="182750" bIns="18275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5595"/>
          </a:p>
        </p:txBody>
      </p:sp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943800" y="1476767"/>
            <a:ext cx="16444200" cy="153468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Clr>
                <a:schemeClr val="lt1"/>
              </a:buClr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indent="0" rtl="0">
              <a:spcBef>
                <a:spcPts val="0"/>
              </a:spcBef>
              <a:buClr>
                <a:schemeClr val="lt1"/>
              </a:buClr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indent="0" rtl="0">
              <a:spcBef>
                <a:spcPts val="0"/>
              </a:spcBef>
              <a:buClr>
                <a:schemeClr val="lt1"/>
              </a:buClr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indent="0" rtl="0">
              <a:spcBef>
                <a:spcPts val="0"/>
              </a:spcBef>
              <a:buClr>
                <a:schemeClr val="lt1"/>
              </a:buClr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indent="0" rtl="0">
              <a:spcBef>
                <a:spcPts val="0"/>
              </a:spcBef>
              <a:buClr>
                <a:schemeClr val="lt1"/>
              </a:buClr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indent="0" rtl="0">
              <a:spcBef>
                <a:spcPts val="0"/>
              </a:spcBef>
              <a:buClr>
                <a:schemeClr val="lt1"/>
              </a:buClr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indent="0" rtl="0">
              <a:spcBef>
                <a:spcPts val="0"/>
              </a:spcBef>
              <a:buClr>
                <a:schemeClr val="lt1"/>
              </a:buClr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indent="0" rtl="0">
              <a:spcBef>
                <a:spcPts val="0"/>
              </a:spcBef>
              <a:buClr>
                <a:schemeClr val="lt1"/>
              </a:buClr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943800" y="3836376"/>
            <a:ext cx="7999800" cy="541788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34343"/>
              </a:buClr>
              <a:buFont typeface="Calibri"/>
              <a:buNone/>
              <a:defRPr sz="3998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34343"/>
              </a:buClr>
              <a:buFont typeface="Calibri"/>
              <a:buNone/>
              <a:defRPr sz="3598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34343"/>
              </a:buClr>
              <a:buFont typeface="Calibri"/>
              <a:buNone/>
              <a:defRPr sz="3199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34343"/>
              </a:buClr>
              <a:buFont typeface="Calibri"/>
              <a:buNone/>
              <a:defRPr sz="2799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34343"/>
              </a:buClr>
              <a:buFont typeface="Calibri"/>
              <a:buNone/>
              <a:defRPr sz="2799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34343"/>
              </a:buClr>
              <a:buFont typeface="Calibri"/>
              <a:buNone/>
              <a:defRPr sz="2799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34343"/>
              </a:buClr>
              <a:buFont typeface="Calibri"/>
              <a:buNone/>
              <a:defRPr sz="2799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34343"/>
              </a:buClr>
              <a:buFont typeface="Calibri"/>
              <a:buNone/>
              <a:defRPr sz="2399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34343"/>
              </a:buClr>
              <a:buFont typeface="Calibri"/>
              <a:buNone/>
              <a:defRPr sz="2399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2"/>
          </p:nvPr>
        </p:nvSpPr>
        <p:spPr>
          <a:xfrm>
            <a:off x="9388500" y="3836376"/>
            <a:ext cx="7999800" cy="541788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34343"/>
              </a:buClr>
              <a:buFont typeface="Calibri"/>
              <a:buNone/>
              <a:defRPr sz="3998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34343"/>
              </a:buClr>
              <a:buFont typeface="Calibri"/>
              <a:buNone/>
              <a:defRPr sz="3598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34343"/>
              </a:buClr>
              <a:buFont typeface="Calibri"/>
              <a:buNone/>
              <a:defRPr sz="3199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34343"/>
              </a:buClr>
              <a:buFont typeface="Calibri"/>
              <a:buNone/>
              <a:defRPr sz="2799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34343"/>
              </a:buClr>
              <a:buFont typeface="Calibri"/>
              <a:buNone/>
              <a:defRPr sz="2799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34343"/>
              </a:buClr>
              <a:buFont typeface="Calibri"/>
              <a:buNone/>
              <a:defRPr sz="2799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34343"/>
              </a:buClr>
              <a:buFont typeface="Calibri"/>
              <a:buNone/>
              <a:defRPr sz="2799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34343"/>
              </a:buClr>
              <a:buFont typeface="Calibri"/>
              <a:buNone/>
              <a:defRPr sz="2399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34343"/>
              </a:buClr>
              <a:buFont typeface="Calibri"/>
              <a:buNone/>
              <a:defRPr sz="2399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144754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980500" y="976049"/>
            <a:ext cx="16068000" cy="817781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1995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Clr>
                <a:schemeClr val="lt1"/>
              </a:buClr>
              <a:buFont typeface="Roboto"/>
              <a:buNone/>
              <a:defRPr sz="11995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indent="0" rtl="0">
              <a:spcBef>
                <a:spcPts val="0"/>
              </a:spcBef>
              <a:buClr>
                <a:schemeClr val="lt1"/>
              </a:buClr>
              <a:buFont typeface="Roboto"/>
              <a:buNone/>
              <a:defRPr sz="11995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indent="0" rtl="0">
              <a:spcBef>
                <a:spcPts val="0"/>
              </a:spcBef>
              <a:buClr>
                <a:schemeClr val="lt1"/>
              </a:buClr>
              <a:buFont typeface="Roboto"/>
              <a:buNone/>
              <a:defRPr sz="11995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indent="0" rtl="0">
              <a:spcBef>
                <a:spcPts val="0"/>
              </a:spcBef>
              <a:buClr>
                <a:schemeClr val="lt1"/>
              </a:buClr>
              <a:buFont typeface="Roboto"/>
              <a:buNone/>
              <a:defRPr sz="11995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indent="0" rtl="0">
              <a:spcBef>
                <a:spcPts val="0"/>
              </a:spcBef>
              <a:buClr>
                <a:schemeClr val="lt1"/>
              </a:buClr>
              <a:buFont typeface="Roboto"/>
              <a:buNone/>
              <a:defRPr sz="11995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indent="0" rtl="0">
              <a:spcBef>
                <a:spcPts val="0"/>
              </a:spcBef>
              <a:buClr>
                <a:schemeClr val="lt1"/>
              </a:buClr>
              <a:buFont typeface="Roboto"/>
              <a:buNone/>
              <a:defRPr sz="11995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indent="0" rtl="0">
              <a:spcBef>
                <a:spcPts val="0"/>
              </a:spcBef>
              <a:buClr>
                <a:schemeClr val="lt1"/>
              </a:buClr>
              <a:buFont typeface="Roboto"/>
              <a:buNone/>
              <a:defRPr sz="11995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indent="0" rtl="0">
              <a:spcBef>
                <a:spcPts val="0"/>
              </a:spcBef>
              <a:buClr>
                <a:schemeClr val="lt1"/>
              </a:buClr>
              <a:buFont typeface="Roboto"/>
              <a:buNone/>
              <a:defRPr sz="11995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57773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 rot="10800000" flipH="1">
            <a:off x="0" y="1312192"/>
            <a:ext cx="18288000" cy="897004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765" tIns="182765" rIns="182765" bIns="18276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32"/>
          </a:p>
        </p:txBody>
      </p:sp>
      <p:sp>
        <p:nvSpPr>
          <p:cNvPr id="34" name="Shape 34"/>
          <p:cNvSpPr/>
          <p:nvPr/>
        </p:nvSpPr>
        <p:spPr>
          <a:xfrm>
            <a:off x="0" y="1312092"/>
            <a:ext cx="18288000" cy="217099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765" tIns="182765" rIns="182765" bIns="18276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32"/>
          </a:p>
        </p:txBody>
      </p:sp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196500" y="32685"/>
            <a:ext cx="17653200" cy="1204842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defRPr sz="3999"/>
            </a:lvl1pPr>
            <a:lvl2pPr lvl="1" rtl="0">
              <a:spcBef>
                <a:spcPts val="0"/>
              </a:spcBef>
              <a:buSzPct val="100000"/>
              <a:defRPr sz="3598"/>
            </a:lvl2pPr>
            <a:lvl3pPr lvl="2" rtl="0">
              <a:spcBef>
                <a:spcPts val="0"/>
              </a:spcBef>
              <a:buSzPct val="100000"/>
              <a:defRPr sz="3598"/>
            </a:lvl3pPr>
            <a:lvl4pPr lvl="3" rtl="0">
              <a:spcBef>
                <a:spcPts val="0"/>
              </a:spcBef>
              <a:buSzPct val="100000"/>
              <a:defRPr sz="3598"/>
            </a:lvl4pPr>
            <a:lvl5pPr lvl="4" rtl="0">
              <a:spcBef>
                <a:spcPts val="0"/>
              </a:spcBef>
              <a:buSzPct val="100000"/>
              <a:defRPr sz="3598"/>
            </a:lvl5pPr>
            <a:lvl6pPr lvl="5" rtl="0">
              <a:spcBef>
                <a:spcPts val="0"/>
              </a:spcBef>
              <a:buSzPct val="100000"/>
              <a:defRPr sz="3598"/>
            </a:lvl6pPr>
            <a:lvl7pPr lvl="6" rtl="0">
              <a:spcBef>
                <a:spcPts val="0"/>
              </a:spcBef>
              <a:buSzPct val="100000"/>
              <a:defRPr sz="3598"/>
            </a:lvl7pPr>
            <a:lvl8pPr lvl="7" rtl="0">
              <a:spcBef>
                <a:spcPts val="0"/>
              </a:spcBef>
              <a:buSzPct val="100000"/>
              <a:defRPr sz="3598"/>
            </a:lvl8pPr>
            <a:lvl9pPr lvl="8" rtl="0">
              <a:spcBef>
                <a:spcPts val="0"/>
              </a:spcBef>
              <a:buSzPct val="100000"/>
              <a:defRPr sz="3598"/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/>
        </p:nvSpPr>
        <p:spPr>
          <a:xfrm rot="10800000" flipH="1">
            <a:off x="0" y="0"/>
            <a:ext cx="18288000" cy="938745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765" tIns="182765" rIns="182765" bIns="18276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32"/>
          </a:p>
        </p:txBody>
      </p:sp>
      <p:sp>
        <p:nvSpPr>
          <p:cNvPr id="62" name="Shape 62"/>
          <p:cNvSpPr/>
          <p:nvPr/>
        </p:nvSpPr>
        <p:spPr>
          <a:xfrm rot="10800000" flipH="1">
            <a:off x="0" y="9241170"/>
            <a:ext cx="18288000" cy="148131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765" tIns="182765" rIns="182765" bIns="18276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32"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114300" y="9389301"/>
            <a:ext cx="16764000" cy="892986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Assembly)">
    <p:bg>
      <p:bgPr>
        <a:solidFill>
          <a:srgbClr val="3E5DAA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Shape 74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Classic)">
    <p:bg>
      <p:bgPr>
        <a:solidFill>
          <a:srgbClr val="F37021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Ruby)">
    <p:bg>
      <p:bgPr>
        <a:solidFill>
          <a:srgbClr val="EE2D4A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Shape 78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Field)">
    <p:bg>
      <p:bgPr>
        <a:solidFill>
          <a:srgbClr val="00A349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Shape 80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Evolve)">
    <p:bg>
      <p:bgPr>
        <a:solidFill>
          <a:srgbClr val="29BEC6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Shape 82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943800" y="1476767"/>
            <a:ext cx="16444200" cy="153468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buNone/>
              <a:defRPr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943800" y="3836374"/>
            <a:ext cx="16444200" cy="541789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defRPr sz="18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17047082" y="9386899"/>
            <a:ext cx="1097400" cy="7868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r"/>
            <a:fld id="{00000000-1234-1234-1234-123412341234}" type="slidenum">
              <a:rPr lang="en" sz="1999" smtClean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pPr algn="r"/>
              <a:t>‹#›</a:t>
            </a:fld>
            <a:endParaRPr lang="en" sz="1999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8" r:id="rId3"/>
    <p:sldLayoutId id="2147483660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70" r:id="rId12"/>
    <p:sldLayoutId id="2147483671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7021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ctrTitle"/>
          </p:nvPr>
        </p:nvSpPr>
        <p:spPr>
          <a:xfrm>
            <a:off x="784922" y="3636866"/>
            <a:ext cx="16436587" cy="1866336"/>
          </a:xfrm>
          <a:prstGeom prst="rect">
            <a:avLst/>
          </a:prstGeom>
        </p:spPr>
        <p:txBody>
          <a:bodyPr lIns="182765" tIns="182765" rIns="182765" bIns="182765" anchor="b" anchorCtr="0">
            <a:noAutofit/>
          </a:bodyPr>
          <a:lstStyle/>
          <a:p>
            <a:pPr lvl="0" algn="ctr"/>
            <a:r>
              <a:rPr lang="en-US" dirty="0"/>
              <a:t>Azure Networking</a:t>
            </a:r>
            <a:endParaRPr lang="en-IN" dirty="0"/>
          </a:p>
        </p:txBody>
      </p:sp>
      <p:sp>
        <p:nvSpPr>
          <p:cNvPr id="109" name="Shape 109"/>
          <p:cNvSpPr txBox="1">
            <a:spLocks noGrp="1"/>
          </p:cNvSpPr>
          <p:nvPr>
            <p:ph type="subTitle" idx="1"/>
          </p:nvPr>
        </p:nvSpPr>
        <p:spPr>
          <a:xfrm>
            <a:off x="784922" y="5575678"/>
            <a:ext cx="16436587" cy="865399"/>
          </a:xfrm>
          <a:prstGeom prst="rect">
            <a:avLst/>
          </a:prstGeom>
        </p:spPr>
        <p:txBody>
          <a:bodyPr lIns="182765" tIns="182765" rIns="182765" bIns="182765" anchor="t" anchorCtr="0">
            <a:noAutofit/>
          </a:bodyPr>
          <a:lstStyle/>
          <a:p>
            <a:pPr algn="ctr"/>
            <a:r>
              <a:rPr lang="en" dirty="0"/>
              <a:t>Section </a:t>
            </a:r>
            <a:r>
              <a:rPr lang="en" dirty="0" smtClean="0"/>
              <a:t>3</a:t>
            </a:r>
            <a:endParaRPr lang="e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00642" y="32685"/>
            <a:ext cx="17645027" cy="1204842"/>
          </a:xfrm>
          <a:prstGeom prst="rect">
            <a:avLst/>
          </a:prstGeom>
        </p:spPr>
        <p:txBody>
          <a:bodyPr lIns="182765" tIns="182765" rIns="182765" bIns="182765" anchor="ctr" anchorCtr="0">
            <a:noAutofit/>
          </a:bodyPr>
          <a:lstStyle/>
          <a:p>
            <a:pPr lvl="0"/>
            <a:r>
              <a:rPr lang="en-US" sz="4397" dirty="0"/>
              <a:t>In this Section, we are going to take a look at…</a:t>
            </a:r>
            <a:endParaRPr lang="en" sz="4397" dirty="0"/>
          </a:p>
        </p:txBody>
      </p:sp>
      <p:sp>
        <p:nvSpPr>
          <p:cNvPr id="149" name="Shape 149"/>
          <p:cNvSpPr txBox="1">
            <a:spLocks noGrp="1"/>
          </p:cNvSpPr>
          <p:nvPr>
            <p:ph type="body" idx="4294967295"/>
          </p:nvPr>
        </p:nvSpPr>
        <p:spPr>
          <a:xfrm>
            <a:off x="421540" y="1776127"/>
            <a:ext cx="17424329" cy="8042875"/>
          </a:xfrm>
          <a:prstGeom prst="rect">
            <a:avLst/>
          </a:prstGeom>
        </p:spPr>
        <p:txBody>
          <a:bodyPr lIns="182765" tIns="182765" rIns="182765" bIns="182765" anchor="t" anchorCtr="0">
            <a:noAutofit/>
          </a:bodyPr>
          <a:lstStyle/>
          <a:p>
            <a:pPr marL="913951" indent="-710850">
              <a:buClr>
                <a:srgbClr val="434343"/>
              </a:buClr>
              <a:buChar char="●"/>
            </a:pPr>
            <a:r>
              <a:rPr lang="en-IN" sz="3999" dirty="0">
                <a:solidFill>
                  <a:srgbClr val="434343"/>
                </a:solidFill>
              </a:rPr>
              <a:t>Networking </a:t>
            </a:r>
            <a:r>
              <a:rPr lang="en-IN" sz="3999" dirty="0" smtClean="0">
                <a:solidFill>
                  <a:srgbClr val="434343"/>
                </a:solidFill>
              </a:rPr>
              <a:t>overview</a:t>
            </a:r>
            <a:endParaRPr lang="en-IN" sz="3999" dirty="0">
              <a:solidFill>
                <a:srgbClr val="434343"/>
              </a:solidFill>
            </a:endParaRPr>
          </a:p>
          <a:p>
            <a:pPr marL="913951" indent="-710850">
              <a:buClr>
                <a:srgbClr val="434343"/>
              </a:buClr>
              <a:buChar char="●"/>
            </a:pPr>
            <a:r>
              <a:rPr lang="en-IN" sz="3999" dirty="0">
                <a:solidFill>
                  <a:srgbClr val="434343"/>
                </a:solidFill>
              </a:rPr>
              <a:t>Virtual </a:t>
            </a:r>
            <a:r>
              <a:rPr lang="en-IN" sz="3999" dirty="0" smtClean="0">
                <a:solidFill>
                  <a:srgbClr val="434343"/>
                </a:solidFill>
              </a:rPr>
              <a:t>networks</a:t>
            </a:r>
            <a:r>
              <a:rPr lang="en-IN" sz="3999" dirty="0">
                <a:solidFill>
                  <a:srgbClr val="434343"/>
                </a:solidFill>
              </a:rPr>
              <a:t>, </a:t>
            </a:r>
            <a:r>
              <a:rPr lang="en-IN" sz="3999" dirty="0" smtClean="0">
                <a:solidFill>
                  <a:srgbClr val="434343"/>
                </a:solidFill>
              </a:rPr>
              <a:t>subnets</a:t>
            </a:r>
            <a:r>
              <a:rPr lang="en-IN" sz="3999" dirty="0">
                <a:solidFill>
                  <a:srgbClr val="434343"/>
                </a:solidFill>
              </a:rPr>
              <a:t>, </a:t>
            </a:r>
            <a:r>
              <a:rPr lang="en-IN" sz="3999" dirty="0" smtClean="0">
                <a:solidFill>
                  <a:srgbClr val="434343"/>
                </a:solidFill>
              </a:rPr>
              <a:t>gateways</a:t>
            </a:r>
            <a:r>
              <a:rPr lang="en-IN" sz="3999" dirty="0">
                <a:solidFill>
                  <a:srgbClr val="434343"/>
                </a:solidFill>
              </a:rPr>
              <a:t>, and </a:t>
            </a:r>
            <a:r>
              <a:rPr lang="en-IN" sz="3999" dirty="0" smtClean="0">
                <a:solidFill>
                  <a:srgbClr val="434343"/>
                </a:solidFill>
              </a:rPr>
              <a:t>peering</a:t>
            </a:r>
            <a:endParaRPr lang="en-IN" sz="3999" dirty="0">
              <a:solidFill>
                <a:srgbClr val="434343"/>
              </a:solidFill>
            </a:endParaRPr>
          </a:p>
          <a:p>
            <a:pPr marL="913951" indent="-710850">
              <a:buClr>
                <a:srgbClr val="434343"/>
              </a:buClr>
              <a:buChar char="●"/>
            </a:pPr>
            <a:r>
              <a:rPr lang="en-IN" sz="3999" dirty="0">
                <a:solidFill>
                  <a:srgbClr val="434343"/>
                </a:solidFill>
              </a:rPr>
              <a:t>Controlling </a:t>
            </a:r>
            <a:r>
              <a:rPr lang="en-IN" sz="3999" dirty="0" smtClean="0">
                <a:solidFill>
                  <a:srgbClr val="434343"/>
                </a:solidFill>
              </a:rPr>
              <a:t>and balancing user traffic</a:t>
            </a:r>
            <a:endParaRPr lang="en-IN" sz="3999" dirty="0">
              <a:solidFill>
                <a:srgbClr val="434343"/>
              </a:solidFill>
            </a:endParaRPr>
          </a:p>
          <a:p>
            <a:pPr marL="913951" indent="-710850">
              <a:buClr>
                <a:srgbClr val="434343"/>
              </a:buClr>
              <a:buChar char="●"/>
            </a:pPr>
            <a:r>
              <a:rPr lang="en-IN" sz="3999" dirty="0">
                <a:solidFill>
                  <a:srgbClr val="434343"/>
                </a:solidFill>
              </a:rPr>
              <a:t>Managing NIC </a:t>
            </a:r>
            <a:r>
              <a:rPr lang="en-IN" sz="3999" dirty="0" smtClean="0">
                <a:solidFill>
                  <a:srgbClr val="434343"/>
                </a:solidFill>
              </a:rPr>
              <a:t>cards </a:t>
            </a:r>
            <a:r>
              <a:rPr lang="en-IN" sz="3999" dirty="0">
                <a:solidFill>
                  <a:srgbClr val="434343"/>
                </a:solidFill>
              </a:rPr>
              <a:t>and </a:t>
            </a:r>
            <a:r>
              <a:rPr lang="en-IN" sz="3999" dirty="0" smtClean="0">
                <a:solidFill>
                  <a:srgbClr val="434343"/>
                </a:solidFill>
              </a:rPr>
              <a:t>addressing</a:t>
            </a:r>
            <a:endParaRPr lang="en-IN" sz="3999" dirty="0">
              <a:solidFill>
                <a:srgbClr val="434343"/>
              </a:solidFill>
            </a:endParaRPr>
          </a:p>
          <a:p>
            <a:pPr marL="913951" indent="-710850">
              <a:buClr>
                <a:srgbClr val="434343"/>
              </a:buClr>
              <a:buChar char="●"/>
            </a:pPr>
            <a:r>
              <a:rPr lang="en-IN" sz="3999" dirty="0">
                <a:solidFill>
                  <a:srgbClr val="434343"/>
                </a:solidFill>
              </a:rPr>
              <a:t>Securing </a:t>
            </a:r>
            <a:r>
              <a:rPr lang="en-IN" sz="3999" dirty="0" smtClean="0">
                <a:solidFill>
                  <a:srgbClr val="434343"/>
                </a:solidFill>
              </a:rPr>
              <a:t>network traffic</a:t>
            </a:r>
            <a:endParaRPr lang="en-IN" sz="3999" dirty="0">
              <a:solidFill>
                <a:srgbClr val="434343"/>
              </a:solidFill>
            </a:endParaRPr>
          </a:p>
          <a:p>
            <a:pPr marL="913951" indent="-710850">
              <a:buClr>
                <a:srgbClr val="434343"/>
              </a:buClr>
              <a:buChar char="●"/>
            </a:pPr>
            <a:r>
              <a:rPr lang="en-IN" sz="3999" dirty="0">
                <a:solidFill>
                  <a:srgbClr val="434343"/>
                </a:solidFill>
              </a:rPr>
              <a:t>Domain </a:t>
            </a:r>
            <a:r>
              <a:rPr lang="en-IN" sz="3999" dirty="0" smtClean="0">
                <a:solidFill>
                  <a:srgbClr val="434343"/>
                </a:solidFill>
              </a:rPr>
              <a:t>services</a:t>
            </a:r>
            <a:endParaRPr lang="en-IN" sz="3999" dirty="0">
              <a:solidFill>
                <a:srgbClr val="434343"/>
              </a:solidFill>
            </a:endParaRPr>
          </a:p>
          <a:p>
            <a:pPr marL="913951" indent="-710850">
              <a:buClr>
                <a:srgbClr val="434343"/>
              </a:buClr>
              <a:buChar char="●"/>
            </a:pPr>
            <a:r>
              <a:rPr lang="en-IN" sz="3999" dirty="0">
                <a:solidFill>
                  <a:srgbClr val="434343"/>
                </a:solidFill>
              </a:rPr>
              <a:t>Monitoring </a:t>
            </a:r>
            <a:r>
              <a:rPr lang="en-IN" sz="3999" dirty="0" smtClean="0">
                <a:solidFill>
                  <a:srgbClr val="434343"/>
                </a:solidFill>
              </a:rPr>
              <a:t>network resources</a:t>
            </a:r>
            <a:endParaRPr lang="en-IN" sz="3999" dirty="0">
              <a:solidFill>
                <a:srgbClr val="434343"/>
              </a:solidFill>
            </a:endParaRPr>
          </a:p>
          <a:p>
            <a:pPr marL="913951" indent="-710850">
              <a:buClr>
                <a:srgbClr val="434343"/>
              </a:buClr>
              <a:buChar char="●"/>
            </a:pPr>
            <a:r>
              <a:rPr lang="en-IN" sz="3999" dirty="0">
                <a:solidFill>
                  <a:srgbClr val="434343"/>
                </a:solidFill>
              </a:rPr>
              <a:t>Scripting n</a:t>
            </a:r>
            <a:r>
              <a:rPr lang="en-IN" sz="3999" dirty="0" smtClean="0">
                <a:solidFill>
                  <a:srgbClr val="434343"/>
                </a:solidFill>
              </a:rPr>
              <a:t>etwork resources</a:t>
            </a:r>
            <a:endParaRPr lang="en-IN" sz="3999" dirty="0">
              <a:solidFill>
                <a:srgbClr val="434343"/>
              </a:solidFill>
            </a:endParaRPr>
          </a:p>
          <a:p>
            <a:pPr marL="913951" indent="-710850">
              <a:buClr>
                <a:srgbClr val="434343"/>
              </a:buClr>
              <a:buChar char="●"/>
            </a:pPr>
            <a:endParaRPr lang="en-IN" sz="3999" dirty="0">
              <a:solidFill>
                <a:srgbClr val="43434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7021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ctrTitle"/>
          </p:nvPr>
        </p:nvSpPr>
        <p:spPr>
          <a:xfrm>
            <a:off x="784922" y="3636866"/>
            <a:ext cx="17503078" cy="1866336"/>
          </a:xfrm>
          <a:prstGeom prst="rect">
            <a:avLst/>
          </a:prstGeom>
        </p:spPr>
        <p:txBody>
          <a:bodyPr lIns="182765" tIns="182765" rIns="182765" bIns="182765" anchor="b" anchorCtr="0">
            <a:noAutofit/>
          </a:bodyPr>
          <a:lstStyle/>
          <a:p>
            <a:pPr lvl="0"/>
            <a:r>
              <a:rPr lang="en-US" dirty="0"/>
              <a:t>Networking Overview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42675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00642" y="32685"/>
            <a:ext cx="17645027" cy="1204842"/>
          </a:xfrm>
          <a:prstGeom prst="rect">
            <a:avLst/>
          </a:prstGeom>
        </p:spPr>
        <p:txBody>
          <a:bodyPr lIns="182765" tIns="182765" rIns="182765" bIns="182765" anchor="ctr" anchorCtr="0">
            <a:noAutofit/>
          </a:bodyPr>
          <a:lstStyle/>
          <a:p>
            <a:pPr lvl="0"/>
            <a:r>
              <a:rPr lang="en-US" sz="4397" dirty="0"/>
              <a:t>In this Video, we are going to take a look at…</a:t>
            </a:r>
            <a:endParaRPr lang="en" sz="4397" dirty="0"/>
          </a:p>
        </p:txBody>
      </p:sp>
      <p:sp>
        <p:nvSpPr>
          <p:cNvPr id="149" name="Shape 149"/>
          <p:cNvSpPr txBox="1">
            <a:spLocks noGrp="1"/>
          </p:cNvSpPr>
          <p:nvPr>
            <p:ph type="body" idx="4294967295"/>
          </p:nvPr>
        </p:nvSpPr>
        <p:spPr>
          <a:xfrm>
            <a:off x="421541" y="1776127"/>
            <a:ext cx="17424128" cy="8042875"/>
          </a:xfrm>
          <a:prstGeom prst="rect">
            <a:avLst/>
          </a:prstGeom>
        </p:spPr>
        <p:txBody>
          <a:bodyPr lIns="182765" tIns="182765" rIns="182765" bIns="182765" anchor="t" anchorCtr="0">
            <a:noAutofit/>
          </a:bodyPr>
          <a:lstStyle/>
          <a:p>
            <a:pPr marL="913951" indent="-710850">
              <a:buClr>
                <a:srgbClr val="434343"/>
              </a:buClr>
              <a:buChar char="●"/>
            </a:pPr>
            <a:r>
              <a:rPr lang="en-IN" sz="3999" dirty="0">
                <a:solidFill>
                  <a:srgbClr val="434343"/>
                </a:solidFill>
              </a:rPr>
              <a:t>Networking </a:t>
            </a:r>
            <a:r>
              <a:rPr lang="en-IN" sz="3999" dirty="0" smtClean="0">
                <a:solidFill>
                  <a:srgbClr val="434343"/>
                </a:solidFill>
              </a:rPr>
              <a:t>concepts </a:t>
            </a:r>
            <a:r>
              <a:rPr lang="en-IN" sz="3999" dirty="0">
                <a:solidFill>
                  <a:srgbClr val="434343"/>
                </a:solidFill>
              </a:rPr>
              <a:t>and </a:t>
            </a:r>
            <a:r>
              <a:rPr lang="en-IN" sz="3999" dirty="0" smtClean="0">
                <a:solidFill>
                  <a:srgbClr val="434343"/>
                </a:solidFill>
              </a:rPr>
              <a:t>design</a:t>
            </a:r>
            <a:endParaRPr lang="en-IN" sz="3999" dirty="0">
              <a:solidFill>
                <a:srgbClr val="434343"/>
              </a:solidFill>
            </a:endParaRPr>
          </a:p>
          <a:p>
            <a:pPr marL="913951" indent="-710850">
              <a:buClr>
                <a:srgbClr val="434343"/>
              </a:buClr>
              <a:buChar char="●"/>
            </a:pPr>
            <a:r>
              <a:rPr lang="en-IN" sz="3999" dirty="0">
                <a:solidFill>
                  <a:srgbClr val="434343"/>
                </a:solidFill>
              </a:rPr>
              <a:t>Network </a:t>
            </a:r>
            <a:r>
              <a:rPr lang="en-IN" sz="3999" dirty="0" smtClean="0">
                <a:solidFill>
                  <a:srgbClr val="434343"/>
                </a:solidFill>
              </a:rPr>
              <a:t>resource overview</a:t>
            </a:r>
            <a:endParaRPr lang="en-IN" sz="3999" dirty="0">
              <a:solidFill>
                <a:srgbClr val="4343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2141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title"/>
          </p:nvPr>
        </p:nvSpPr>
        <p:spPr>
          <a:xfrm>
            <a:off x="943800" y="1478465"/>
            <a:ext cx="16444200" cy="1533978"/>
          </a:xfrm>
          <a:prstGeom prst="rect">
            <a:avLst/>
          </a:prstGeom>
        </p:spPr>
        <p:txBody>
          <a:bodyPr lIns="182789" tIns="182789" rIns="182789" bIns="182789" anchor="b" anchorCtr="0">
            <a:noAutofit/>
          </a:bodyPr>
          <a:lstStyle/>
          <a:p>
            <a:pPr algn="ctr"/>
            <a:r>
              <a:rPr lang="en-US" sz="6600" dirty="0"/>
              <a:t>Networking Concepts</a:t>
            </a:r>
            <a:endParaRPr lang="en" sz="6600" dirty="0"/>
          </a:p>
        </p:txBody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943800" y="3836979"/>
            <a:ext cx="8213079" cy="5415380"/>
          </a:xfrm>
          <a:prstGeom prst="rect">
            <a:avLst/>
          </a:prstGeom>
        </p:spPr>
        <p:txBody>
          <a:bodyPr lIns="182789" tIns="182789" rIns="182789" bIns="182789" anchor="t" anchorCtr="0">
            <a:noAutofit/>
          </a:bodyPr>
          <a:lstStyle/>
          <a:p>
            <a:pPr marL="913951" indent="-710850">
              <a:buChar char="●"/>
            </a:pPr>
            <a:r>
              <a:rPr lang="en-IN" sz="3999" dirty="0"/>
              <a:t>Connectivity between Azure </a:t>
            </a:r>
            <a:r>
              <a:rPr lang="en-IN" sz="3999" dirty="0" smtClean="0"/>
              <a:t>resources</a:t>
            </a:r>
            <a:endParaRPr lang="en-IN" sz="3999" dirty="0"/>
          </a:p>
          <a:p>
            <a:pPr marL="913951" indent="-710850">
              <a:buChar char="●"/>
            </a:pPr>
            <a:r>
              <a:rPr lang="en-IN" sz="3999" dirty="0"/>
              <a:t>Internet </a:t>
            </a:r>
            <a:r>
              <a:rPr lang="en-IN" sz="3999" dirty="0" smtClean="0"/>
              <a:t>connectivity</a:t>
            </a:r>
            <a:endParaRPr lang="en-IN" sz="3999" dirty="0"/>
          </a:p>
          <a:p>
            <a:pPr marL="913951" indent="-710850">
              <a:buChar char="●"/>
            </a:pPr>
            <a:r>
              <a:rPr lang="en-IN" sz="3999" dirty="0" smtClean="0"/>
              <a:t>On-premises connectivity</a:t>
            </a:r>
            <a:endParaRPr lang="en-IN" sz="3999" dirty="0"/>
          </a:p>
          <a:p>
            <a:pPr marL="913951" indent="-710850">
              <a:buChar char="●"/>
            </a:pPr>
            <a:r>
              <a:rPr lang="en-IN" sz="3999" dirty="0"/>
              <a:t>Load </a:t>
            </a:r>
            <a:r>
              <a:rPr lang="en-IN" sz="3999" dirty="0" smtClean="0"/>
              <a:t>balancing </a:t>
            </a:r>
            <a:r>
              <a:rPr lang="en-IN" sz="3999" dirty="0"/>
              <a:t>and traffic </a:t>
            </a:r>
            <a:r>
              <a:rPr lang="en-IN" sz="3999" dirty="0" smtClean="0"/>
              <a:t>direction</a:t>
            </a:r>
            <a:endParaRPr lang="en-IN" sz="3999" dirty="0"/>
          </a:p>
        </p:txBody>
      </p:sp>
      <p:sp>
        <p:nvSpPr>
          <p:cNvPr id="4" name="Shape 138"/>
          <p:cNvSpPr txBox="1">
            <a:spLocks noGrp="1"/>
          </p:cNvSpPr>
          <p:nvPr>
            <p:ph type="body" idx="1"/>
          </p:nvPr>
        </p:nvSpPr>
        <p:spPr>
          <a:xfrm>
            <a:off x="8784899" y="3834831"/>
            <a:ext cx="8213079" cy="5415380"/>
          </a:xfrm>
          <a:prstGeom prst="rect">
            <a:avLst/>
          </a:prstGeom>
        </p:spPr>
        <p:txBody>
          <a:bodyPr lIns="182789" tIns="182789" rIns="182789" bIns="182789" anchor="t" anchorCtr="0">
            <a:noAutofit/>
          </a:bodyPr>
          <a:lstStyle/>
          <a:p>
            <a:pPr marL="913951" indent="-710850">
              <a:buChar char="●"/>
            </a:pPr>
            <a:r>
              <a:rPr lang="en-IN" sz="3999" dirty="0" smtClean="0"/>
              <a:t>Network security</a:t>
            </a:r>
            <a:endParaRPr lang="en-IN" sz="3999" dirty="0"/>
          </a:p>
          <a:p>
            <a:pPr marL="913951" indent="-710850">
              <a:buChar char="●"/>
            </a:pPr>
            <a:r>
              <a:rPr lang="en-IN" sz="3999" dirty="0"/>
              <a:t>Network </a:t>
            </a:r>
            <a:r>
              <a:rPr lang="en-IN" sz="3999" dirty="0" smtClean="0"/>
              <a:t>routing</a:t>
            </a:r>
            <a:endParaRPr lang="en-IN" sz="3999" dirty="0"/>
          </a:p>
          <a:p>
            <a:pPr marL="913951" indent="-710850">
              <a:buChar char="●"/>
            </a:pPr>
            <a:r>
              <a:rPr lang="en-IN" sz="3999" dirty="0"/>
              <a:t>Network </a:t>
            </a:r>
            <a:r>
              <a:rPr lang="en-IN" sz="3999" dirty="0" smtClean="0"/>
              <a:t>manageability and monitoring</a:t>
            </a:r>
            <a:endParaRPr lang="en-IN" sz="3999" dirty="0"/>
          </a:p>
        </p:txBody>
      </p:sp>
    </p:spTree>
    <p:extLst>
      <p:ext uri="{BB962C8B-B14F-4D97-AF65-F5344CB8AC3E}">
        <p14:creationId xmlns:p14="http://schemas.microsoft.com/office/powerpoint/2010/main" val="120000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5256" y="0"/>
            <a:ext cx="12185876" cy="10282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613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3025" y="0"/>
            <a:ext cx="15961949" cy="10282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697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7077" y="1"/>
            <a:ext cx="15222633" cy="10282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592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7021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ctrTitle"/>
          </p:nvPr>
        </p:nvSpPr>
        <p:spPr>
          <a:xfrm>
            <a:off x="784922" y="3636866"/>
            <a:ext cx="16526734" cy="1866336"/>
          </a:xfrm>
          <a:prstGeom prst="rect">
            <a:avLst/>
          </a:prstGeom>
        </p:spPr>
        <p:txBody>
          <a:bodyPr lIns="182765" tIns="182765" rIns="182765" bIns="182765" anchor="b" anchorCtr="0">
            <a:noAutofit/>
          </a:bodyPr>
          <a:lstStyle/>
          <a:p>
            <a:pPr lvl="0"/>
            <a:r>
              <a:rPr lang="en-IN" dirty="0"/>
              <a:t>Networking, </a:t>
            </a:r>
            <a:r>
              <a:rPr lang="en-IN" dirty="0" smtClean="0"/>
              <a:t>Subnets, Gateways</a:t>
            </a:r>
            <a:r>
              <a:rPr lang="en-IN" dirty="0"/>
              <a:t>, and Peering – Part One</a:t>
            </a:r>
            <a:endParaRPr lang="en-IN" dirty="0"/>
          </a:p>
        </p:txBody>
      </p:sp>
      <p:sp>
        <p:nvSpPr>
          <p:cNvPr id="5" name="Shape 109"/>
          <p:cNvSpPr txBox="1">
            <a:spLocks noGrp="1"/>
          </p:cNvSpPr>
          <p:nvPr>
            <p:ph type="subTitle" idx="1"/>
          </p:nvPr>
        </p:nvSpPr>
        <p:spPr>
          <a:xfrm>
            <a:off x="875069" y="5575678"/>
            <a:ext cx="16436587" cy="865399"/>
          </a:xfrm>
          <a:prstGeom prst="rect">
            <a:avLst/>
          </a:prstGeom>
        </p:spPr>
        <p:txBody>
          <a:bodyPr lIns="182765" tIns="182765" rIns="182765" bIns="182765" anchor="t" anchorCtr="0">
            <a:noAutofit/>
          </a:bodyPr>
          <a:lstStyle/>
          <a:p>
            <a:r>
              <a:rPr lang="en" dirty="0" smtClean="0"/>
              <a:t>Next Video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781680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ckt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456</TotalTime>
  <Words>107</Words>
  <Application>Microsoft Office PowerPoint</Application>
  <PresentationFormat>Custom</PresentationFormat>
  <Paragraphs>25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Calibri</vt:lpstr>
      <vt:lpstr>Roboto</vt:lpstr>
      <vt:lpstr>Arial</vt:lpstr>
      <vt:lpstr>Packt</vt:lpstr>
      <vt:lpstr>Azure Networking</vt:lpstr>
      <vt:lpstr>In this Section, we are going to take a look at…</vt:lpstr>
      <vt:lpstr>Networking Overview</vt:lpstr>
      <vt:lpstr>In this Video, we are going to take a look at…</vt:lpstr>
      <vt:lpstr>Networking Concepts</vt:lpstr>
      <vt:lpstr>PowerPoint Presentation</vt:lpstr>
      <vt:lpstr>PowerPoint Presentation</vt:lpstr>
      <vt:lpstr>PowerPoint Presentation</vt:lpstr>
      <vt:lpstr>Networking, Subnets, Gateways, and Peering – Part One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a Blog Application</dc:title>
  <dc:creator>Karishma Lotlikar</dc:creator>
  <cp:lastModifiedBy>Karishma Lotlikar</cp:lastModifiedBy>
  <cp:revision>54</cp:revision>
  <dcterms:modified xsi:type="dcterms:W3CDTF">2017-11-13T12:56:42Z</dcterms:modified>
</cp:coreProperties>
</file>